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4" r:id="rId6"/>
    <p:sldId id="262" r:id="rId7"/>
    <p:sldId id="263" r:id="rId8"/>
    <p:sldId id="258" r:id="rId9"/>
    <p:sldId id="267" r:id="rId10"/>
    <p:sldId id="270" r:id="rId11"/>
    <p:sldId id="271" r:id="rId12"/>
    <p:sldId id="272" r:id="rId13"/>
    <p:sldId id="273" r:id="rId14"/>
    <p:sldId id="274" r:id="rId15"/>
    <p:sldId id="265" r:id="rId16"/>
    <p:sldId id="268" r:id="rId17"/>
    <p:sldId id="276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14" autoAdjust="0"/>
  </p:normalViewPr>
  <p:slideViewPr>
    <p:cSldViewPr>
      <p:cViewPr varScale="1">
        <p:scale>
          <a:sx n="61" d="100"/>
          <a:sy n="61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2a995023-1dbe-4d10-8236-a63ac15868a4/index.htm" TargetMode="External"/><Relationship Id="rId1" Type="http://schemas.openxmlformats.org/officeDocument/2006/relationships/hyperlink" Target="http://files.school-collection.edu.ru/dlrstore/86b30026-9748-4500-f80a-c28045f5ebe5/index.htm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86b30026-9748-4500-f80a-c28045f5ebe5/index.htm" TargetMode="External"/><Relationship Id="rId1" Type="http://schemas.openxmlformats.org/officeDocument/2006/relationships/hyperlink" Target="http://files.school-collection.edu.ru/dlrstore/2a995023-1dbe-4d10-8236-a63ac15868a4/index.ht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5DCCC-7815-4CDA-B72C-3164F2078FB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F423300-736D-46B2-882C-C0E3B97BC9EE}">
      <dgm:prSet/>
      <dgm:spPr/>
      <dgm:t>
        <a:bodyPr/>
        <a:lstStyle/>
        <a:p>
          <a:r>
            <a:rPr lang="ru-RU" b="0" i="1" dirty="0" smtClean="0"/>
            <a:t>Электролиты</a:t>
          </a:r>
          <a:r>
            <a:rPr lang="ru-RU" b="0" i="0" dirty="0" smtClean="0"/>
            <a:t> – это вещества, водные растворы или расплавы которых проводят электрический ток</a:t>
          </a:r>
          <a:endParaRPr lang="ru-RU" dirty="0"/>
        </a:p>
      </dgm:t>
    </dgm:pt>
    <dgm:pt modelId="{A8CFBB5E-A829-49ED-830D-DF79468193B1}" type="parTrans" cxnId="{57490708-4A20-483C-ADBD-636954667100}">
      <dgm:prSet/>
      <dgm:spPr/>
      <dgm:t>
        <a:bodyPr/>
        <a:lstStyle/>
        <a:p>
          <a:endParaRPr lang="ru-RU"/>
        </a:p>
      </dgm:t>
    </dgm:pt>
    <dgm:pt modelId="{9C3F9B9E-0B9C-462C-9F87-FAAF0BAF467E}" type="sibTrans" cxnId="{57490708-4A20-483C-ADBD-636954667100}">
      <dgm:prSet/>
      <dgm:spPr/>
      <dgm:t>
        <a:bodyPr/>
        <a:lstStyle/>
        <a:p>
          <a:endParaRPr lang="ru-RU"/>
        </a:p>
      </dgm:t>
    </dgm:pt>
    <dgm:pt modelId="{67FB5829-D227-4BDF-8073-FE8014583897}">
      <dgm:prSet/>
      <dgm:spPr/>
      <dgm:t>
        <a:bodyPr/>
        <a:lstStyle/>
        <a:p>
          <a:r>
            <a:rPr lang="ru-RU" b="0" i="0" dirty="0" smtClean="0"/>
            <a:t> </a:t>
          </a:r>
          <a:r>
            <a:rPr lang="ru-RU" b="0" i="1" dirty="0" smtClean="0"/>
            <a:t>образуются ионы</a:t>
          </a:r>
          <a:endParaRPr lang="ru-RU" dirty="0"/>
        </a:p>
      </dgm:t>
    </dgm:pt>
    <dgm:pt modelId="{A24DEC12-D2C3-413F-8FE8-33266F092A19}" type="parTrans" cxnId="{395EEAA4-AE77-4B72-9A0D-11D75D4620F7}">
      <dgm:prSet/>
      <dgm:spPr/>
      <dgm:t>
        <a:bodyPr/>
        <a:lstStyle/>
        <a:p>
          <a:endParaRPr lang="ru-RU"/>
        </a:p>
      </dgm:t>
    </dgm:pt>
    <dgm:pt modelId="{A70170D2-3273-4CE5-88F9-83FE96A43056}" type="sibTrans" cxnId="{395EEAA4-AE77-4B72-9A0D-11D75D4620F7}">
      <dgm:prSet/>
      <dgm:spPr/>
      <dgm:t>
        <a:bodyPr/>
        <a:lstStyle/>
        <a:p>
          <a:endParaRPr lang="ru-RU"/>
        </a:p>
      </dgm:t>
    </dgm:pt>
    <dgm:pt modelId="{A23A1E2F-FFF2-413B-90CB-46A59CE05FD9}">
      <dgm:prSet/>
      <dgm:spPr/>
      <dgm:t>
        <a:bodyPr/>
        <a:lstStyle/>
        <a:p>
          <a:r>
            <a:rPr lang="ru-RU" b="0" i="0" dirty="0" smtClean="0"/>
            <a:t> </a:t>
          </a:r>
          <a:r>
            <a:rPr lang="ru-RU" b="0" i="1" dirty="0" smtClean="0"/>
            <a:t>ионная связью</a:t>
          </a:r>
          <a:r>
            <a:rPr lang="ru-RU" b="0" i="0" dirty="0" smtClean="0"/>
            <a:t> или </a:t>
          </a:r>
          <a:r>
            <a:rPr lang="ru-RU" b="0" i="1" dirty="0" smtClean="0"/>
            <a:t>ковалентная сильнополярная химическая связь</a:t>
          </a:r>
          <a:endParaRPr lang="ru-RU" dirty="0"/>
        </a:p>
      </dgm:t>
    </dgm:pt>
    <dgm:pt modelId="{BE64604C-D675-4D59-91F4-76A03BCBFD38}" type="parTrans" cxnId="{C02333D7-B911-415E-82B2-E3699FE585E8}">
      <dgm:prSet/>
      <dgm:spPr/>
      <dgm:t>
        <a:bodyPr/>
        <a:lstStyle/>
        <a:p>
          <a:endParaRPr lang="ru-RU"/>
        </a:p>
      </dgm:t>
    </dgm:pt>
    <dgm:pt modelId="{81F6D7CC-EB27-4FEB-A9D0-45132EFDB5C7}" type="sibTrans" cxnId="{C02333D7-B911-415E-82B2-E3699FE585E8}">
      <dgm:prSet/>
      <dgm:spPr/>
      <dgm:t>
        <a:bodyPr/>
        <a:lstStyle/>
        <a:p>
          <a:endParaRPr lang="ru-RU"/>
        </a:p>
      </dgm:t>
    </dgm:pt>
    <dgm:pt modelId="{A447FB90-53DF-409C-ABF8-405FE348EFCA}">
      <dgm:prSet custT="1"/>
      <dgm:spPr/>
      <dgm:t>
        <a:bodyPr/>
        <a:lstStyle/>
        <a:p>
          <a:r>
            <a:rPr lang="ru-RU" sz="2000" b="0" i="0" dirty="0" smtClean="0"/>
            <a:t>кислоты, соли, основания</a:t>
          </a:r>
          <a:endParaRPr lang="ru-RU" sz="2000" i="0" dirty="0"/>
        </a:p>
      </dgm:t>
    </dgm:pt>
    <dgm:pt modelId="{FCE1C9E8-F562-4FE5-BED6-852906B7E5D4}" type="parTrans" cxnId="{69B048AA-4180-45E4-9AB1-AA766A74E514}">
      <dgm:prSet/>
      <dgm:spPr/>
      <dgm:t>
        <a:bodyPr/>
        <a:lstStyle/>
        <a:p>
          <a:endParaRPr lang="ru-RU"/>
        </a:p>
      </dgm:t>
    </dgm:pt>
    <dgm:pt modelId="{12D7D355-B3B3-4FE5-ACB3-B981CC491942}" type="sibTrans" cxnId="{69B048AA-4180-45E4-9AB1-AA766A74E514}">
      <dgm:prSet/>
      <dgm:spPr/>
      <dgm:t>
        <a:bodyPr/>
        <a:lstStyle/>
        <a:p>
          <a:endParaRPr lang="ru-RU"/>
        </a:p>
      </dgm:t>
    </dgm:pt>
    <dgm:pt modelId="{109A132F-F6B8-4652-A291-0492075B9E0A}" type="pres">
      <dgm:prSet presAssocID="{4D55DCCC-7815-4CDA-B72C-3164F2078FB7}" presName="linearFlow" presStyleCnt="0">
        <dgm:presLayoutVars>
          <dgm:resizeHandles val="exact"/>
        </dgm:presLayoutVars>
      </dgm:prSet>
      <dgm:spPr/>
    </dgm:pt>
    <dgm:pt modelId="{39851B4E-6E09-4DCE-9D12-98EDE18D9745}" type="pres">
      <dgm:prSet presAssocID="{4F423300-736D-46B2-882C-C0E3B97BC9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4C4F1-A1E2-445D-847C-0E2C23967CFA}" type="pres">
      <dgm:prSet presAssocID="{9C3F9B9E-0B9C-462C-9F87-FAAF0BAF467E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A7D30BE-666E-4EAE-874D-55318398C202}" type="pres">
      <dgm:prSet presAssocID="{9C3F9B9E-0B9C-462C-9F87-FAAF0BAF467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6E5A004-B997-4286-BC12-E0DAC1604256}" type="pres">
      <dgm:prSet presAssocID="{67FB5829-D227-4BDF-8073-FE80145838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194B1-0E4E-4A8E-996A-B3BC137D6DE9}" type="pres">
      <dgm:prSet presAssocID="{A70170D2-3273-4CE5-88F9-83FE96A4305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8FB661F-74F4-4025-870B-1DE0D3E9D805}" type="pres">
      <dgm:prSet presAssocID="{A70170D2-3273-4CE5-88F9-83FE96A4305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333CAEE-DBDF-4DBE-A2DC-35BCC9829A80}" type="pres">
      <dgm:prSet presAssocID="{A23A1E2F-FFF2-413B-90CB-46A59CE05F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D4419-951C-40B6-9DB4-27962A139047}" type="pres">
      <dgm:prSet presAssocID="{81F6D7CC-EB27-4FEB-A9D0-45132EFDB5C7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F2C4667-3A45-4885-9762-DF5707C54258}" type="pres">
      <dgm:prSet presAssocID="{81F6D7CC-EB27-4FEB-A9D0-45132EFDB5C7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E93EC88-4080-4210-9FFC-7B4A0BBAF2D7}" type="pres">
      <dgm:prSet presAssocID="{A447FB90-53DF-409C-ABF8-405FE348EFCA}" presName="node" presStyleLbl="node1" presStyleIdx="3" presStyleCnt="4" custLinFactNeighborX="55" custLinFactNeighborY="9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78C147-20F2-4574-BA49-DD34CE77BF17}" type="presOf" srcId="{81F6D7CC-EB27-4FEB-A9D0-45132EFDB5C7}" destId="{4E8D4419-951C-40B6-9DB4-27962A139047}" srcOrd="0" destOrd="0" presId="urn:microsoft.com/office/officeart/2005/8/layout/process2"/>
    <dgm:cxn modelId="{C02333D7-B911-415E-82B2-E3699FE585E8}" srcId="{4D55DCCC-7815-4CDA-B72C-3164F2078FB7}" destId="{A23A1E2F-FFF2-413B-90CB-46A59CE05FD9}" srcOrd="2" destOrd="0" parTransId="{BE64604C-D675-4D59-91F4-76A03BCBFD38}" sibTransId="{81F6D7CC-EB27-4FEB-A9D0-45132EFDB5C7}"/>
    <dgm:cxn modelId="{9D89E51E-9A01-448D-9318-758C86EAB9B6}" type="presOf" srcId="{A70170D2-3273-4CE5-88F9-83FE96A43056}" destId="{88FB661F-74F4-4025-870B-1DE0D3E9D805}" srcOrd="1" destOrd="0" presId="urn:microsoft.com/office/officeart/2005/8/layout/process2"/>
    <dgm:cxn modelId="{71653F28-E4A4-4CB7-B5CD-DEAA69ED9321}" type="presOf" srcId="{67FB5829-D227-4BDF-8073-FE8014583897}" destId="{66E5A004-B997-4286-BC12-E0DAC1604256}" srcOrd="0" destOrd="0" presId="urn:microsoft.com/office/officeart/2005/8/layout/process2"/>
    <dgm:cxn modelId="{8079CA4A-0C7C-44AB-ABA1-2EDCFA586ABF}" type="presOf" srcId="{A70170D2-3273-4CE5-88F9-83FE96A43056}" destId="{47B194B1-0E4E-4A8E-996A-B3BC137D6DE9}" srcOrd="0" destOrd="0" presId="urn:microsoft.com/office/officeart/2005/8/layout/process2"/>
    <dgm:cxn modelId="{395EEAA4-AE77-4B72-9A0D-11D75D4620F7}" srcId="{4D55DCCC-7815-4CDA-B72C-3164F2078FB7}" destId="{67FB5829-D227-4BDF-8073-FE8014583897}" srcOrd="1" destOrd="0" parTransId="{A24DEC12-D2C3-413F-8FE8-33266F092A19}" sibTransId="{A70170D2-3273-4CE5-88F9-83FE96A43056}"/>
    <dgm:cxn modelId="{98ECC31E-FD14-445F-ADAC-839CD32CA7A3}" type="presOf" srcId="{A447FB90-53DF-409C-ABF8-405FE348EFCA}" destId="{3E93EC88-4080-4210-9FFC-7B4A0BBAF2D7}" srcOrd="0" destOrd="0" presId="urn:microsoft.com/office/officeart/2005/8/layout/process2"/>
    <dgm:cxn modelId="{6FA45601-7AD4-4917-94B9-A5BB254FDAD2}" type="presOf" srcId="{4F423300-736D-46B2-882C-C0E3B97BC9EE}" destId="{39851B4E-6E09-4DCE-9D12-98EDE18D9745}" srcOrd="0" destOrd="0" presId="urn:microsoft.com/office/officeart/2005/8/layout/process2"/>
    <dgm:cxn modelId="{21048DFE-A9B4-4F99-9C0C-04F9779174F2}" type="presOf" srcId="{A23A1E2F-FFF2-413B-90CB-46A59CE05FD9}" destId="{2333CAEE-DBDF-4DBE-A2DC-35BCC9829A80}" srcOrd="0" destOrd="0" presId="urn:microsoft.com/office/officeart/2005/8/layout/process2"/>
    <dgm:cxn modelId="{C266375C-1C09-4C37-A4C7-5347CA2B4E85}" type="presOf" srcId="{81F6D7CC-EB27-4FEB-A9D0-45132EFDB5C7}" destId="{0F2C4667-3A45-4885-9762-DF5707C54258}" srcOrd="1" destOrd="0" presId="urn:microsoft.com/office/officeart/2005/8/layout/process2"/>
    <dgm:cxn modelId="{E9967B52-901C-4397-9564-35275F7776DA}" type="presOf" srcId="{9C3F9B9E-0B9C-462C-9F87-FAAF0BAF467E}" destId="{3A7D30BE-666E-4EAE-874D-55318398C202}" srcOrd="1" destOrd="0" presId="urn:microsoft.com/office/officeart/2005/8/layout/process2"/>
    <dgm:cxn modelId="{6594EFA6-3FED-420B-8C79-8A2B40FEDDA6}" type="presOf" srcId="{4D55DCCC-7815-4CDA-B72C-3164F2078FB7}" destId="{109A132F-F6B8-4652-A291-0492075B9E0A}" srcOrd="0" destOrd="0" presId="urn:microsoft.com/office/officeart/2005/8/layout/process2"/>
    <dgm:cxn modelId="{69B048AA-4180-45E4-9AB1-AA766A74E514}" srcId="{4D55DCCC-7815-4CDA-B72C-3164F2078FB7}" destId="{A447FB90-53DF-409C-ABF8-405FE348EFCA}" srcOrd="3" destOrd="0" parTransId="{FCE1C9E8-F562-4FE5-BED6-852906B7E5D4}" sibTransId="{12D7D355-B3B3-4FE5-ACB3-B981CC491942}"/>
    <dgm:cxn modelId="{57490708-4A20-483C-ADBD-636954667100}" srcId="{4D55DCCC-7815-4CDA-B72C-3164F2078FB7}" destId="{4F423300-736D-46B2-882C-C0E3B97BC9EE}" srcOrd="0" destOrd="0" parTransId="{A8CFBB5E-A829-49ED-830D-DF79468193B1}" sibTransId="{9C3F9B9E-0B9C-462C-9F87-FAAF0BAF467E}"/>
    <dgm:cxn modelId="{1F7A9E33-4EC4-49C8-BD7A-5D360AD7C894}" type="presOf" srcId="{9C3F9B9E-0B9C-462C-9F87-FAAF0BAF467E}" destId="{1B34C4F1-A1E2-445D-847C-0E2C23967CFA}" srcOrd="0" destOrd="0" presId="urn:microsoft.com/office/officeart/2005/8/layout/process2"/>
    <dgm:cxn modelId="{D0A1F208-79F2-42FC-B9F9-791D6A1F6072}" type="presParOf" srcId="{109A132F-F6B8-4652-A291-0492075B9E0A}" destId="{39851B4E-6E09-4DCE-9D12-98EDE18D9745}" srcOrd="0" destOrd="0" presId="urn:microsoft.com/office/officeart/2005/8/layout/process2"/>
    <dgm:cxn modelId="{1358D7F6-9EBF-4EEB-9949-1AC91E22C903}" type="presParOf" srcId="{109A132F-F6B8-4652-A291-0492075B9E0A}" destId="{1B34C4F1-A1E2-445D-847C-0E2C23967CFA}" srcOrd="1" destOrd="0" presId="urn:microsoft.com/office/officeart/2005/8/layout/process2"/>
    <dgm:cxn modelId="{4A695A24-3575-437A-9FBC-F8C6D66A0EF8}" type="presParOf" srcId="{1B34C4F1-A1E2-445D-847C-0E2C23967CFA}" destId="{3A7D30BE-666E-4EAE-874D-55318398C202}" srcOrd="0" destOrd="0" presId="urn:microsoft.com/office/officeart/2005/8/layout/process2"/>
    <dgm:cxn modelId="{9DF4C558-38F0-47AC-B77F-420CB5C990FA}" type="presParOf" srcId="{109A132F-F6B8-4652-A291-0492075B9E0A}" destId="{66E5A004-B997-4286-BC12-E0DAC1604256}" srcOrd="2" destOrd="0" presId="urn:microsoft.com/office/officeart/2005/8/layout/process2"/>
    <dgm:cxn modelId="{A22CCB31-FDCA-4B78-B7D4-D77D814C089E}" type="presParOf" srcId="{109A132F-F6B8-4652-A291-0492075B9E0A}" destId="{47B194B1-0E4E-4A8E-996A-B3BC137D6DE9}" srcOrd="3" destOrd="0" presId="urn:microsoft.com/office/officeart/2005/8/layout/process2"/>
    <dgm:cxn modelId="{75C25DB9-20D4-4C28-965E-20119CC68B98}" type="presParOf" srcId="{47B194B1-0E4E-4A8E-996A-B3BC137D6DE9}" destId="{88FB661F-74F4-4025-870B-1DE0D3E9D805}" srcOrd="0" destOrd="0" presId="urn:microsoft.com/office/officeart/2005/8/layout/process2"/>
    <dgm:cxn modelId="{F88492B8-1A2D-489F-B6DC-F36E11F7BAD3}" type="presParOf" srcId="{109A132F-F6B8-4652-A291-0492075B9E0A}" destId="{2333CAEE-DBDF-4DBE-A2DC-35BCC9829A80}" srcOrd="4" destOrd="0" presId="urn:microsoft.com/office/officeart/2005/8/layout/process2"/>
    <dgm:cxn modelId="{CF334029-939F-4CD4-9397-91587E298048}" type="presParOf" srcId="{109A132F-F6B8-4652-A291-0492075B9E0A}" destId="{4E8D4419-951C-40B6-9DB4-27962A139047}" srcOrd="5" destOrd="0" presId="urn:microsoft.com/office/officeart/2005/8/layout/process2"/>
    <dgm:cxn modelId="{A2A1D64F-B4B4-46A8-814B-EEEDD78DDB4D}" type="presParOf" srcId="{4E8D4419-951C-40B6-9DB4-27962A139047}" destId="{0F2C4667-3A45-4885-9762-DF5707C54258}" srcOrd="0" destOrd="0" presId="urn:microsoft.com/office/officeart/2005/8/layout/process2"/>
    <dgm:cxn modelId="{CA470FD8-1B70-492E-8F77-1FC8F4E3033C}" type="presParOf" srcId="{109A132F-F6B8-4652-A291-0492075B9E0A}" destId="{3E93EC88-4080-4210-9FFC-7B4A0BBAF2D7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93F8E6-91C5-4103-A439-A33E80622F3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241B192-FA23-4883-B052-BA812EF97D67}">
      <dgm:prSet/>
      <dgm:spPr/>
      <dgm:t>
        <a:bodyPr/>
        <a:lstStyle/>
        <a:p>
          <a:r>
            <a:rPr lang="ru-RU" b="0" i="1" dirty="0" err="1" smtClean="0"/>
            <a:t>Неэлектролиты</a:t>
          </a:r>
          <a:r>
            <a:rPr lang="ru-RU" b="0" i="0" dirty="0" smtClean="0"/>
            <a:t> – это вещества, водные растворы или расплавы которых  не проводят электрический ток</a:t>
          </a:r>
          <a:endParaRPr lang="ru-RU" dirty="0"/>
        </a:p>
      </dgm:t>
    </dgm:pt>
    <dgm:pt modelId="{DBCBF5F1-608D-466D-9BBF-D7C875F75B99}" type="parTrans" cxnId="{73B42CD1-1CA0-40D0-B70B-5D6CCCFDF6F9}">
      <dgm:prSet/>
      <dgm:spPr/>
      <dgm:t>
        <a:bodyPr/>
        <a:lstStyle/>
        <a:p>
          <a:endParaRPr lang="ru-RU"/>
        </a:p>
      </dgm:t>
    </dgm:pt>
    <dgm:pt modelId="{B6714ED6-7BE5-40FE-8D28-9AC98FD5C9E1}" type="sibTrans" cxnId="{73B42CD1-1CA0-40D0-B70B-5D6CCCFDF6F9}">
      <dgm:prSet/>
      <dgm:spPr/>
      <dgm:t>
        <a:bodyPr/>
        <a:lstStyle/>
        <a:p>
          <a:endParaRPr lang="ru-RU"/>
        </a:p>
      </dgm:t>
    </dgm:pt>
    <dgm:pt modelId="{24CFD57E-D25A-474F-8252-233C4B899954}">
      <dgm:prSet/>
      <dgm:spPr/>
      <dgm:t>
        <a:bodyPr/>
        <a:lstStyle/>
        <a:p>
          <a:r>
            <a:rPr lang="ru-RU" b="0" i="0" dirty="0" smtClean="0"/>
            <a:t> </a:t>
          </a:r>
          <a:r>
            <a:rPr lang="ru-RU" b="0" i="1" dirty="0" smtClean="0"/>
            <a:t>не образуются ионы</a:t>
          </a:r>
          <a:endParaRPr lang="ru-RU" dirty="0"/>
        </a:p>
      </dgm:t>
    </dgm:pt>
    <dgm:pt modelId="{B6DF8817-8BA7-4D7E-8A14-2321369585D3}" type="parTrans" cxnId="{CB80AFA4-73DE-4959-A30E-2D3903272B20}">
      <dgm:prSet/>
      <dgm:spPr/>
      <dgm:t>
        <a:bodyPr/>
        <a:lstStyle/>
        <a:p>
          <a:endParaRPr lang="ru-RU"/>
        </a:p>
      </dgm:t>
    </dgm:pt>
    <dgm:pt modelId="{1E1672C3-817B-4EBC-8CC0-C33058DD3426}" type="sibTrans" cxnId="{CB80AFA4-73DE-4959-A30E-2D3903272B20}">
      <dgm:prSet/>
      <dgm:spPr/>
      <dgm:t>
        <a:bodyPr/>
        <a:lstStyle/>
        <a:p>
          <a:endParaRPr lang="ru-RU"/>
        </a:p>
      </dgm:t>
    </dgm:pt>
    <dgm:pt modelId="{2AB6A7AE-3CE7-4ACE-98A8-DE6F76D54B63}">
      <dgm:prSet/>
      <dgm:spPr/>
      <dgm:t>
        <a:bodyPr/>
        <a:lstStyle/>
        <a:p>
          <a:r>
            <a:rPr lang="ru-RU" b="0" i="0" dirty="0" smtClean="0"/>
            <a:t> </a:t>
          </a:r>
          <a:r>
            <a:rPr lang="ru-RU" b="0" i="1" dirty="0" smtClean="0"/>
            <a:t>ковалентная неполярная </a:t>
          </a:r>
          <a:r>
            <a:rPr lang="ru-RU" b="0" i="0" dirty="0" smtClean="0"/>
            <a:t> или </a:t>
          </a:r>
          <a:r>
            <a:rPr lang="ru-RU" b="0" i="1" dirty="0" smtClean="0"/>
            <a:t>ковалентная </a:t>
          </a:r>
          <a:r>
            <a:rPr lang="ru-RU" b="0" i="1" dirty="0" err="1" smtClean="0"/>
            <a:t>слабополярная</a:t>
          </a:r>
          <a:r>
            <a:rPr lang="ru-RU" b="0" i="1" dirty="0" smtClean="0"/>
            <a:t> химическая </a:t>
          </a:r>
          <a:r>
            <a:rPr lang="ru-RU" b="0" i="0" dirty="0" smtClean="0"/>
            <a:t>связь</a:t>
          </a:r>
          <a:endParaRPr lang="ru-RU" dirty="0"/>
        </a:p>
      </dgm:t>
    </dgm:pt>
    <dgm:pt modelId="{8724A2ED-25B9-41B3-B615-9688A6FDB765}" type="parTrans" cxnId="{DD2D4ABD-CB80-424F-9DE3-2C65F072E587}">
      <dgm:prSet/>
      <dgm:spPr/>
      <dgm:t>
        <a:bodyPr/>
        <a:lstStyle/>
        <a:p>
          <a:endParaRPr lang="ru-RU"/>
        </a:p>
      </dgm:t>
    </dgm:pt>
    <dgm:pt modelId="{CBCF9832-EDA5-46B3-9EA8-56B904E07FF6}" type="sibTrans" cxnId="{DD2D4ABD-CB80-424F-9DE3-2C65F072E587}">
      <dgm:prSet/>
      <dgm:spPr/>
      <dgm:t>
        <a:bodyPr/>
        <a:lstStyle/>
        <a:p>
          <a:endParaRPr lang="ru-RU"/>
        </a:p>
      </dgm:t>
    </dgm:pt>
    <dgm:pt modelId="{F96A75B7-8511-4BFE-9429-AC41D246F1EE}">
      <dgm:prSet custT="1"/>
      <dgm:spPr/>
      <dgm:t>
        <a:bodyPr/>
        <a:lstStyle/>
        <a:p>
          <a:r>
            <a:rPr lang="ru-RU" sz="2000" b="0" i="0" dirty="0" smtClean="0"/>
            <a:t>сахар, глюкоза, спирт</a:t>
          </a:r>
          <a:endParaRPr lang="ru-RU" sz="2000" b="0" dirty="0"/>
        </a:p>
      </dgm:t>
    </dgm:pt>
    <dgm:pt modelId="{5BB071E9-C288-48F7-B585-15988D6A7B1D}" type="parTrans" cxnId="{055D5EBB-F9A8-41C7-9431-5C776B18441D}">
      <dgm:prSet/>
      <dgm:spPr/>
      <dgm:t>
        <a:bodyPr/>
        <a:lstStyle/>
        <a:p>
          <a:endParaRPr lang="ru-RU"/>
        </a:p>
      </dgm:t>
    </dgm:pt>
    <dgm:pt modelId="{085BD01E-3CD5-4BB3-B4BB-EFC4C38FE7D8}" type="sibTrans" cxnId="{055D5EBB-F9A8-41C7-9431-5C776B18441D}">
      <dgm:prSet/>
      <dgm:spPr/>
      <dgm:t>
        <a:bodyPr/>
        <a:lstStyle/>
        <a:p>
          <a:endParaRPr lang="ru-RU"/>
        </a:p>
      </dgm:t>
    </dgm:pt>
    <dgm:pt modelId="{3FB10C72-8D79-4F8B-B5EB-AA934C6892B7}" type="pres">
      <dgm:prSet presAssocID="{9F93F8E6-91C5-4103-A439-A33E80622F36}" presName="linearFlow" presStyleCnt="0">
        <dgm:presLayoutVars>
          <dgm:resizeHandles val="exact"/>
        </dgm:presLayoutVars>
      </dgm:prSet>
      <dgm:spPr/>
    </dgm:pt>
    <dgm:pt modelId="{CE973519-7177-466D-8627-B3265ACA0562}" type="pres">
      <dgm:prSet presAssocID="{8241B192-FA23-4883-B052-BA812EF97D6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51E2B-1930-4283-B6F5-B760A00A9A2F}" type="pres">
      <dgm:prSet presAssocID="{B6714ED6-7BE5-40FE-8D28-9AC98FD5C9E1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C6A10A2-E390-45DD-BAAC-879D8849279B}" type="pres">
      <dgm:prSet presAssocID="{B6714ED6-7BE5-40FE-8D28-9AC98FD5C9E1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779AA94-D65D-4663-AD56-234E7F41DD55}" type="pres">
      <dgm:prSet presAssocID="{24CFD57E-D25A-474F-8252-233C4B89995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A58BD-B971-4A28-989F-50FF9E31C7BF}" type="pres">
      <dgm:prSet presAssocID="{1E1672C3-817B-4EBC-8CC0-C33058DD342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49617A4C-A48B-4672-8F49-9815DF3698A5}" type="pres">
      <dgm:prSet presAssocID="{1E1672C3-817B-4EBC-8CC0-C33058DD342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F1C3E42-D7AD-45BC-B646-5D5C2FA5F8D1}" type="pres">
      <dgm:prSet presAssocID="{2AB6A7AE-3CE7-4ACE-98A8-DE6F76D54B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26439-E435-41D4-86B8-1FE7A7DB87C1}" type="pres">
      <dgm:prSet presAssocID="{CBCF9832-EDA5-46B3-9EA8-56B904E07FF6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EF0FD0B-A666-4CF5-A6D5-B1ABC211C231}" type="pres">
      <dgm:prSet presAssocID="{CBCF9832-EDA5-46B3-9EA8-56B904E07FF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B373939-8353-4FFF-9918-DF3C0596F9D3}" type="pres">
      <dgm:prSet presAssocID="{F96A75B7-8511-4BFE-9429-AC41D246F1E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3FB5F6-A97D-425C-A171-0262F3BB0B73}" type="presOf" srcId="{8241B192-FA23-4883-B052-BA812EF97D67}" destId="{CE973519-7177-466D-8627-B3265ACA0562}" srcOrd="0" destOrd="0" presId="urn:microsoft.com/office/officeart/2005/8/layout/process2"/>
    <dgm:cxn modelId="{8F909358-9775-4720-AF30-C9A2B8B0DD74}" type="presOf" srcId="{B6714ED6-7BE5-40FE-8D28-9AC98FD5C9E1}" destId="{9C6A10A2-E390-45DD-BAAC-879D8849279B}" srcOrd="1" destOrd="0" presId="urn:microsoft.com/office/officeart/2005/8/layout/process2"/>
    <dgm:cxn modelId="{C8BBF00E-81CF-4FF4-868C-D61E7E1AB6D6}" type="presOf" srcId="{9F93F8E6-91C5-4103-A439-A33E80622F36}" destId="{3FB10C72-8D79-4F8B-B5EB-AA934C6892B7}" srcOrd="0" destOrd="0" presId="urn:microsoft.com/office/officeart/2005/8/layout/process2"/>
    <dgm:cxn modelId="{A6B2816E-A180-441E-B3A0-B9ED1C11ACC9}" type="presOf" srcId="{24CFD57E-D25A-474F-8252-233C4B899954}" destId="{2779AA94-D65D-4663-AD56-234E7F41DD55}" srcOrd="0" destOrd="0" presId="urn:microsoft.com/office/officeart/2005/8/layout/process2"/>
    <dgm:cxn modelId="{EE7133D3-72D4-4A03-9CA6-5237B037D778}" type="presOf" srcId="{B6714ED6-7BE5-40FE-8D28-9AC98FD5C9E1}" destId="{D3C51E2B-1930-4283-B6F5-B760A00A9A2F}" srcOrd="0" destOrd="0" presId="urn:microsoft.com/office/officeart/2005/8/layout/process2"/>
    <dgm:cxn modelId="{CB80AFA4-73DE-4959-A30E-2D3903272B20}" srcId="{9F93F8E6-91C5-4103-A439-A33E80622F36}" destId="{24CFD57E-D25A-474F-8252-233C4B899954}" srcOrd="1" destOrd="0" parTransId="{B6DF8817-8BA7-4D7E-8A14-2321369585D3}" sibTransId="{1E1672C3-817B-4EBC-8CC0-C33058DD3426}"/>
    <dgm:cxn modelId="{2C9F14B3-2A84-4CDD-BC98-656B2D871BA0}" type="presOf" srcId="{1E1672C3-817B-4EBC-8CC0-C33058DD3426}" destId="{49617A4C-A48B-4672-8F49-9815DF3698A5}" srcOrd="1" destOrd="0" presId="urn:microsoft.com/office/officeart/2005/8/layout/process2"/>
    <dgm:cxn modelId="{055D5EBB-F9A8-41C7-9431-5C776B18441D}" srcId="{9F93F8E6-91C5-4103-A439-A33E80622F36}" destId="{F96A75B7-8511-4BFE-9429-AC41D246F1EE}" srcOrd="3" destOrd="0" parTransId="{5BB071E9-C288-48F7-B585-15988D6A7B1D}" sibTransId="{085BD01E-3CD5-4BB3-B4BB-EFC4C38FE7D8}"/>
    <dgm:cxn modelId="{1916A72E-77F9-4991-82D5-3742DFEB36DC}" type="presOf" srcId="{2AB6A7AE-3CE7-4ACE-98A8-DE6F76D54B63}" destId="{8F1C3E42-D7AD-45BC-B646-5D5C2FA5F8D1}" srcOrd="0" destOrd="0" presId="urn:microsoft.com/office/officeart/2005/8/layout/process2"/>
    <dgm:cxn modelId="{30AE5B54-B4A5-4CFC-A19C-E3E488E198D6}" type="presOf" srcId="{F96A75B7-8511-4BFE-9429-AC41D246F1EE}" destId="{AB373939-8353-4FFF-9918-DF3C0596F9D3}" srcOrd="0" destOrd="0" presId="urn:microsoft.com/office/officeart/2005/8/layout/process2"/>
    <dgm:cxn modelId="{DB03B77A-6FD0-44C5-BFE5-1268CF4D3141}" type="presOf" srcId="{CBCF9832-EDA5-46B3-9EA8-56B904E07FF6}" destId="{7EF0FD0B-A666-4CF5-A6D5-B1ABC211C231}" srcOrd="1" destOrd="0" presId="urn:microsoft.com/office/officeart/2005/8/layout/process2"/>
    <dgm:cxn modelId="{DD2D4ABD-CB80-424F-9DE3-2C65F072E587}" srcId="{9F93F8E6-91C5-4103-A439-A33E80622F36}" destId="{2AB6A7AE-3CE7-4ACE-98A8-DE6F76D54B63}" srcOrd="2" destOrd="0" parTransId="{8724A2ED-25B9-41B3-B615-9688A6FDB765}" sibTransId="{CBCF9832-EDA5-46B3-9EA8-56B904E07FF6}"/>
    <dgm:cxn modelId="{73B42CD1-1CA0-40D0-B70B-5D6CCCFDF6F9}" srcId="{9F93F8E6-91C5-4103-A439-A33E80622F36}" destId="{8241B192-FA23-4883-B052-BA812EF97D67}" srcOrd="0" destOrd="0" parTransId="{DBCBF5F1-608D-466D-9BBF-D7C875F75B99}" sibTransId="{B6714ED6-7BE5-40FE-8D28-9AC98FD5C9E1}"/>
    <dgm:cxn modelId="{B304F448-C4A0-40A9-82BC-D11EA69B93C7}" type="presOf" srcId="{CBCF9832-EDA5-46B3-9EA8-56B904E07FF6}" destId="{AAE26439-E435-41D4-86B8-1FE7A7DB87C1}" srcOrd="0" destOrd="0" presId="urn:microsoft.com/office/officeart/2005/8/layout/process2"/>
    <dgm:cxn modelId="{AB95A20B-1491-4F2A-B4C4-45E6FD97F32E}" type="presOf" srcId="{1E1672C3-817B-4EBC-8CC0-C33058DD3426}" destId="{5ACA58BD-B971-4A28-989F-50FF9E31C7BF}" srcOrd="0" destOrd="0" presId="urn:microsoft.com/office/officeart/2005/8/layout/process2"/>
    <dgm:cxn modelId="{ED4B5924-1EC2-42F7-B44F-D122A43F6599}" type="presParOf" srcId="{3FB10C72-8D79-4F8B-B5EB-AA934C6892B7}" destId="{CE973519-7177-466D-8627-B3265ACA0562}" srcOrd="0" destOrd="0" presId="urn:microsoft.com/office/officeart/2005/8/layout/process2"/>
    <dgm:cxn modelId="{D162B315-B934-4C4F-879C-CD07D7B64088}" type="presParOf" srcId="{3FB10C72-8D79-4F8B-B5EB-AA934C6892B7}" destId="{D3C51E2B-1930-4283-B6F5-B760A00A9A2F}" srcOrd="1" destOrd="0" presId="urn:microsoft.com/office/officeart/2005/8/layout/process2"/>
    <dgm:cxn modelId="{A829A1CA-DFE1-4B44-B5EA-ED296E282A40}" type="presParOf" srcId="{D3C51E2B-1930-4283-B6F5-B760A00A9A2F}" destId="{9C6A10A2-E390-45DD-BAAC-879D8849279B}" srcOrd="0" destOrd="0" presId="urn:microsoft.com/office/officeart/2005/8/layout/process2"/>
    <dgm:cxn modelId="{8613E2D2-A568-449D-927D-031586FCC35F}" type="presParOf" srcId="{3FB10C72-8D79-4F8B-B5EB-AA934C6892B7}" destId="{2779AA94-D65D-4663-AD56-234E7F41DD55}" srcOrd="2" destOrd="0" presId="urn:microsoft.com/office/officeart/2005/8/layout/process2"/>
    <dgm:cxn modelId="{C63C5E18-A810-422C-AA0A-7C2AB9EC2E6E}" type="presParOf" srcId="{3FB10C72-8D79-4F8B-B5EB-AA934C6892B7}" destId="{5ACA58BD-B971-4A28-989F-50FF9E31C7BF}" srcOrd="3" destOrd="0" presId="urn:microsoft.com/office/officeart/2005/8/layout/process2"/>
    <dgm:cxn modelId="{A3A2101B-807F-4B13-A199-B0F6451B6579}" type="presParOf" srcId="{5ACA58BD-B971-4A28-989F-50FF9E31C7BF}" destId="{49617A4C-A48B-4672-8F49-9815DF3698A5}" srcOrd="0" destOrd="0" presId="urn:microsoft.com/office/officeart/2005/8/layout/process2"/>
    <dgm:cxn modelId="{0650818B-9339-41DA-B69B-BF8FFEDE28FB}" type="presParOf" srcId="{3FB10C72-8D79-4F8B-B5EB-AA934C6892B7}" destId="{8F1C3E42-D7AD-45BC-B646-5D5C2FA5F8D1}" srcOrd="4" destOrd="0" presId="urn:microsoft.com/office/officeart/2005/8/layout/process2"/>
    <dgm:cxn modelId="{63567448-AEEB-4502-9EAE-355BA2D45E53}" type="presParOf" srcId="{3FB10C72-8D79-4F8B-B5EB-AA934C6892B7}" destId="{AAE26439-E435-41D4-86B8-1FE7A7DB87C1}" srcOrd="5" destOrd="0" presId="urn:microsoft.com/office/officeart/2005/8/layout/process2"/>
    <dgm:cxn modelId="{46AF53A2-CCC5-4D65-B572-D578B52D69CA}" type="presParOf" srcId="{AAE26439-E435-41D4-86B8-1FE7A7DB87C1}" destId="{7EF0FD0B-A666-4CF5-A6D5-B1ABC211C231}" srcOrd="0" destOrd="0" presId="urn:microsoft.com/office/officeart/2005/8/layout/process2"/>
    <dgm:cxn modelId="{3ADF958D-4938-4079-A9AC-28C335917C8F}" type="presParOf" srcId="{3FB10C72-8D79-4F8B-B5EB-AA934C6892B7}" destId="{AB373939-8353-4FFF-9918-DF3C0596F9D3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F25C9C-09B1-4A2F-9D58-1A6CBC936F1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B43665-E6D7-4979-92A5-92481D0B7C26}">
      <dgm:prSet phldrT="[Текст]" custT="1"/>
      <dgm:spPr/>
      <dgm:t>
        <a:bodyPr/>
        <a:lstStyle/>
        <a:p>
          <a:r>
            <a:rPr lang="ru-RU" sz="2400" b="1" i="0" dirty="0" smtClean="0"/>
            <a:t>Степень диссоциации зависит от</a:t>
          </a:r>
          <a:endParaRPr lang="ru-RU" sz="2400" dirty="0"/>
        </a:p>
      </dgm:t>
    </dgm:pt>
    <dgm:pt modelId="{3DFBA29C-C9D9-476E-B182-D8BD03C4EB2A}" type="parTrans" cxnId="{78D5A2E7-B49F-4CC1-8EE2-D8C49AF18F2E}">
      <dgm:prSet/>
      <dgm:spPr/>
      <dgm:t>
        <a:bodyPr/>
        <a:lstStyle/>
        <a:p>
          <a:endParaRPr lang="ru-RU"/>
        </a:p>
      </dgm:t>
    </dgm:pt>
    <dgm:pt modelId="{A8EE4F09-AE01-4637-9940-9538C5276ABC}" type="sibTrans" cxnId="{78D5A2E7-B49F-4CC1-8EE2-D8C49AF18F2E}">
      <dgm:prSet/>
      <dgm:spPr/>
      <dgm:t>
        <a:bodyPr/>
        <a:lstStyle/>
        <a:p>
          <a:endParaRPr lang="ru-RU"/>
        </a:p>
      </dgm:t>
    </dgm:pt>
    <dgm:pt modelId="{2DE1A98C-E9C4-422B-9DB1-79E718B1CD27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b="0" i="1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от концентрации  электролита</a:t>
          </a:r>
          <a:r>
            <a:rPr lang="ru-RU" b="0" i="1" u="sng" dirty="0" smtClean="0">
              <a:solidFill>
                <a:schemeClr val="tx1"/>
              </a:solidFill>
            </a:rPr>
            <a:t>:</a:t>
          </a:r>
          <a:r>
            <a:rPr lang="ru-RU" b="0" i="0" dirty="0" smtClean="0">
              <a:solidFill>
                <a:schemeClr val="tx1"/>
              </a:solidFill>
            </a:rPr>
            <a:t>  с уменьшением концентрации электролита, т.е. при разбавлении его водой, степень диссоциации всегда увеличивается.</a:t>
          </a:r>
          <a:endParaRPr lang="ru-RU" dirty="0">
            <a:solidFill>
              <a:schemeClr val="tx1"/>
            </a:solidFill>
          </a:endParaRPr>
        </a:p>
      </dgm:t>
    </dgm:pt>
    <dgm:pt modelId="{0458C3B0-03ED-4148-9E44-919A73C8CEC9}" type="parTrans" cxnId="{42A7121F-7FF6-496C-9AA7-6BFE4A86D15E}">
      <dgm:prSet/>
      <dgm:spPr/>
      <dgm:t>
        <a:bodyPr/>
        <a:lstStyle/>
        <a:p>
          <a:endParaRPr lang="ru-RU"/>
        </a:p>
      </dgm:t>
    </dgm:pt>
    <dgm:pt modelId="{B5A21994-9E8F-4A8D-B406-81E72ECA4FF7}" type="sibTrans" cxnId="{42A7121F-7FF6-496C-9AA7-6BFE4A86D15E}">
      <dgm:prSet/>
      <dgm:spPr/>
      <dgm:t>
        <a:bodyPr/>
        <a:lstStyle/>
        <a:p>
          <a:endParaRPr lang="ru-RU"/>
        </a:p>
      </dgm:t>
    </dgm:pt>
    <dgm:pt modelId="{3B486B00-18D5-44C6-84DE-25956E659ABA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b="0" i="1" u="sng" dirty="0" smtClean="0"/>
            <a:t>от природы:</a:t>
          </a:r>
          <a:r>
            <a:rPr lang="ru-RU" b="0" i="1" dirty="0" smtClean="0"/>
            <a:t> </a:t>
          </a:r>
          <a:r>
            <a:rPr lang="ru-RU" b="0" i="0" dirty="0" smtClean="0"/>
            <a:t> чем </a:t>
          </a:r>
          <a:r>
            <a:rPr lang="ru-RU" b="0" i="0" dirty="0" err="1" smtClean="0"/>
            <a:t>полярнее</a:t>
          </a:r>
          <a:r>
            <a:rPr lang="ru-RU" b="0" i="0" dirty="0" smtClean="0"/>
            <a:t> химическая связь в молекуле электролита и растворителя, тем  сильнее выражен процесс диссоциации электролита на ионы и тем выше значение степени диссоциации.</a:t>
          </a:r>
          <a:endParaRPr lang="ru-RU" dirty="0"/>
        </a:p>
      </dgm:t>
    </dgm:pt>
    <dgm:pt modelId="{D6C8FE35-2895-4164-BF21-BFBD713F7425}" type="parTrans" cxnId="{243AF759-D118-4254-BBF8-E79751F6FFBE}">
      <dgm:prSet/>
      <dgm:spPr/>
      <dgm:t>
        <a:bodyPr/>
        <a:lstStyle/>
        <a:p>
          <a:endParaRPr lang="ru-RU"/>
        </a:p>
      </dgm:t>
    </dgm:pt>
    <dgm:pt modelId="{6CA55B0F-4AF6-4251-94C4-1618727EF69F}" type="sibTrans" cxnId="{243AF759-D118-4254-BBF8-E79751F6FFBE}">
      <dgm:prSet/>
      <dgm:spPr/>
      <dgm:t>
        <a:bodyPr/>
        <a:lstStyle/>
        <a:p>
          <a:endParaRPr lang="ru-RU"/>
        </a:p>
      </dgm:t>
    </dgm:pt>
    <dgm:pt modelId="{6C8781CB-9BBD-44A6-8E23-DC359ED3DEDC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1" dirty="0" smtClean="0">
              <a:hlinkClick xmlns:r="http://schemas.openxmlformats.org/officeDocument/2006/relationships" r:id="rId2"/>
            </a:rPr>
            <a:t>от температуры</a:t>
          </a:r>
          <a:r>
            <a:rPr lang="ru-RU" b="0" i="1" u="sng" dirty="0" smtClean="0"/>
            <a:t>:</a:t>
          </a:r>
          <a:r>
            <a:rPr lang="ru-RU" b="0" i="0" dirty="0" smtClean="0"/>
            <a:t>  степень диссоциации возрастает при повышении температуры (повышение температуры приводит к увеличению кинетической энергии растворённых частиц, что способствует распаду молекул на ионы).</a:t>
          </a:r>
          <a:endParaRPr lang="ru-RU" dirty="0"/>
        </a:p>
      </dgm:t>
    </dgm:pt>
    <dgm:pt modelId="{CB5D9B4F-4B0A-46C7-BDF3-996EF7D54B22}" type="parTrans" cxnId="{79F6FE8D-AA4E-487F-ABDC-EA69C525A715}">
      <dgm:prSet/>
      <dgm:spPr/>
      <dgm:t>
        <a:bodyPr/>
        <a:lstStyle/>
        <a:p>
          <a:endParaRPr lang="ru-RU"/>
        </a:p>
      </dgm:t>
    </dgm:pt>
    <dgm:pt modelId="{8B9C805A-E126-4D97-8636-7FE44FBB74BF}" type="sibTrans" cxnId="{79F6FE8D-AA4E-487F-ABDC-EA69C525A715}">
      <dgm:prSet/>
      <dgm:spPr/>
      <dgm:t>
        <a:bodyPr/>
        <a:lstStyle/>
        <a:p>
          <a:endParaRPr lang="ru-RU"/>
        </a:p>
      </dgm:t>
    </dgm:pt>
    <dgm:pt modelId="{54AF9852-9258-446C-8456-D82B6C90B8F5}" type="pres">
      <dgm:prSet presAssocID="{6EF25C9C-09B1-4A2F-9D58-1A6CBC936F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397704-B253-43AE-837A-69245AC84459}" type="pres">
      <dgm:prSet presAssocID="{6C8781CB-9BBD-44A6-8E23-DC359ED3DEDC}" presName="boxAndChildren" presStyleCnt="0"/>
      <dgm:spPr/>
    </dgm:pt>
    <dgm:pt modelId="{3B06192F-FB09-4854-91E2-0EC3167CA468}" type="pres">
      <dgm:prSet presAssocID="{6C8781CB-9BBD-44A6-8E23-DC359ED3DEDC}" presName="parentTextBox" presStyleLbl="node1" presStyleIdx="0" presStyleCnt="4"/>
      <dgm:spPr/>
      <dgm:t>
        <a:bodyPr/>
        <a:lstStyle/>
        <a:p>
          <a:endParaRPr lang="ru-RU"/>
        </a:p>
      </dgm:t>
    </dgm:pt>
    <dgm:pt modelId="{E132F499-6EE7-40A2-97C4-2BA18BA5CFEE}" type="pres">
      <dgm:prSet presAssocID="{B5A21994-9E8F-4A8D-B406-81E72ECA4FF7}" presName="sp" presStyleCnt="0"/>
      <dgm:spPr/>
    </dgm:pt>
    <dgm:pt modelId="{6F481BD7-F42D-47FD-8ED7-552B5E52FD87}" type="pres">
      <dgm:prSet presAssocID="{2DE1A98C-E9C4-422B-9DB1-79E718B1CD27}" presName="arrowAndChildren" presStyleCnt="0"/>
      <dgm:spPr/>
    </dgm:pt>
    <dgm:pt modelId="{4B6540EA-E9F1-4746-9358-2A2C1462B268}" type="pres">
      <dgm:prSet presAssocID="{2DE1A98C-E9C4-422B-9DB1-79E718B1CD27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4D1943D3-9A3F-473C-BE8B-28E982C18824}" type="pres">
      <dgm:prSet presAssocID="{6CA55B0F-4AF6-4251-94C4-1618727EF69F}" presName="sp" presStyleCnt="0"/>
      <dgm:spPr/>
    </dgm:pt>
    <dgm:pt modelId="{0F06A373-4B4E-4B36-9800-A8DA6DE9700E}" type="pres">
      <dgm:prSet presAssocID="{3B486B00-18D5-44C6-84DE-25956E659ABA}" presName="arrowAndChildren" presStyleCnt="0"/>
      <dgm:spPr/>
    </dgm:pt>
    <dgm:pt modelId="{CE28E8AA-52B5-4D63-8C6C-FAFE4F04220B}" type="pres">
      <dgm:prSet presAssocID="{3B486B00-18D5-44C6-84DE-25956E659ABA}" presName="parentTextArrow" presStyleLbl="node1" presStyleIdx="2" presStyleCnt="4" custLinFactNeighborY="-2830"/>
      <dgm:spPr/>
      <dgm:t>
        <a:bodyPr/>
        <a:lstStyle/>
        <a:p>
          <a:endParaRPr lang="ru-RU"/>
        </a:p>
      </dgm:t>
    </dgm:pt>
    <dgm:pt modelId="{3F1DE577-A030-4399-BBF7-E37AE530BD6E}" type="pres">
      <dgm:prSet presAssocID="{A8EE4F09-AE01-4637-9940-9538C5276ABC}" presName="sp" presStyleCnt="0"/>
      <dgm:spPr/>
    </dgm:pt>
    <dgm:pt modelId="{548C5861-542A-4BF1-BE66-B77B4FBADD32}" type="pres">
      <dgm:prSet presAssocID="{41B43665-E6D7-4979-92A5-92481D0B7C26}" presName="arrowAndChildren" presStyleCnt="0"/>
      <dgm:spPr/>
    </dgm:pt>
    <dgm:pt modelId="{06166C8E-678E-483F-BA80-798CB976DFC5}" type="pres">
      <dgm:prSet presAssocID="{41B43665-E6D7-4979-92A5-92481D0B7C26}" presName="parentTextArrow" presStyleLbl="node1" presStyleIdx="3" presStyleCnt="4" custScaleY="34629"/>
      <dgm:spPr/>
      <dgm:t>
        <a:bodyPr/>
        <a:lstStyle/>
        <a:p>
          <a:endParaRPr lang="ru-RU"/>
        </a:p>
      </dgm:t>
    </dgm:pt>
  </dgm:ptLst>
  <dgm:cxnLst>
    <dgm:cxn modelId="{243AF759-D118-4254-BBF8-E79751F6FFBE}" srcId="{6EF25C9C-09B1-4A2F-9D58-1A6CBC936F18}" destId="{3B486B00-18D5-44C6-84DE-25956E659ABA}" srcOrd="1" destOrd="0" parTransId="{D6C8FE35-2895-4164-BF21-BFBD713F7425}" sibTransId="{6CA55B0F-4AF6-4251-94C4-1618727EF69F}"/>
    <dgm:cxn modelId="{AC59E8FF-71CA-4A2C-8565-6121461B2273}" type="presOf" srcId="{41B43665-E6D7-4979-92A5-92481D0B7C26}" destId="{06166C8E-678E-483F-BA80-798CB976DFC5}" srcOrd="0" destOrd="0" presId="urn:microsoft.com/office/officeart/2005/8/layout/process4"/>
    <dgm:cxn modelId="{78D5A2E7-B49F-4CC1-8EE2-D8C49AF18F2E}" srcId="{6EF25C9C-09B1-4A2F-9D58-1A6CBC936F18}" destId="{41B43665-E6D7-4979-92A5-92481D0B7C26}" srcOrd="0" destOrd="0" parTransId="{3DFBA29C-C9D9-476E-B182-D8BD03C4EB2A}" sibTransId="{A8EE4F09-AE01-4637-9940-9538C5276ABC}"/>
    <dgm:cxn modelId="{CF5E86A5-3B78-4FFC-9107-D097FF9D98F6}" type="presOf" srcId="{3B486B00-18D5-44C6-84DE-25956E659ABA}" destId="{CE28E8AA-52B5-4D63-8C6C-FAFE4F04220B}" srcOrd="0" destOrd="0" presId="urn:microsoft.com/office/officeart/2005/8/layout/process4"/>
    <dgm:cxn modelId="{42A7121F-7FF6-496C-9AA7-6BFE4A86D15E}" srcId="{6EF25C9C-09B1-4A2F-9D58-1A6CBC936F18}" destId="{2DE1A98C-E9C4-422B-9DB1-79E718B1CD27}" srcOrd="2" destOrd="0" parTransId="{0458C3B0-03ED-4148-9E44-919A73C8CEC9}" sibTransId="{B5A21994-9E8F-4A8D-B406-81E72ECA4FF7}"/>
    <dgm:cxn modelId="{79F6FE8D-AA4E-487F-ABDC-EA69C525A715}" srcId="{6EF25C9C-09B1-4A2F-9D58-1A6CBC936F18}" destId="{6C8781CB-9BBD-44A6-8E23-DC359ED3DEDC}" srcOrd="3" destOrd="0" parTransId="{CB5D9B4F-4B0A-46C7-BDF3-996EF7D54B22}" sibTransId="{8B9C805A-E126-4D97-8636-7FE44FBB74BF}"/>
    <dgm:cxn modelId="{2565B500-9B9D-456D-986B-3DA6631F8F39}" type="presOf" srcId="{6EF25C9C-09B1-4A2F-9D58-1A6CBC936F18}" destId="{54AF9852-9258-446C-8456-D82B6C90B8F5}" srcOrd="0" destOrd="0" presId="urn:microsoft.com/office/officeart/2005/8/layout/process4"/>
    <dgm:cxn modelId="{2B0E4068-6FB1-4F01-BE75-CBB43FDA5F5B}" type="presOf" srcId="{6C8781CB-9BBD-44A6-8E23-DC359ED3DEDC}" destId="{3B06192F-FB09-4854-91E2-0EC3167CA468}" srcOrd="0" destOrd="0" presId="urn:microsoft.com/office/officeart/2005/8/layout/process4"/>
    <dgm:cxn modelId="{72920E60-F658-4FBC-80A8-7BF3E8F16BE0}" type="presOf" srcId="{2DE1A98C-E9C4-422B-9DB1-79E718B1CD27}" destId="{4B6540EA-E9F1-4746-9358-2A2C1462B268}" srcOrd="0" destOrd="0" presId="urn:microsoft.com/office/officeart/2005/8/layout/process4"/>
    <dgm:cxn modelId="{AA6A8BFD-1B28-4F28-BA1D-5FBF52D90752}" type="presParOf" srcId="{54AF9852-9258-446C-8456-D82B6C90B8F5}" destId="{55397704-B253-43AE-837A-69245AC84459}" srcOrd="0" destOrd="0" presId="urn:microsoft.com/office/officeart/2005/8/layout/process4"/>
    <dgm:cxn modelId="{6C318166-97CC-463F-A90C-565696ECC24C}" type="presParOf" srcId="{55397704-B253-43AE-837A-69245AC84459}" destId="{3B06192F-FB09-4854-91E2-0EC3167CA468}" srcOrd="0" destOrd="0" presId="urn:microsoft.com/office/officeart/2005/8/layout/process4"/>
    <dgm:cxn modelId="{2523A1E9-C8C6-49D3-B039-9522D6D88124}" type="presParOf" srcId="{54AF9852-9258-446C-8456-D82B6C90B8F5}" destId="{E132F499-6EE7-40A2-97C4-2BA18BA5CFEE}" srcOrd="1" destOrd="0" presId="urn:microsoft.com/office/officeart/2005/8/layout/process4"/>
    <dgm:cxn modelId="{8F0B3022-B42F-4858-B4A4-93CEC542C171}" type="presParOf" srcId="{54AF9852-9258-446C-8456-D82B6C90B8F5}" destId="{6F481BD7-F42D-47FD-8ED7-552B5E52FD87}" srcOrd="2" destOrd="0" presId="urn:microsoft.com/office/officeart/2005/8/layout/process4"/>
    <dgm:cxn modelId="{95AC94EE-8D62-41E0-BC9C-1F3A0467AE1E}" type="presParOf" srcId="{6F481BD7-F42D-47FD-8ED7-552B5E52FD87}" destId="{4B6540EA-E9F1-4746-9358-2A2C1462B268}" srcOrd="0" destOrd="0" presId="urn:microsoft.com/office/officeart/2005/8/layout/process4"/>
    <dgm:cxn modelId="{347DC9AB-0ADA-41D2-856F-4D4A6E3385D5}" type="presParOf" srcId="{54AF9852-9258-446C-8456-D82B6C90B8F5}" destId="{4D1943D3-9A3F-473C-BE8B-28E982C18824}" srcOrd="3" destOrd="0" presId="urn:microsoft.com/office/officeart/2005/8/layout/process4"/>
    <dgm:cxn modelId="{65DA0B86-573E-43E7-937A-76DB2587B0B9}" type="presParOf" srcId="{54AF9852-9258-446C-8456-D82B6C90B8F5}" destId="{0F06A373-4B4E-4B36-9800-A8DA6DE9700E}" srcOrd="4" destOrd="0" presId="urn:microsoft.com/office/officeart/2005/8/layout/process4"/>
    <dgm:cxn modelId="{EA8E77F0-2006-4D0E-B4AE-CFD9EFEAB306}" type="presParOf" srcId="{0F06A373-4B4E-4B36-9800-A8DA6DE9700E}" destId="{CE28E8AA-52B5-4D63-8C6C-FAFE4F04220B}" srcOrd="0" destOrd="0" presId="urn:microsoft.com/office/officeart/2005/8/layout/process4"/>
    <dgm:cxn modelId="{FB1BEE32-6908-482D-BA12-ECCFBB3B1A85}" type="presParOf" srcId="{54AF9852-9258-446C-8456-D82B6C90B8F5}" destId="{3F1DE577-A030-4399-BBF7-E37AE530BD6E}" srcOrd="5" destOrd="0" presId="urn:microsoft.com/office/officeart/2005/8/layout/process4"/>
    <dgm:cxn modelId="{0224E6D6-205C-4DB8-8D13-4F61D40608E9}" type="presParOf" srcId="{54AF9852-9258-446C-8456-D82B6C90B8F5}" destId="{548C5861-542A-4BF1-BE66-B77B4FBADD32}" srcOrd="6" destOrd="0" presId="urn:microsoft.com/office/officeart/2005/8/layout/process4"/>
    <dgm:cxn modelId="{DA8F6AF6-072F-499E-87AA-41FB8FA3082E}" type="presParOf" srcId="{548C5861-542A-4BF1-BE66-B77B4FBADD32}" destId="{06166C8E-678E-483F-BA80-798CB976DFC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851B4E-6E09-4DCE-9D12-98EDE18D9745}">
      <dsp:nvSpPr>
        <dsp:cNvPr id="0" name=""/>
        <dsp:cNvSpPr/>
      </dsp:nvSpPr>
      <dsp:spPr>
        <a:xfrm>
          <a:off x="80210" y="2851"/>
          <a:ext cx="3878178" cy="1060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/>
            <a:t>Электролиты</a:t>
          </a:r>
          <a:r>
            <a:rPr lang="ru-RU" sz="1800" b="0" i="0" kern="1200" dirty="0" smtClean="0"/>
            <a:t> – это вещества, водные растворы или расплавы которых проводят электрический ток</a:t>
          </a:r>
          <a:endParaRPr lang="ru-RU" sz="1800" kern="1200" dirty="0"/>
        </a:p>
      </dsp:txBody>
      <dsp:txXfrm>
        <a:off x="80210" y="2851"/>
        <a:ext cx="3878178" cy="1060698"/>
      </dsp:txXfrm>
    </dsp:sp>
    <dsp:sp modelId="{1B34C4F1-A1E2-445D-847C-0E2C23967CFA}">
      <dsp:nvSpPr>
        <dsp:cNvPr id="0" name=""/>
        <dsp:cNvSpPr/>
      </dsp:nvSpPr>
      <dsp:spPr>
        <a:xfrm rot="5400000">
          <a:off x="1820419" y="1090067"/>
          <a:ext cx="397761" cy="477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1820419" y="1090067"/>
        <a:ext cx="397761" cy="477314"/>
      </dsp:txXfrm>
    </dsp:sp>
    <dsp:sp modelId="{66E5A004-B997-4286-BC12-E0DAC1604256}">
      <dsp:nvSpPr>
        <dsp:cNvPr id="0" name=""/>
        <dsp:cNvSpPr/>
      </dsp:nvSpPr>
      <dsp:spPr>
        <a:xfrm>
          <a:off x="80210" y="1593898"/>
          <a:ext cx="3878178" cy="1060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 </a:t>
          </a:r>
          <a:r>
            <a:rPr lang="ru-RU" sz="1800" b="0" i="1" kern="1200" dirty="0" smtClean="0"/>
            <a:t>образуются ионы</a:t>
          </a:r>
          <a:endParaRPr lang="ru-RU" sz="1800" kern="1200" dirty="0"/>
        </a:p>
      </dsp:txBody>
      <dsp:txXfrm>
        <a:off x="80210" y="1593898"/>
        <a:ext cx="3878178" cy="1060698"/>
      </dsp:txXfrm>
    </dsp:sp>
    <dsp:sp modelId="{47B194B1-0E4E-4A8E-996A-B3BC137D6DE9}">
      <dsp:nvSpPr>
        <dsp:cNvPr id="0" name=""/>
        <dsp:cNvSpPr/>
      </dsp:nvSpPr>
      <dsp:spPr>
        <a:xfrm rot="5400000">
          <a:off x="1820419" y="2681114"/>
          <a:ext cx="397761" cy="477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1820419" y="2681114"/>
        <a:ext cx="397761" cy="477314"/>
      </dsp:txXfrm>
    </dsp:sp>
    <dsp:sp modelId="{2333CAEE-DBDF-4DBE-A2DC-35BCC9829A80}">
      <dsp:nvSpPr>
        <dsp:cNvPr id="0" name=""/>
        <dsp:cNvSpPr/>
      </dsp:nvSpPr>
      <dsp:spPr>
        <a:xfrm>
          <a:off x="80210" y="3184946"/>
          <a:ext cx="3878178" cy="1060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 </a:t>
          </a:r>
          <a:r>
            <a:rPr lang="ru-RU" sz="1800" b="0" i="1" kern="1200" dirty="0" smtClean="0"/>
            <a:t>ионная связью</a:t>
          </a:r>
          <a:r>
            <a:rPr lang="ru-RU" sz="1800" b="0" i="0" kern="1200" dirty="0" smtClean="0"/>
            <a:t> или </a:t>
          </a:r>
          <a:r>
            <a:rPr lang="ru-RU" sz="1800" b="0" i="1" kern="1200" dirty="0" smtClean="0"/>
            <a:t>ковалентная сильнополярная химическая связь</a:t>
          </a:r>
          <a:endParaRPr lang="ru-RU" sz="1800" kern="1200" dirty="0"/>
        </a:p>
      </dsp:txBody>
      <dsp:txXfrm>
        <a:off x="80210" y="3184946"/>
        <a:ext cx="3878178" cy="1060698"/>
      </dsp:txXfrm>
    </dsp:sp>
    <dsp:sp modelId="{4E8D4419-951C-40B6-9DB4-27962A139047}">
      <dsp:nvSpPr>
        <dsp:cNvPr id="0" name=""/>
        <dsp:cNvSpPr/>
      </dsp:nvSpPr>
      <dsp:spPr>
        <a:xfrm rot="5395400">
          <a:off x="1820416" y="4273588"/>
          <a:ext cx="399900" cy="4773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395400">
        <a:off x="1820416" y="4273588"/>
        <a:ext cx="399900" cy="477314"/>
      </dsp:txXfrm>
    </dsp:sp>
    <dsp:sp modelId="{3E93EC88-4080-4210-9FFC-7B4A0BBAF2D7}">
      <dsp:nvSpPr>
        <dsp:cNvPr id="0" name=""/>
        <dsp:cNvSpPr/>
      </dsp:nvSpPr>
      <dsp:spPr>
        <a:xfrm>
          <a:off x="82343" y="4778845"/>
          <a:ext cx="3878178" cy="1060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кислоты, соли, основания</a:t>
          </a:r>
          <a:endParaRPr lang="ru-RU" sz="2000" i="0" kern="1200" dirty="0"/>
        </a:p>
      </dsp:txBody>
      <dsp:txXfrm>
        <a:off x="82343" y="4778845"/>
        <a:ext cx="3878178" cy="10606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973519-7177-466D-8627-B3265ACA0562}">
      <dsp:nvSpPr>
        <dsp:cNvPr id="0" name=""/>
        <dsp:cNvSpPr/>
      </dsp:nvSpPr>
      <dsp:spPr>
        <a:xfrm>
          <a:off x="32149" y="2816"/>
          <a:ext cx="3974301" cy="1047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1" kern="1200" dirty="0" err="1" smtClean="0"/>
            <a:t>Неэлектролиты</a:t>
          </a:r>
          <a:r>
            <a:rPr lang="ru-RU" sz="1700" b="0" i="0" kern="1200" dirty="0" smtClean="0"/>
            <a:t> – это вещества, водные растворы или расплавы которых  не проводят электрический ток</a:t>
          </a:r>
          <a:endParaRPr lang="ru-RU" sz="1700" kern="1200" dirty="0"/>
        </a:p>
      </dsp:txBody>
      <dsp:txXfrm>
        <a:off x="32149" y="2816"/>
        <a:ext cx="3974301" cy="1047591"/>
      </dsp:txXfrm>
    </dsp:sp>
    <dsp:sp modelId="{D3C51E2B-1930-4283-B6F5-B760A00A9A2F}">
      <dsp:nvSpPr>
        <dsp:cNvPr id="0" name=""/>
        <dsp:cNvSpPr/>
      </dsp:nvSpPr>
      <dsp:spPr>
        <a:xfrm rot="5400000">
          <a:off x="1822876" y="1076597"/>
          <a:ext cx="392846" cy="471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1822876" y="1076597"/>
        <a:ext cx="392846" cy="471416"/>
      </dsp:txXfrm>
    </dsp:sp>
    <dsp:sp modelId="{2779AA94-D65D-4663-AD56-234E7F41DD55}">
      <dsp:nvSpPr>
        <dsp:cNvPr id="0" name=""/>
        <dsp:cNvSpPr/>
      </dsp:nvSpPr>
      <dsp:spPr>
        <a:xfrm>
          <a:off x="32149" y="1574203"/>
          <a:ext cx="3974301" cy="1047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 </a:t>
          </a:r>
          <a:r>
            <a:rPr lang="ru-RU" sz="1700" b="0" i="1" kern="1200" dirty="0" smtClean="0"/>
            <a:t>не образуются ионы</a:t>
          </a:r>
          <a:endParaRPr lang="ru-RU" sz="1700" kern="1200" dirty="0"/>
        </a:p>
      </dsp:txBody>
      <dsp:txXfrm>
        <a:off x="32149" y="1574203"/>
        <a:ext cx="3974301" cy="1047591"/>
      </dsp:txXfrm>
    </dsp:sp>
    <dsp:sp modelId="{5ACA58BD-B971-4A28-989F-50FF9E31C7BF}">
      <dsp:nvSpPr>
        <dsp:cNvPr id="0" name=""/>
        <dsp:cNvSpPr/>
      </dsp:nvSpPr>
      <dsp:spPr>
        <a:xfrm rot="5400000">
          <a:off x="1822876" y="2647985"/>
          <a:ext cx="392846" cy="471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1822876" y="2647985"/>
        <a:ext cx="392846" cy="471416"/>
      </dsp:txXfrm>
    </dsp:sp>
    <dsp:sp modelId="{8F1C3E42-D7AD-45BC-B646-5D5C2FA5F8D1}">
      <dsp:nvSpPr>
        <dsp:cNvPr id="0" name=""/>
        <dsp:cNvSpPr/>
      </dsp:nvSpPr>
      <dsp:spPr>
        <a:xfrm>
          <a:off x="32149" y="3145591"/>
          <a:ext cx="3974301" cy="1047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 </a:t>
          </a:r>
          <a:r>
            <a:rPr lang="ru-RU" sz="1700" b="0" i="1" kern="1200" dirty="0" smtClean="0"/>
            <a:t>ковалентная неполярная </a:t>
          </a:r>
          <a:r>
            <a:rPr lang="ru-RU" sz="1700" b="0" i="0" kern="1200" dirty="0" smtClean="0"/>
            <a:t> или </a:t>
          </a:r>
          <a:r>
            <a:rPr lang="ru-RU" sz="1700" b="0" i="1" kern="1200" dirty="0" smtClean="0"/>
            <a:t>ковалентная </a:t>
          </a:r>
          <a:r>
            <a:rPr lang="ru-RU" sz="1700" b="0" i="1" kern="1200" dirty="0" err="1" smtClean="0"/>
            <a:t>слабополярная</a:t>
          </a:r>
          <a:r>
            <a:rPr lang="ru-RU" sz="1700" b="0" i="1" kern="1200" dirty="0" smtClean="0"/>
            <a:t> химическая </a:t>
          </a:r>
          <a:r>
            <a:rPr lang="ru-RU" sz="1700" b="0" i="0" kern="1200" dirty="0" smtClean="0"/>
            <a:t>связь</a:t>
          </a:r>
          <a:endParaRPr lang="ru-RU" sz="1700" kern="1200" dirty="0"/>
        </a:p>
      </dsp:txBody>
      <dsp:txXfrm>
        <a:off x="32149" y="3145591"/>
        <a:ext cx="3974301" cy="1047591"/>
      </dsp:txXfrm>
    </dsp:sp>
    <dsp:sp modelId="{AAE26439-E435-41D4-86B8-1FE7A7DB87C1}">
      <dsp:nvSpPr>
        <dsp:cNvPr id="0" name=""/>
        <dsp:cNvSpPr/>
      </dsp:nvSpPr>
      <dsp:spPr>
        <a:xfrm rot="5400000">
          <a:off x="1822876" y="4219373"/>
          <a:ext cx="392846" cy="471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1822876" y="4219373"/>
        <a:ext cx="392846" cy="471416"/>
      </dsp:txXfrm>
    </dsp:sp>
    <dsp:sp modelId="{AB373939-8353-4FFF-9918-DF3C0596F9D3}">
      <dsp:nvSpPr>
        <dsp:cNvPr id="0" name=""/>
        <dsp:cNvSpPr/>
      </dsp:nvSpPr>
      <dsp:spPr>
        <a:xfrm>
          <a:off x="32149" y="4716979"/>
          <a:ext cx="3974301" cy="1047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сахар, глюкоза, спирт</a:t>
          </a:r>
          <a:endParaRPr lang="ru-RU" sz="2000" b="0" kern="1200" dirty="0"/>
        </a:p>
      </dsp:txBody>
      <dsp:txXfrm>
        <a:off x="32149" y="4716979"/>
        <a:ext cx="3974301" cy="10475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06192F-FB09-4854-91E2-0EC3167CA468}">
      <dsp:nvSpPr>
        <dsp:cNvPr id="0" name=""/>
        <dsp:cNvSpPr/>
      </dsp:nvSpPr>
      <dsp:spPr>
        <a:xfrm>
          <a:off x="0" y="3239211"/>
          <a:ext cx="8219256" cy="908624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hlinkClick xmlns:r="http://schemas.openxmlformats.org/officeDocument/2006/relationships" r:id="rId1"/>
            </a:rPr>
            <a:t>от температуры</a:t>
          </a:r>
          <a:r>
            <a:rPr lang="ru-RU" sz="1600" b="0" i="1" u="sng" kern="1200" dirty="0" smtClean="0"/>
            <a:t>:</a:t>
          </a:r>
          <a:r>
            <a:rPr lang="ru-RU" sz="1600" b="0" i="0" kern="1200" dirty="0" smtClean="0"/>
            <a:t>  степень диссоциации возрастает при повышении температуры (повышение температуры приводит к увеличению кинетической энергии растворённых частиц, что способствует распаду молекул на ионы).</a:t>
          </a:r>
          <a:endParaRPr lang="ru-RU" sz="1600" kern="1200" dirty="0"/>
        </a:p>
      </dsp:txBody>
      <dsp:txXfrm>
        <a:off x="0" y="3239211"/>
        <a:ext cx="8219256" cy="908624"/>
      </dsp:txXfrm>
    </dsp:sp>
    <dsp:sp modelId="{4B6540EA-E9F1-4746-9358-2A2C1462B268}">
      <dsp:nvSpPr>
        <dsp:cNvPr id="0" name=""/>
        <dsp:cNvSpPr/>
      </dsp:nvSpPr>
      <dsp:spPr>
        <a:xfrm rot="10800000">
          <a:off x="0" y="1855377"/>
          <a:ext cx="8219256" cy="1397464"/>
        </a:xfrm>
        <a:prstGeom prst="upArrowCallou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от концентрации  электролита</a:t>
          </a:r>
          <a:r>
            <a:rPr lang="ru-RU" sz="1600" b="0" i="1" u="sng" kern="1200" dirty="0" smtClean="0">
              <a:solidFill>
                <a:schemeClr val="tx1"/>
              </a:solidFill>
            </a:rPr>
            <a:t>:</a:t>
          </a:r>
          <a:r>
            <a:rPr lang="ru-RU" sz="1600" b="0" i="0" kern="1200" dirty="0" smtClean="0">
              <a:solidFill>
                <a:schemeClr val="tx1"/>
              </a:solidFill>
            </a:rPr>
            <a:t>  с уменьшением концентрации электролита, т.е. при разбавлении его водой, степень диссоциации всегда увеличивается.</a:t>
          </a:r>
          <a:endParaRPr lang="ru-RU" sz="1600" kern="1200" dirty="0">
            <a:solidFill>
              <a:schemeClr val="tx1"/>
            </a:solidFill>
          </a:endParaRPr>
        </a:p>
      </dsp:txBody>
      <dsp:txXfrm rot="10800000">
        <a:off x="0" y="1855377"/>
        <a:ext cx="8219256" cy="1397464"/>
      </dsp:txXfrm>
    </dsp:sp>
    <dsp:sp modelId="{CE28E8AA-52B5-4D63-8C6C-FAFE4F04220B}">
      <dsp:nvSpPr>
        <dsp:cNvPr id="0" name=""/>
        <dsp:cNvSpPr/>
      </dsp:nvSpPr>
      <dsp:spPr>
        <a:xfrm rot="10800000">
          <a:off x="0" y="431994"/>
          <a:ext cx="8219256" cy="1397464"/>
        </a:xfrm>
        <a:prstGeom prst="upArrowCallou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u="sng" kern="1200" dirty="0" smtClean="0"/>
            <a:t>от природы:</a:t>
          </a:r>
          <a:r>
            <a:rPr lang="ru-RU" sz="1600" b="0" i="1" kern="1200" dirty="0" smtClean="0"/>
            <a:t> </a:t>
          </a:r>
          <a:r>
            <a:rPr lang="ru-RU" sz="1600" b="0" i="0" kern="1200" dirty="0" smtClean="0"/>
            <a:t> чем </a:t>
          </a:r>
          <a:r>
            <a:rPr lang="ru-RU" sz="1600" b="0" i="0" kern="1200" dirty="0" err="1" smtClean="0"/>
            <a:t>полярнее</a:t>
          </a:r>
          <a:r>
            <a:rPr lang="ru-RU" sz="1600" b="0" i="0" kern="1200" dirty="0" smtClean="0"/>
            <a:t> химическая связь в молекуле электролита и растворителя, тем  сильнее выражен процесс диссоциации электролита на ионы и тем выше значение степени диссоциации.</a:t>
          </a:r>
          <a:endParaRPr lang="ru-RU" sz="1600" kern="1200" dirty="0"/>
        </a:p>
      </dsp:txBody>
      <dsp:txXfrm rot="10800000">
        <a:off x="0" y="431994"/>
        <a:ext cx="8219256" cy="1397464"/>
      </dsp:txXfrm>
    </dsp:sp>
    <dsp:sp modelId="{06166C8E-678E-483F-BA80-798CB976DFC5}">
      <dsp:nvSpPr>
        <dsp:cNvPr id="0" name=""/>
        <dsp:cNvSpPr/>
      </dsp:nvSpPr>
      <dsp:spPr>
        <a:xfrm rot="10800000">
          <a:off x="0" y="1243"/>
          <a:ext cx="8219256" cy="4839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Степень диссоциации зависит от</a:t>
          </a:r>
          <a:endParaRPr lang="ru-RU" sz="2400" kern="1200" dirty="0"/>
        </a:p>
      </dsp:txBody>
      <dsp:txXfrm rot="10800000">
        <a:off x="0" y="1243"/>
        <a:ext cx="8219256" cy="483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6ED92-2B2B-4A7B-9CFC-7DB3C3B708CE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AA026-3437-4A39-895D-9C9C2BF82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AA026-3437-4A39-895D-9C9C2BF822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AA026-3437-4A39-895D-9C9C2BF822C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55B808-53E1-4038-96EB-53354357137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6B44D4-0898-44AD-B171-2BF1432329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5024"/>
            <a:ext cx="6858000" cy="12317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Электролитическая диссоциация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Занятие 10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75282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2200" dirty="0" smtClean="0"/>
              <a:t>Преподаватель: </a:t>
            </a:r>
            <a:r>
              <a:rPr lang="ru-RU" sz="2200" dirty="0" err="1" smtClean="0"/>
              <a:t>Пимкова</a:t>
            </a:r>
            <a:r>
              <a:rPr lang="ru-RU" sz="2200" dirty="0" smtClean="0"/>
              <a:t> Э.В.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Диссоциация кислот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ru-RU" b="1" i="1" u="sng" dirty="0" smtClean="0"/>
              <a:t>Кислотами</a:t>
            </a:r>
            <a:r>
              <a:rPr lang="ru-RU" b="1" i="1" dirty="0" smtClean="0"/>
              <a:t> называются электролиты, при диссоциации которых в качестве катионов образуются только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катионы водорода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 (H </a:t>
            </a:r>
            <a:r>
              <a:rPr lang="ru-RU" b="1" baseline="300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/>
              <a:t>Например,</a:t>
            </a:r>
          </a:p>
          <a:p>
            <a:r>
              <a:rPr lang="ru-RU" dirty="0" err="1" smtClean="0"/>
              <a:t>HCl</a:t>
            </a:r>
            <a:r>
              <a:rPr lang="ru-RU" dirty="0" smtClean="0"/>
              <a:t> -&gt;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H </a:t>
            </a:r>
            <a:r>
              <a:rPr lang="ru-RU" baseline="300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ru-RU" baseline="30000" dirty="0" smtClean="0"/>
              <a:t> </a:t>
            </a:r>
            <a:r>
              <a:rPr lang="ru-RU" dirty="0" smtClean="0"/>
              <a:t>+ </a:t>
            </a:r>
            <a:r>
              <a:rPr lang="ru-RU" dirty="0" err="1" smtClean="0"/>
              <a:t>Cl</a:t>
            </a:r>
            <a:r>
              <a:rPr lang="ru-RU" dirty="0" smtClean="0"/>
              <a:t> </a:t>
            </a:r>
            <a:r>
              <a:rPr lang="ru-RU" baseline="30000" dirty="0" smtClean="0"/>
              <a:t>-</a:t>
            </a:r>
            <a:endParaRPr lang="ru-RU" dirty="0" smtClean="0"/>
          </a:p>
          <a:p>
            <a:r>
              <a:rPr lang="ru-RU" dirty="0" smtClean="0"/>
              <a:t>HNO </a:t>
            </a:r>
            <a:r>
              <a:rPr lang="ru-RU" baseline="-25000" dirty="0" smtClean="0"/>
              <a:t>3 </a:t>
            </a:r>
            <a:r>
              <a:rPr lang="ru-RU" dirty="0" smtClean="0"/>
              <a:t>-&gt;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H </a:t>
            </a:r>
            <a:r>
              <a:rPr lang="ru-RU" baseline="30000" dirty="0" smtClean="0">
                <a:solidFill>
                  <a:schemeClr val="accent3">
                    <a:lumMod val="50000"/>
                  </a:schemeClr>
                </a:solidFill>
              </a:rPr>
              <a:t>+ </a:t>
            </a:r>
            <a:r>
              <a:rPr lang="ru-RU" dirty="0" smtClean="0"/>
              <a:t>+ NO </a:t>
            </a:r>
            <a:r>
              <a:rPr lang="ru-RU" baseline="-25000" dirty="0" smtClean="0"/>
              <a:t>3 </a:t>
            </a:r>
            <a:r>
              <a:rPr lang="ru-RU" baseline="30000" dirty="0" smtClean="0"/>
              <a:t>-</a:t>
            </a:r>
            <a:endParaRPr lang="ru-RU" dirty="0" smtClean="0"/>
          </a:p>
          <a:p>
            <a:r>
              <a:rPr lang="ru-RU" i="1" u="sng" dirty="0" smtClean="0"/>
              <a:t>Многоосновные кислоты </a:t>
            </a:r>
            <a:r>
              <a:rPr lang="ru-RU" i="1" u="sng" dirty="0" err="1" smtClean="0"/>
              <a:t>диссоциируют</a:t>
            </a:r>
            <a:r>
              <a:rPr lang="ru-RU" i="1" u="sng" dirty="0" smtClean="0"/>
              <a:t> ступенчато </a:t>
            </a:r>
            <a:r>
              <a:rPr lang="ru-RU" dirty="0" smtClean="0"/>
              <a:t>:</a:t>
            </a:r>
          </a:p>
          <a:p>
            <a:r>
              <a:rPr lang="ru-RU" dirty="0" smtClean="0"/>
              <a:t>Н</a:t>
            </a:r>
            <a:r>
              <a:rPr lang="ru-RU" baseline="-25000" dirty="0" smtClean="0"/>
              <a:t>3</a:t>
            </a:r>
            <a:r>
              <a:rPr lang="ru-RU" dirty="0" smtClean="0"/>
              <a:t>РО</a:t>
            </a:r>
            <a:r>
              <a:rPr lang="ru-RU" baseline="-25000" dirty="0" smtClean="0"/>
              <a:t>4</a:t>
            </a:r>
            <a:r>
              <a:rPr lang="ru-RU" dirty="0" smtClean="0"/>
              <a:t> ↔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baseline="300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ru-RU" dirty="0" smtClean="0"/>
              <a:t> + </a:t>
            </a:r>
            <a:r>
              <a:rPr lang="ru-RU" dirty="0" smtClean="0">
                <a:solidFill>
                  <a:srgbClr val="0070C0"/>
                </a:solidFill>
              </a:rPr>
              <a:t>Н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РО₄</a:t>
            </a:r>
            <a:r>
              <a:rPr lang="ru-RU" baseline="30000" dirty="0" smtClean="0"/>
              <a:t>-</a:t>
            </a:r>
            <a:r>
              <a:rPr lang="ru-RU" baseline="-25000" dirty="0" smtClean="0"/>
              <a:t> </a:t>
            </a:r>
            <a:r>
              <a:rPr lang="ru-RU" dirty="0" smtClean="0"/>
              <a:t>(первая ступень) – </a:t>
            </a:r>
            <a:r>
              <a:rPr lang="ru-RU" dirty="0" err="1" smtClean="0">
                <a:solidFill>
                  <a:srgbClr val="FF0000"/>
                </a:solidFill>
              </a:rPr>
              <a:t>ди</a:t>
            </a:r>
            <a:r>
              <a:rPr lang="ru-RU" dirty="0" err="1" smtClean="0">
                <a:solidFill>
                  <a:srgbClr val="0070C0"/>
                </a:solidFill>
              </a:rPr>
              <a:t>гидро</a:t>
            </a:r>
            <a:r>
              <a:rPr lang="ru-RU" dirty="0" err="1" smtClean="0"/>
              <a:t>фосфат</a:t>
            </a:r>
            <a:r>
              <a:rPr lang="ru-RU" dirty="0" smtClean="0"/>
              <a:t>- ион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РО</a:t>
            </a:r>
            <a:r>
              <a:rPr lang="ru-RU" baseline="30000" dirty="0" smtClean="0"/>
              <a:t>-</a:t>
            </a:r>
            <a:r>
              <a:rPr lang="ru-RU" baseline="-25000" dirty="0" smtClean="0"/>
              <a:t>4</a:t>
            </a:r>
            <a:r>
              <a:rPr lang="ru-RU" dirty="0" smtClean="0"/>
              <a:t> ↔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baseline="300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ru-RU" dirty="0" smtClean="0"/>
              <a:t> + </a:t>
            </a:r>
            <a:r>
              <a:rPr lang="ru-RU" dirty="0" smtClean="0">
                <a:solidFill>
                  <a:srgbClr val="0070C0"/>
                </a:solidFill>
              </a:rPr>
              <a:t>Н</a:t>
            </a:r>
            <a:r>
              <a:rPr lang="ru-RU" dirty="0" smtClean="0"/>
              <a:t>РO₄</a:t>
            </a:r>
            <a:r>
              <a:rPr lang="ru-RU" baseline="30000" dirty="0" smtClean="0"/>
              <a:t>2-</a:t>
            </a:r>
            <a:r>
              <a:rPr lang="ru-RU" baseline="-25000" dirty="0" smtClean="0"/>
              <a:t> </a:t>
            </a:r>
            <a:r>
              <a:rPr lang="ru-RU" dirty="0" smtClean="0"/>
              <a:t>(вторая ступень) – </a:t>
            </a:r>
            <a:r>
              <a:rPr lang="ru-RU" dirty="0" err="1" smtClean="0">
                <a:solidFill>
                  <a:srgbClr val="0070C0"/>
                </a:solidFill>
              </a:rPr>
              <a:t>гидро</a:t>
            </a:r>
            <a:r>
              <a:rPr lang="ru-RU" dirty="0" err="1" smtClean="0"/>
              <a:t>фосфат</a:t>
            </a:r>
            <a:r>
              <a:rPr lang="ru-RU" dirty="0" smtClean="0"/>
              <a:t>- ион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</a:t>
            </a:r>
            <a:r>
              <a:rPr lang="ru-RU" dirty="0" smtClean="0"/>
              <a:t>РО</a:t>
            </a:r>
            <a:r>
              <a:rPr lang="ru-RU" baseline="30000" dirty="0" smtClean="0"/>
              <a:t>2-</a:t>
            </a:r>
            <a:r>
              <a:rPr lang="ru-RU" baseline="-25000" dirty="0" smtClean="0"/>
              <a:t>4</a:t>
            </a:r>
            <a:r>
              <a:rPr lang="ru-RU" dirty="0" smtClean="0"/>
              <a:t> ↔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baseline="30000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r>
              <a:rPr lang="ru-RU" dirty="0" smtClean="0"/>
              <a:t> + PО</a:t>
            </a:r>
            <a:r>
              <a:rPr lang="ru-RU" baseline="30000" dirty="0" smtClean="0"/>
              <a:t>З-</a:t>
            </a:r>
            <a:r>
              <a:rPr lang="ru-RU" baseline="-25000" dirty="0" smtClean="0"/>
              <a:t>4</a:t>
            </a:r>
            <a:r>
              <a:rPr lang="ru-RU" dirty="0" smtClean="0"/>
              <a:t> (третья ступень) – </a:t>
            </a:r>
            <a:r>
              <a:rPr lang="ru-RU" dirty="0" err="1" smtClean="0"/>
              <a:t>ортофосфат</a:t>
            </a:r>
            <a:r>
              <a:rPr lang="ru-RU" dirty="0" smtClean="0"/>
              <a:t> -ион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Диссоциация оснований (щелочей)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i="1" u="sng" dirty="0" smtClean="0"/>
              <a:t>Основаниями</a:t>
            </a:r>
            <a:r>
              <a:rPr lang="ru-RU" b="1" i="1" dirty="0" smtClean="0"/>
              <a:t> называются электролиты, при диссоциации которых в качестве анионов образуются только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гидроксид-ионы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 (OH </a:t>
            </a:r>
            <a:r>
              <a:rPr lang="ru-RU" b="1" baseline="300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/>
              <a:t>KOH -&gt; K </a:t>
            </a:r>
            <a:r>
              <a:rPr lang="en-US" baseline="30000" dirty="0" smtClean="0"/>
              <a:t>+</a:t>
            </a:r>
            <a:r>
              <a:rPr lang="en-US" dirty="0" smtClean="0"/>
              <a:t> +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OH 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en-US" dirty="0" smtClean="0"/>
              <a:t>NH </a:t>
            </a:r>
            <a:r>
              <a:rPr lang="en-US" baseline="-25000" dirty="0" smtClean="0"/>
              <a:t>4</a:t>
            </a:r>
            <a:r>
              <a:rPr lang="en-US" dirty="0" smtClean="0"/>
              <a:t>OH ↔ NH 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4</a:t>
            </a:r>
            <a:r>
              <a:rPr lang="en-US" dirty="0" smtClean="0"/>
              <a:t> +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OH 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i="1" u="sng" dirty="0" err="1" smtClean="0"/>
              <a:t>Многокислотные</a:t>
            </a:r>
            <a:r>
              <a:rPr lang="ru-RU" i="1" u="sng" dirty="0" smtClean="0"/>
              <a:t> основания </a:t>
            </a:r>
            <a:r>
              <a:rPr lang="ru-RU" i="1" u="sng" dirty="0" err="1" smtClean="0"/>
              <a:t>диссоциируют</a:t>
            </a:r>
            <a:r>
              <a:rPr lang="ru-RU" i="1" u="sng" dirty="0" smtClean="0"/>
              <a:t> ступенчато:</a:t>
            </a:r>
            <a:endParaRPr lang="ru-RU" dirty="0" smtClean="0"/>
          </a:p>
          <a:p>
            <a:r>
              <a:rPr lang="en-US" dirty="0" err="1" smtClean="0"/>
              <a:t>Ba</a:t>
            </a:r>
            <a:r>
              <a:rPr lang="en-US" dirty="0" smtClean="0"/>
              <a:t>(</a:t>
            </a:r>
            <a:r>
              <a:rPr lang="ru-RU" dirty="0" smtClean="0"/>
              <a:t>ОН)</a:t>
            </a:r>
            <a:r>
              <a:rPr lang="ru-RU" baseline="-25000" dirty="0" smtClean="0"/>
              <a:t>2 </a:t>
            </a:r>
            <a:r>
              <a:rPr lang="ru-RU" dirty="0" smtClean="0"/>
              <a:t>-&gt; </a:t>
            </a:r>
            <a:r>
              <a:rPr lang="en-US" dirty="0" smtClean="0"/>
              <a:t>B</a:t>
            </a:r>
            <a:r>
              <a:rPr lang="ru-RU" dirty="0" smtClean="0"/>
              <a:t>а(ОН)</a:t>
            </a:r>
            <a:r>
              <a:rPr lang="ru-RU" baseline="30000" dirty="0" smtClean="0"/>
              <a:t>+</a:t>
            </a:r>
            <a:r>
              <a:rPr lang="ru-RU" dirty="0" smtClean="0"/>
              <a:t> +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OH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dirty="0" smtClean="0"/>
              <a:t>(</a:t>
            </a:r>
            <a:r>
              <a:rPr lang="ru-RU" dirty="0" smtClean="0"/>
              <a:t>первая ступень)</a:t>
            </a:r>
          </a:p>
          <a:p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30000" dirty="0" smtClean="0"/>
              <a:t>+ </a:t>
            </a:r>
            <a:r>
              <a:rPr lang="en-US" dirty="0" smtClean="0"/>
              <a:t>↔ Ba</a:t>
            </a:r>
            <a:r>
              <a:rPr lang="en-US" baseline="30000" dirty="0" smtClean="0"/>
              <a:t>2+</a:t>
            </a:r>
            <a:r>
              <a:rPr lang="en-US" dirty="0" smtClean="0"/>
              <a:t>+</a:t>
            </a:r>
            <a:r>
              <a:rPr lang="ru-RU" dirty="0" smtClean="0"/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OH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dirty="0" smtClean="0"/>
              <a:t> (</a:t>
            </a:r>
            <a:r>
              <a:rPr lang="ru-RU" dirty="0" smtClean="0"/>
              <a:t>вторая ступень)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Диссоциация солей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u="sng" dirty="0" smtClean="0"/>
              <a:t>Солями</a:t>
            </a:r>
            <a:r>
              <a:rPr lang="ru-RU" b="1" dirty="0" smtClean="0"/>
              <a:t> называются </a:t>
            </a:r>
            <a:r>
              <a:rPr lang="ru-RU" b="1" i="1" dirty="0" smtClean="0"/>
              <a:t>электролиты, при диссоциации которых образуются катионы металлов, а также катион аммония (NH</a:t>
            </a:r>
            <a:r>
              <a:rPr lang="ru-RU" b="1" i="1" baseline="30000" dirty="0" smtClean="0"/>
              <a:t>+</a:t>
            </a:r>
            <a:r>
              <a:rPr lang="ru-RU" b="1" i="1" baseline="-25000" dirty="0" smtClean="0"/>
              <a:t>4</a:t>
            </a:r>
            <a:r>
              <a:rPr lang="ru-RU" b="1" i="1" dirty="0" smtClean="0"/>
              <a:t>) и анионы кислотных остатков.</a:t>
            </a:r>
            <a:endParaRPr lang="ru-RU" dirty="0" smtClean="0"/>
          </a:p>
          <a:p>
            <a:r>
              <a:rPr lang="ru-RU" dirty="0" smtClean="0"/>
              <a:t>Например, диссоциация средних солей :</a:t>
            </a:r>
          </a:p>
          <a:p>
            <a:r>
              <a:rPr lang="ru-RU" dirty="0" smtClean="0"/>
              <a:t>(NH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4 </a:t>
            </a:r>
            <a:r>
              <a:rPr lang="ru-RU" dirty="0" smtClean="0"/>
              <a:t>-&gt; 2NH₄</a:t>
            </a:r>
            <a:r>
              <a:rPr lang="ru-RU" baseline="30000" dirty="0" smtClean="0"/>
              <a:t>+</a:t>
            </a:r>
            <a:r>
              <a:rPr lang="ru-RU" dirty="0" smtClean="0"/>
              <a:t>+ SO₄</a:t>
            </a:r>
            <a:r>
              <a:rPr lang="ru-RU" baseline="30000" dirty="0" smtClean="0"/>
              <a:t>2-</a:t>
            </a:r>
            <a:r>
              <a:rPr lang="ru-RU" dirty="0" smtClean="0"/>
              <a:t>;</a:t>
            </a:r>
          </a:p>
          <a:p>
            <a:r>
              <a:rPr lang="ru-RU" dirty="0" smtClean="0"/>
              <a:t>Na</a:t>
            </a:r>
            <a:r>
              <a:rPr lang="ru-RU" baseline="-25000" dirty="0" smtClean="0"/>
              <a:t>3</a:t>
            </a:r>
            <a:r>
              <a:rPr lang="ru-RU" dirty="0" smtClean="0"/>
              <a:t>PO </a:t>
            </a:r>
            <a:r>
              <a:rPr lang="ru-RU" baseline="-25000" dirty="0" smtClean="0"/>
              <a:t>4 </a:t>
            </a:r>
            <a:r>
              <a:rPr lang="ru-RU" dirty="0" smtClean="0"/>
              <a:t>-&gt; 3 </a:t>
            </a:r>
            <a:r>
              <a:rPr lang="ru-RU" dirty="0" err="1" smtClean="0"/>
              <a:t>Na</a:t>
            </a:r>
            <a:r>
              <a:rPr lang="ru-RU" dirty="0" smtClean="0"/>
              <a:t> </a:t>
            </a:r>
            <a:r>
              <a:rPr lang="ru-RU" baseline="30000" dirty="0" smtClean="0"/>
              <a:t>+ </a:t>
            </a:r>
            <a:r>
              <a:rPr lang="ru-RU" dirty="0" smtClean="0"/>
              <a:t>+ PO₄</a:t>
            </a:r>
            <a:r>
              <a:rPr lang="ru-RU" baseline="30000" dirty="0" smtClean="0"/>
              <a:t>3-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ДЛЯ ЗАКРЕПЛЕНИЯ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№1. Используя таблицу растворимости солей, кислот, оснований напишите уравнения диссоциации следующих веществ: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HF, </a:t>
            </a:r>
            <a:r>
              <a:rPr lang="ru-RU" dirty="0" smtClean="0"/>
              <a:t> </a:t>
            </a:r>
            <a:r>
              <a:rPr lang="en-US" dirty="0" smtClean="0"/>
              <a:t>Mg(OH)</a:t>
            </a:r>
            <a:r>
              <a:rPr lang="en-US" baseline="-25000" dirty="0" smtClean="0"/>
              <a:t>2</a:t>
            </a:r>
            <a:r>
              <a:rPr lang="en-US" dirty="0" smtClean="0"/>
              <a:t>, CaCl</a:t>
            </a:r>
            <a:r>
              <a:rPr lang="en-US" baseline="-25000" dirty="0" smtClean="0"/>
              <a:t>2</a:t>
            </a:r>
            <a:r>
              <a:rPr lang="en-US" dirty="0" smtClean="0"/>
              <a:t>, Zn(NO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,Ba(OH)</a:t>
            </a:r>
            <a:r>
              <a:rPr lang="en-US" baseline="-25000" dirty="0" smtClean="0"/>
              <a:t>2</a:t>
            </a:r>
            <a:r>
              <a:rPr lang="en-US" dirty="0" smtClean="0"/>
              <a:t>,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SiO</a:t>
            </a:r>
            <a:r>
              <a:rPr lang="en-US" baseline="-25000" dirty="0" smtClean="0"/>
              <a:t>3</a:t>
            </a:r>
            <a:r>
              <a:rPr lang="en-US" dirty="0" smtClean="0"/>
              <a:t>, FeI</a:t>
            </a:r>
            <a:r>
              <a:rPr lang="en-US" baseline="-25000" dirty="0" smtClean="0"/>
              <a:t>3</a:t>
            </a:r>
            <a:r>
              <a:rPr lang="en-US" dirty="0" smtClean="0"/>
              <a:t>, NiCl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ДЛЯ ЗАКРЕПЛЕНИЯ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№2. Используя таблицу растворимости солей, кислот, оснований напишите уравнения диссоциации следующих веществ: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KOH</a:t>
            </a:r>
            <a:br>
              <a:rPr lang="en-US" dirty="0" smtClean="0"/>
            </a:br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br>
              <a:rPr lang="en-US" dirty="0" smtClean="0"/>
            </a:br>
            <a:r>
              <a:rPr lang="en-US" dirty="0" err="1" smtClean="0"/>
              <a:t>NaOH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HBr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3200" dirty="0" smtClean="0"/>
              <a:t>Степень электролитической диссоциации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12" name="Рисунок 11"/>
          <p:cNvGraphicFramePr>
            <a:graphicFrameLocks noGrp="1"/>
          </p:cNvGraphicFramePr>
          <p:nvPr>
            <p:ph type="pic" idx="1"/>
          </p:nvPr>
        </p:nvGraphicFramePr>
        <p:xfrm>
          <a:off x="467544" y="2708920"/>
          <a:ext cx="8219256" cy="41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adm\Pictures\закон авогадро картинки  684 изображения найдено в Яндекс.Картинках_files\ст.дисс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1268760"/>
            <a:ext cx="4320480" cy="1152128"/>
          </a:xfrm>
          <a:prstGeom prst="rect">
            <a:avLst/>
          </a:prstGeom>
          <a:noFill/>
        </p:spPr>
      </p:pic>
      <p:pic>
        <p:nvPicPr>
          <p:cNvPr id="6148" name="Picture 4" descr="C:\Users\adm\Pictures\закон авогадро картинки  684 изображения найдено в Яндекс.Картинках_files\image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552" y="1196752"/>
            <a:ext cx="3343275" cy="1266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электролиты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сильные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слабые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b="1" dirty="0" smtClean="0"/>
              <a:t>α&gt;30%</a:t>
            </a:r>
            <a:endParaRPr lang="ru-RU" b="1" dirty="0" smtClean="0"/>
          </a:p>
          <a:p>
            <a:r>
              <a:rPr lang="ru-RU" dirty="0" smtClean="0"/>
              <a:t>1. Растворимые соли;</a:t>
            </a:r>
          </a:p>
          <a:p>
            <a:r>
              <a:rPr lang="ru-RU" dirty="0" smtClean="0"/>
              <a:t>2. Сильные кислоты 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НСl</a:t>
            </a:r>
            <a:r>
              <a:rPr lang="ru-RU" dirty="0" smtClean="0"/>
              <a:t>, </a:t>
            </a:r>
            <a:r>
              <a:rPr lang="ru-RU" dirty="0" err="1" smtClean="0"/>
              <a:t>HBr</a:t>
            </a:r>
            <a:r>
              <a:rPr lang="ru-RU" dirty="0" smtClean="0"/>
              <a:t>, HI, НNО</a:t>
            </a:r>
            <a:r>
              <a:rPr lang="ru-RU" baseline="-25000" dirty="0" smtClean="0"/>
              <a:t>3</a:t>
            </a:r>
            <a:r>
              <a:rPr lang="ru-RU" dirty="0" smtClean="0"/>
              <a:t>, НClO</a:t>
            </a:r>
            <a:r>
              <a:rPr lang="ru-RU" baseline="-25000" dirty="0" smtClean="0"/>
              <a:t>4</a:t>
            </a:r>
            <a:r>
              <a:rPr lang="ru-RU" dirty="0" smtClean="0"/>
              <a:t>, Н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4(</a:t>
            </a:r>
            <a:r>
              <a:rPr lang="ru-RU" baseline="-25000" dirty="0" err="1" smtClean="0"/>
              <a:t>разб</a:t>
            </a:r>
            <a:r>
              <a:rPr lang="ru-RU" baseline="-25000" dirty="0" smtClean="0"/>
              <a:t>.)</a:t>
            </a:r>
            <a:r>
              <a:rPr lang="ru-RU" dirty="0" smtClean="0"/>
              <a:t>);</a:t>
            </a:r>
          </a:p>
          <a:p>
            <a:r>
              <a:rPr lang="ru-RU" dirty="0" smtClean="0"/>
              <a:t>3. Сильные основания – щёлочи.</a:t>
            </a:r>
          </a:p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391744"/>
          </a:xfrm>
        </p:spPr>
        <p:txBody>
          <a:bodyPr>
            <a:normAutofit fontScale="85000" lnSpcReduction="10000"/>
          </a:bodyPr>
          <a:lstStyle/>
          <a:p>
            <a:r>
              <a:rPr lang="el-GR" sz="2800" b="1" dirty="0" smtClean="0"/>
              <a:t>α&lt;3%</a:t>
            </a:r>
            <a:endParaRPr lang="ru-RU" sz="2800" b="1" dirty="0" smtClean="0"/>
          </a:p>
          <a:p>
            <a:r>
              <a:rPr lang="ru-RU" dirty="0" smtClean="0"/>
              <a:t>1. Почти все </a:t>
            </a:r>
            <a:r>
              <a:rPr lang="ru-RU" b="1" dirty="0" smtClean="0"/>
              <a:t>органические кислоты</a:t>
            </a:r>
            <a:r>
              <a:rPr lang="ru-RU" dirty="0" smtClean="0"/>
              <a:t> (CH</a:t>
            </a:r>
            <a:r>
              <a:rPr lang="ru-RU" baseline="-25000" dirty="0" smtClean="0"/>
              <a:t>3</a:t>
            </a:r>
            <a:r>
              <a:rPr lang="ru-RU" dirty="0" smtClean="0"/>
              <a:t>COOH- уксусная и др.);</a:t>
            </a:r>
          </a:p>
          <a:p>
            <a:r>
              <a:rPr lang="ru-RU" dirty="0" smtClean="0"/>
              <a:t>2. Некоторые неорганические кислоты (H</a:t>
            </a:r>
            <a:r>
              <a:rPr lang="ru-RU" baseline="-25000" dirty="0" smtClean="0"/>
              <a:t>2</a:t>
            </a:r>
            <a:r>
              <a:rPr lang="ru-RU" dirty="0" smtClean="0"/>
              <a:t>CO</a:t>
            </a:r>
            <a:r>
              <a:rPr lang="ru-RU" baseline="-25000" dirty="0" smtClean="0"/>
              <a:t>3</a:t>
            </a:r>
            <a:r>
              <a:rPr lang="ru-RU" dirty="0" smtClean="0"/>
              <a:t>, H</a:t>
            </a:r>
            <a:r>
              <a:rPr lang="ru-RU" baseline="-25000" dirty="0" smtClean="0"/>
              <a:t>2</a:t>
            </a:r>
            <a:r>
              <a:rPr lang="ru-RU" dirty="0" smtClean="0"/>
              <a:t>S и др.);</a:t>
            </a:r>
          </a:p>
          <a:p>
            <a:r>
              <a:rPr lang="ru-RU" dirty="0" smtClean="0"/>
              <a:t>3. Почти все </a:t>
            </a:r>
            <a:r>
              <a:rPr lang="ru-RU" b="1" dirty="0" smtClean="0"/>
              <a:t>малорастворимые</a:t>
            </a:r>
            <a:r>
              <a:rPr lang="ru-RU" dirty="0" smtClean="0"/>
              <a:t> в воде соли, основания и </a:t>
            </a:r>
            <a:r>
              <a:rPr lang="ru-RU" dirty="0" err="1" smtClean="0"/>
              <a:t>гидроксид</a:t>
            </a:r>
            <a:r>
              <a:rPr lang="ru-RU" dirty="0" smtClean="0"/>
              <a:t> аммония (Ca</a:t>
            </a:r>
            <a:r>
              <a:rPr lang="ru-RU" baseline="-25000" dirty="0" smtClean="0"/>
              <a:t>3</a:t>
            </a:r>
            <a:r>
              <a:rPr lang="ru-RU" dirty="0" smtClean="0"/>
              <a:t>(PO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; </a:t>
            </a:r>
            <a:r>
              <a:rPr lang="ru-RU" dirty="0" err="1" smtClean="0"/>
              <a:t>Cu</a:t>
            </a:r>
            <a:r>
              <a:rPr lang="ru-RU" dirty="0" smtClean="0"/>
              <a:t>(OH)</a:t>
            </a:r>
            <a:r>
              <a:rPr lang="ru-RU" baseline="-25000" dirty="0" smtClean="0"/>
              <a:t>2</a:t>
            </a:r>
            <a:r>
              <a:rPr lang="ru-RU" dirty="0" smtClean="0"/>
              <a:t>; </a:t>
            </a:r>
            <a:r>
              <a:rPr lang="ru-RU" dirty="0" err="1" smtClean="0"/>
              <a:t>Al</a:t>
            </a:r>
            <a:r>
              <a:rPr lang="ru-RU" dirty="0" smtClean="0"/>
              <a:t>(OH)</a:t>
            </a:r>
            <a:r>
              <a:rPr lang="ru-RU" baseline="-25000" dirty="0" smtClean="0"/>
              <a:t>3</a:t>
            </a:r>
            <a:r>
              <a:rPr lang="ru-RU" dirty="0" smtClean="0"/>
              <a:t>; NH</a:t>
            </a:r>
            <a:r>
              <a:rPr lang="ru-RU" baseline="-25000" dirty="0" smtClean="0"/>
              <a:t>4</a:t>
            </a:r>
            <a:r>
              <a:rPr lang="ru-RU" dirty="0" smtClean="0"/>
              <a:t>OH);</a:t>
            </a:r>
          </a:p>
          <a:p>
            <a:r>
              <a:rPr lang="ru-RU" dirty="0" smtClean="0"/>
              <a:t>4. </a:t>
            </a:r>
            <a:r>
              <a:rPr lang="ru-RU" b="1" dirty="0" smtClean="0"/>
              <a:t>Вода.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Основные положения теории электролитической диссоциации. 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 вещества можно разделить на электролиты и </a:t>
            </a:r>
            <a:r>
              <a:rPr lang="ru-RU" dirty="0" err="1" smtClean="0"/>
              <a:t>неэлектролиты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Электролиты в растворах и расплавах распадаются на ионы.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Распад электролита на ионы зависит от степени электролитической диссоциации - </a:t>
            </a:r>
            <a:r>
              <a:rPr lang="el-GR" dirty="0" smtClean="0">
                <a:latin typeface="Calibri"/>
                <a:cs typeface="Calibri"/>
              </a:rPr>
              <a:t>α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libri"/>
                <a:cs typeface="Calibri"/>
              </a:rPr>
              <a:t/>
            </a:r>
            <a:br>
              <a:rPr lang="ru-RU" dirty="0" smtClean="0">
                <a:latin typeface="Calibri"/>
                <a:cs typeface="Calibri"/>
              </a:rPr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Домашнее </a:t>
            </a:r>
            <a:r>
              <a:rPr lang="ru-RU" sz="2800" b="1" dirty="0" smtClean="0"/>
              <a:t>задание</a:t>
            </a:r>
            <a:r>
              <a:rPr lang="ru-RU" sz="2800" b="1" dirty="0" smtClean="0"/>
              <a:t>: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>
                <a:cs typeface="Calibri"/>
              </a:rPr>
              <a:t>§ 6.2 с. 84-88</a:t>
            </a:r>
            <a:r>
              <a:rPr lang="ru-RU" sz="2800" b="1" dirty="0" smtClean="0">
                <a:cs typeface="Calibri"/>
              </a:rPr>
              <a:t>,  упр. 2, 3 на с.91</a:t>
            </a:r>
          </a:p>
          <a:p>
            <a:r>
              <a:rPr lang="ru-RU" sz="2800" b="1" dirty="0" smtClean="0">
                <a:cs typeface="Calibri"/>
              </a:rPr>
              <a:t>(</a:t>
            </a:r>
            <a:r>
              <a:rPr lang="ru-RU" sz="2800" dirty="0" smtClean="0">
                <a:cs typeface="Calibri"/>
              </a:rPr>
              <a:t>по учебнику: </a:t>
            </a:r>
            <a:r>
              <a:rPr lang="ru-RU" sz="2800" b="1" dirty="0" smtClean="0">
                <a:cs typeface="Calibri"/>
              </a:rPr>
              <a:t>Ю.М.Ерохин. Химия)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План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Электролиты 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неэлектролиты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Электролитическая диссоциация.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Механизмы электролитической диссоциации для веществ с различными типами химической связи.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Степень электролитической диссоциации.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Сильные и слабые электролиты.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Основные положения теории электролитической диссоциации.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Кислоты, основания и соли как электролиты.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</a:t>
            </a:r>
            <a:r>
              <a:rPr lang="ru-RU" dirty="0" smtClean="0"/>
              <a:t>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215 г воды растворили 25 г соли. Вычислите массовую долю растворенного вещества.</a:t>
            </a:r>
          </a:p>
          <a:p>
            <a:endParaRPr lang="ru-RU" dirty="0" smtClean="0"/>
          </a:p>
          <a:p>
            <a:r>
              <a:rPr lang="ru-RU" dirty="0" smtClean="0"/>
              <a:t>Дано:</a:t>
            </a:r>
          </a:p>
          <a:p>
            <a:r>
              <a:rPr lang="en-US" dirty="0" smtClean="0"/>
              <a:t>m</a:t>
            </a:r>
            <a:r>
              <a:rPr lang="en-US" dirty="0" smtClean="0"/>
              <a:t> (H</a:t>
            </a:r>
            <a:r>
              <a:rPr lang="en-US" dirty="0" smtClean="0">
                <a:latin typeface="Calibri"/>
                <a:cs typeface="Calibri"/>
              </a:rPr>
              <a:t>₂</a:t>
            </a:r>
            <a:r>
              <a:rPr lang="en-US" dirty="0" smtClean="0"/>
              <a:t>O) =</a:t>
            </a:r>
            <a:r>
              <a:rPr lang="ru-RU" dirty="0" smtClean="0"/>
              <a:t> </a:t>
            </a:r>
            <a:r>
              <a:rPr lang="ru-RU" dirty="0" smtClean="0"/>
              <a:t>360 </a:t>
            </a:r>
            <a:r>
              <a:rPr lang="ru-RU" dirty="0" smtClean="0"/>
              <a:t>г </a:t>
            </a:r>
            <a:endParaRPr lang="en-US" dirty="0" smtClean="0"/>
          </a:p>
          <a:p>
            <a:r>
              <a:rPr lang="en-US" dirty="0" smtClean="0"/>
              <a:t>m </a:t>
            </a:r>
            <a:r>
              <a:rPr lang="en-US" dirty="0" smtClean="0"/>
              <a:t>(</a:t>
            </a:r>
            <a:r>
              <a:rPr lang="ru-RU" dirty="0" smtClean="0"/>
              <a:t>соли</a:t>
            </a:r>
            <a:r>
              <a:rPr lang="en-US" dirty="0" smtClean="0"/>
              <a:t>) =</a:t>
            </a:r>
            <a:r>
              <a:rPr lang="ru-RU" dirty="0" smtClean="0"/>
              <a:t> 25 г </a:t>
            </a:r>
            <a:endParaRPr lang="en-US" dirty="0" smtClean="0"/>
          </a:p>
          <a:p>
            <a:r>
              <a:rPr lang="ru-RU" dirty="0" smtClean="0"/>
              <a:t>----------------------------</a:t>
            </a:r>
          </a:p>
          <a:p>
            <a:r>
              <a:rPr lang="ru-RU" dirty="0" smtClean="0">
                <a:latin typeface="Calibri"/>
                <a:cs typeface="Calibri"/>
              </a:rPr>
              <a:t>Ѡ</a:t>
            </a:r>
            <a:r>
              <a:rPr lang="en-US" dirty="0" smtClean="0"/>
              <a:t> (</a:t>
            </a:r>
            <a:r>
              <a:rPr lang="ru-RU" dirty="0" smtClean="0"/>
              <a:t>соли</a:t>
            </a:r>
            <a:r>
              <a:rPr lang="en-US" dirty="0" smtClean="0"/>
              <a:t>) =</a:t>
            </a:r>
            <a:r>
              <a:rPr lang="ru-RU" dirty="0" smtClean="0"/>
              <a:t> 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435280" cy="4937760"/>
          </a:xfrm>
        </p:spPr>
        <p:txBody>
          <a:bodyPr/>
          <a:lstStyle/>
          <a:p>
            <a:r>
              <a:rPr lang="ru-RU" dirty="0" smtClean="0">
                <a:cs typeface="Calibri"/>
              </a:rPr>
              <a:t>                                     </a:t>
            </a:r>
            <a:r>
              <a:rPr lang="en-US" dirty="0" smtClean="0"/>
              <a:t>m (</a:t>
            </a:r>
            <a:r>
              <a:rPr lang="ru-RU" dirty="0" smtClean="0"/>
              <a:t>соли</a:t>
            </a:r>
            <a:r>
              <a:rPr lang="en-US" dirty="0" smtClean="0"/>
              <a:t>)</a:t>
            </a:r>
            <a:r>
              <a:rPr lang="ru-RU" dirty="0" smtClean="0">
                <a:cs typeface="Calibri"/>
              </a:rPr>
              <a:t>                  </a:t>
            </a:r>
            <a:r>
              <a:rPr lang="ru-RU" dirty="0" smtClean="0"/>
              <a:t>25 </a:t>
            </a:r>
            <a:r>
              <a:rPr lang="ru-RU" dirty="0" smtClean="0"/>
              <a:t>г </a:t>
            </a:r>
            <a:r>
              <a:rPr lang="ru-RU" dirty="0" smtClean="0"/>
              <a:t>              25</a:t>
            </a:r>
            <a:endParaRPr lang="ru-RU" dirty="0" smtClean="0">
              <a:cs typeface="Calibri"/>
            </a:endParaRPr>
          </a:p>
          <a:p>
            <a:r>
              <a:rPr lang="ru-RU" dirty="0" smtClean="0">
                <a:cs typeface="Calibri"/>
              </a:rPr>
              <a:t>1)  Ѡ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соли</a:t>
            </a:r>
            <a:r>
              <a:rPr lang="en-US" dirty="0" smtClean="0"/>
              <a:t>) </a:t>
            </a:r>
            <a:r>
              <a:rPr lang="en-US" dirty="0" smtClean="0"/>
              <a:t>=</a:t>
            </a:r>
            <a:r>
              <a:rPr lang="ru-RU" dirty="0" smtClean="0"/>
              <a:t>  </a:t>
            </a:r>
            <a:r>
              <a:rPr lang="ru-RU" dirty="0" smtClean="0">
                <a:latin typeface="Calibri"/>
                <a:cs typeface="Calibri"/>
              </a:rPr>
              <a:t>------------------------  = -------------- = --------- =</a:t>
            </a:r>
          </a:p>
          <a:p>
            <a:r>
              <a:rPr lang="ru-RU" dirty="0" smtClean="0"/>
              <a:t>                         </a:t>
            </a:r>
            <a:r>
              <a:rPr lang="en-US" dirty="0" smtClean="0"/>
              <a:t>m </a:t>
            </a:r>
            <a:r>
              <a:rPr lang="en-US" dirty="0" smtClean="0"/>
              <a:t>(</a:t>
            </a:r>
            <a:r>
              <a:rPr lang="ru-RU" dirty="0" smtClean="0"/>
              <a:t>соли</a:t>
            </a:r>
            <a:r>
              <a:rPr lang="en-US" dirty="0" smtClean="0"/>
              <a:t>)</a:t>
            </a:r>
            <a:r>
              <a:rPr lang="ru-RU" dirty="0" smtClean="0"/>
              <a:t> + </a:t>
            </a:r>
            <a:r>
              <a:rPr lang="en-US" dirty="0" smtClean="0"/>
              <a:t>m (H</a:t>
            </a:r>
            <a:r>
              <a:rPr lang="en-US" dirty="0" smtClean="0">
                <a:latin typeface="Calibri"/>
                <a:cs typeface="Calibri"/>
              </a:rPr>
              <a:t>₂</a:t>
            </a:r>
            <a:r>
              <a:rPr lang="en-US" dirty="0" smtClean="0"/>
              <a:t>O</a:t>
            </a:r>
            <a:r>
              <a:rPr lang="en-US" dirty="0" smtClean="0"/>
              <a:t>)</a:t>
            </a:r>
            <a:r>
              <a:rPr lang="ru-RU" dirty="0" smtClean="0"/>
              <a:t>     </a:t>
            </a:r>
            <a:r>
              <a:rPr lang="en-US" dirty="0" smtClean="0"/>
              <a:t> </a:t>
            </a:r>
            <a:r>
              <a:rPr lang="ru-RU" dirty="0" smtClean="0"/>
              <a:t>25 г </a:t>
            </a:r>
            <a:r>
              <a:rPr lang="ru-RU" dirty="0" smtClean="0"/>
              <a:t>+ 360 г     385   </a:t>
            </a:r>
          </a:p>
          <a:p>
            <a:endParaRPr lang="ru-RU" dirty="0" smtClean="0"/>
          </a:p>
          <a:p>
            <a:r>
              <a:rPr lang="ru-RU" dirty="0" smtClean="0"/>
              <a:t>= 0, 065  или 6,5 %</a:t>
            </a:r>
          </a:p>
          <a:p>
            <a:endParaRPr lang="ru-RU" dirty="0" smtClean="0"/>
          </a:p>
          <a:p>
            <a:r>
              <a:rPr lang="ru-RU" dirty="0" smtClean="0"/>
              <a:t>Ответ: </a:t>
            </a:r>
            <a:r>
              <a:rPr lang="ru-RU" dirty="0" smtClean="0">
                <a:cs typeface="Calibri"/>
              </a:rPr>
              <a:t>Ѡ</a:t>
            </a:r>
            <a:r>
              <a:rPr lang="en-US" dirty="0" smtClean="0"/>
              <a:t> (</a:t>
            </a:r>
            <a:r>
              <a:rPr lang="ru-RU" dirty="0" smtClean="0"/>
              <a:t>соли</a:t>
            </a:r>
            <a:r>
              <a:rPr lang="en-US" dirty="0" smtClean="0"/>
              <a:t>) =</a:t>
            </a:r>
            <a:r>
              <a:rPr lang="ru-RU" dirty="0" smtClean="0"/>
              <a:t> 6,5 %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201622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Электролитическая диссоциация 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это процесс распада электролита на ионы при растворении его в воде или расплавлении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899592" y="3284984"/>
            <a:ext cx="7787208" cy="3573016"/>
          </a:xfrm>
        </p:spPr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83568" y="2132856"/>
            <a:ext cx="8003232" cy="792088"/>
          </a:xfrm>
        </p:spPr>
        <p:txBody>
          <a:bodyPr>
            <a:normAutofit fontScale="62500" lnSpcReduction="20000"/>
          </a:bodyPr>
          <a:lstStyle/>
          <a:p>
            <a:endParaRPr lang="ru-RU" sz="2000" dirty="0" smtClean="0"/>
          </a:p>
          <a:p>
            <a:r>
              <a:rPr lang="ru-RU" sz="4400" dirty="0" smtClean="0"/>
              <a:t>Диссоциация хлорида натрия:    </a:t>
            </a:r>
            <a:r>
              <a:rPr lang="en-US" sz="4400" dirty="0" err="1" smtClean="0"/>
              <a:t>NaCl</a:t>
            </a:r>
            <a:r>
              <a:rPr lang="en-US" sz="4400" dirty="0" smtClean="0"/>
              <a:t> = Na</a:t>
            </a:r>
            <a:r>
              <a:rPr lang="en-US" sz="4400" dirty="0" smtClean="0">
                <a:latin typeface="Calibri"/>
                <a:cs typeface="Calibri"/>
              </a:rPr>
              <a:t>⁺ + </a:t>
            </a:r>
            <a:r>
              <a:rPr lang="en-US" sz="4400" dirty="0" err="1" smtClean="0">
                <a:latin typeface="Calibri"/>
                <a:cs typeface="Calibri"/>
              </a:rPr>
              <a:t>Cl</a:t>
            </a:r>
            <a:r>
              <a:rPr lang="en-US" sz="4400" dirty="0" smtClean="0">
                <a:latin typeface="Calibri"/>
                <a:cs typeface="Calibri"/>
              </a:rPr>
              <a:t>⁻</a:t>
            </a:r>
            <a:endParaRPr lang="ru-RU" sz="4400" dirty="0"/>
          </a:p>
        </p:txBody>
      </p:sp>
      <p:pic>
        <p:nvPicPr>
          <p:cNvPr id="1026" name="Picture 2" descr="C:\Users\adm\Pictures\закон авогадро картинки  684 изображения найдено в Яндекс.Картинках_files\мех.диссоциа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429000"/>
            <a:ext cx="6646118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304800"/>
            <a:ext cx="2899048" cy="838200"/>
          </a:xfrm>
        </p:spPr>
        <p:txBody>
          <a:bodyPr/>
          <a:lstStyle/>
          <a:p>
            <a:r>
              <a:rPr lang="ru-RU" sz="2400" i="1" dirty="0" smtClean="0"/>
              <a:t>Электролиты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24128" y="1268760"/>
            <a:ext cx="3419872" cy="4793903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1800" dirty="0" smtClean="0"/>
              <a:t>при растворении в воде или расплавлении  </a:t>
            </a:r>
            <a:r>
              <a:rPr lang="ru-RU" sz="1800" b="1" i="1" dirty="0" smtClean="0"/>
              <a:t>распадаются </a:t>
            </a:r>
            <a:r>
              <a:rPr lang="ru-RU" sz="1800" dirty="0" smtClean="0"/>
              <a:t>(</a:t>
            </a:r>
            <a:r>
              <a:rPr lang="ru-RU" sz="1800" dirty="0" err="1" smtClean="0"/>
              <a:t>диссоциируют</a:t>
            </a:r>
            <a:r>
              <a:rPr lang="ru-RU" sz="1800" dirty="0" smtClean="0"/>
              <a:t>) </a:t>
            </a:r>
            <a:r>
              <a:rPr lang="ru-RU" sz="1800" b="1" i="1" dirty="0" smtClean="0"/>
              <a:t>на ионы</a:t>
            </a:r>
            <a:r>
              <a:rPr lang="ru-RU" sz="1800" dirty="0" smtClean="0"/>
              <a:t> – положительно </a:t>
            </a:r>
            <a:r>
              <a:rPr lang="ru-RU" sz="1800" b="1" i="1" dirty="0" smtClean="0"/>
              <a:t>(катионы)</a:t>
            </a:r>
            <a:r>
              <a:rPr lang="ru-RU" sz="1800" dirty="0" smtClean="0"/>
              <a:t> и </a:t>
            </a:r>
          </a:p>
          <a:p>
            <a:r>
              <a:rPr lang="ru-RU" sz="1800" dirty="0" smtClean="0"/>
              <a:t>отрицательно  </a:t>
            </a:r>
            <a:r>
              <a:rPr lang="ru-RU" sz="1800" b="1" i="1" dirty="0" smtClean="0"/>
              <a:t>(анионы) </a:t>
            </a:r>
            <a:r>
              <a:rPr lang="ru-RU" sz="1800" dirty="0" smtClean="0"/>
              <a:t>заряженные  частицы.</a:t>
            </a:r>
          </a:p>
          <a:p>
            <a:endParaRPr lang="ru-RU" dirty="0" smtClean="0"/>
          </a:p>
          <a:p>
            <a:r>
              <a:rPr lang="ru-RU" sz="2400" dirty="0" smtClean="0"/>
              <a:t> В растворах и расплавах </a:t>
            </a:r>
          </a:p>
          <a:p>
            <a:r>
              <a:rPr lang="ru-RU" sz="2400" b="1" i="1" dirty="0" smtClean="0"/>
              <a:t>электролиты проводят электрический ток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Picture 2" descr="C:\Users\adm\Pictures\закон авогадро картинки  684 изображения найдено в Яндекс.Картинках_files\электролиты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19175"/>
            <a:ext cx="5131296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 dirty="0" err="1" smtClean="0"/>
              <a:t>Неэлектролиты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12160" y="1219200"/>
            <a:ext cx="2827040" cy="4843463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– это вещества, водные растворы или расплавы которых</a:t>
            </a:r>
          </a:p>
          <a:p>
            <a:r>
              <a:rPr lang="ru-RU" sz="2400" dirty="0" smtClean="0"/>
              <a:t>  </a:t>
            </a:r>
            <a:r>
              <a:rPr lang="ru-RU" sz="2400" b="1" dirty="0" smtClean="0"/>
              <a:t>не проводят </a:t>
            </a:r>
            <a:r>
              <a:rPr lang="ru-RU" sz="2400" dirty="0" smtClean="0"/>
              <a:t>электрический ток</a:t>
            </a:r>
            <a:endParaRPr lang="ru-RU" sz="2400" dirty="0"/>
          </a:p>
        </p:txBody>
      </p:sp>
      <p:pic>
        <p:nvPicPr>
          <p:cNvPr id="3074" name="Picture 2" descr="C:\Users\adm\Pictures\закон авогадро картинки  684 изображения найдено в Яндекс.Картинках_files\неэлектролиты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19175"/>
            <a:ext cx="5275312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457200" y="332657"/>
          <a:ext cx="4038600" cy="5839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"/>
          </p:nvPr>
        </p:nvGraphicFramePr>
        <p:xfrm>
          <a:off x="4648200" y="404813"/>
          <a:ext cx="4038600" cy="5767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6372200" y="1219200"/>
            <a:ext cx="2467000" cy="48434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dm\Pictures\закон авогадро картинки  684 изображения найдено в Яндекс.Картинках_files\0006-004-Teorija-elektroliticheskoj-dissotsiats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185348"/>
            <a:ext cx="5256585" cy="6672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174</TotalTime>
  <Words>371</Words>
  <Application>Microsoft Office PowerPoint</Application>
  <PresentationFormat>Экран (4:3)</PresentationFormat>
  <Paragraphs>102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Электролитическая диссоциация.  Занятие 10  </vt:lpstr>
      <vt:lpstr>План</vt:lpstr>
      <vt:lpstr>Решить задачу:</vt:lpstr>
      <vt:lpstr>Решение:</vt:lpstr>
      <vt:lpstr> Электролитическая диссоциация  - это процесс распада электролита на ионы при растворении его в воде или расплавлении. </vt:lpstr>
      <vt:lpstr>Электролиты</vt:lpstr>
      <vt:lpstr>Неэлектролиты</vt:lpstr>
      <vt:lpstr>Слайд 8</vt:lpstr>
      <vt:lpstr>Слайд 9</vt:lpstr>
      <vt:lpstr>Диссоциация кислот </vt:lpstr>
      <vt:lpstr>Диссоциация оснований (щелочей) </vt:lpstr>
      <vt:lpstr>Диссоциация солей </vt:lpstr>
      <vt:lpstr>ЗАДАНИЕ ДЛЯ ЗАКРЕПЛЕНИЯ</vt:lpstr>
      <vt:lpstr>ЗАДАНИЕ ДЛЯ ЗАКРЕПЛЕНИЯ</vt:lpstr>
      <vt:lpstr>Степень электролитической диссоциации.</vt:lpstr>
      <vt:lpstr>электролиты</vt:lpstr>
      <vt:lpstr>Основные положения теории электролитической диссоциации. </vt:lpstr>
      <vt:lpstr>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Электролитическая диссоциация.  Занятие 10</dc:title>
  <dc:creator>adm</dc:creator>
  <cp:lastModifiedBy>adm</cp:lastModifiedBy>
  <cp:revision>22</cp:revision>
  <dcterms:created xsi:type="dcterms:W3CDTF">2014-10-28T13:00:19Z</dcterms:created>
  <dcterms:modified xsi:type="dcterms:W3CDTF">2014-10-30T05:37:29Z</dcterms:modified>
</cp:coreProperties>
</file>