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0638"/>
    <a:srgbClr val="CC0066"/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C230D7DF-9A54-4C7F-9080-78A2353D6258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50F8-5C4B-490E-9517-90EEC27D2A76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F948-BAEC-4412-8865-2ED9A393D0E8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1A9C-1FA6-46C3-A2C5-DDD93EB5705A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33F2D-3C69-4B09-8961-04B1CF41F150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B1422-0C4D-4F10-98EE-853822C28068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B6E8-161A-4DA9-8069-964CFF350849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EFF5B-7591-4B29-A74A-08C8D69ED84B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72B68-D3DE-4D15-8775-7265D37D5442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9F8DD-171E-4103-BDCF-360604A90395}" type="datetime1">
              <a:rPr/>
              <a:pPr/>
              <a:t>3/5/2008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A308-50E9-40BB-93A3-480D9EF55114}" type="datetime1">
              <a:rPr/>
              <a:pPr/>
              <a:t>3/5/2008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CA8AE-17A6-44FE-A8D6-2BACC4B287BB}" type="datetime1">
              <a:rPr/>
              <a:pPr/>
              <a:t>3/5/2008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667D-E1E4-4A24-8096-9861A741B26D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23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00348-8346-46E7-9CC2-98F108BF95F5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6A05E-13CC-4D8D-8C18-087C8EABDD89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1" r:id="rId10"/>
    <p:sldLayoutId id="2147483662" r:id="rId11"/>
    <p:sldLayoutId id="2147483658" r:id="rId12"/>
    <p:sldLayoutId id="2147483659" r:id="rId1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70866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Педагогический проект «Моя инициатива в образовании»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3140968"/>
            <a:ext cx="4501164" cy="307411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Выполнила: </a:t>
            </a:r>
            <a:r>
              <a:rPr lang="ru-RU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Мещерякова Анна Васильевна. Учитель русского языка и литературы. МОУ «ООШ с. Осиновка» </a:t>
            </a:r>
            <a:endParaRPr lang="ru-RU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6629400" cy="94719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C0066"/>
                </a:solidFill>
                <a:latin typeface="+mn-lt"/>
                <a:ea typeface="Times New Roman"/>
              </a:rPr>
              <a:t>Методическая проблема, над которой я работаю</a:t>
            </a:r>
            <a:endParaRPr lang="ru-RU" sz="2800" b="1" dirty="0">
              <a:solidFill>
                <a:srgbClr val="CC0066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12776"/>
            <a:ext cx="7632848" cy="23762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«РАЗВИТИЕ ЛИЧНОСТИ УЧЕНИКА, ЕГО КОММУНИКАТИВНЫХ СПОСОБНОСТЕЙ,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ПУТЕМ ИСПОЛЬЗОВАНИЯ ИНТЕРАКТИВНЫХ ТЕХНОЛОГИЙ НА УРОКАХ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РУССКОГО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a typeface="Times New Roman"/>
              </a:rPr>
              <a:t> ЯЗЫКА»</a:t>
            </a:r>
            <a:endParaRPr lang="ru-R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4149080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C0066"/>
                </a:solidFill>
                <a:ea typeface="Times New Roman"/>
              </a:rPr>
              <a:t>Скажи </a:t>
            </a:r>
            <a:r>
              <a:rPr lang="ru-RU" sz="2000" dirty="0" smtClean="0">
                <a:solidFill>
                  <a:srgbClr val="CC0066"/>
                </a:solidFill>
                <a:ea typeface="Times New Roman"/>
              </a:rPr>
              <a:t>мне, и я забуду. </a:t>
            </a:r>
          </a:p>
          <a:p>
            <a:r>
              <a:rPr lang="ru-RU" sz="2000" dirty="0" smtClean="0">
                <a:solidFill>
                  <a:srgbClr val="CC0066"/>
                </a:solidFill>
                <a:ea typeface="Times New Roman"/>
              </a:rPr>
              <a:t>Покажи мне, и я запомню.</a:t>
            </a:r>
          </a:p>
          <a:p>
            <a:r>
              <a:rPr lang="ru-RU" sz="2000" dirty="0" smtClean="0">
                <a:solidFill>
                  <a:srgbClr val="CC0066"/>
                </a:solidFill>
                <a:ea typeface="Times New Roman"/>
              </a:rPr>
              <a:t>Вовлеки меня, и я пойму. </a:t>
            </a:r>
          </a:p>
          <a:p>
            <a:pPr algn="r"/>
            <a:r>
              <a:rPr lang="ru-RU" sz="2000" dirty="0" err="1" smtClean="0">
                <a:solidFill>
                  <a:srgbClr val="CC0066"/>
                </a:solidFill>
                <a:ea typeface="Times New Roman"/>
              </a:rPr>
              <a:t>Бенджамин</a:t>
            </a:r>
            <a:r>
              <a:rPr lang="ru-RU" sz="2000" dirty="0" smtClean="0">
                <a:solidFill>
                  <a:srgbClr val="CC0066"/>
                </a:solidFill>
                <a:ea typeface="Times New Roman"/>
              </a:rPr>
              <a:t> Франклин</a:t>
            </a:r>
            <a:endParaRPr lang="ru-RU" sz="2000" dirty="0">
              <a:solidFill>
                <a:srgbClr val="CC0066"/>
              </a:solidFill>
            </a:endParaRPr>
          </a:p>
        </p:txBody>
      </p:sp>
      <p:pic>
        <p:nvPicPr>
          <p:cNvPr id="6" name="Содержимое 8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3429000"/>
            <a:ext cx="2357454" cy="312936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627784" y="188640"/>
            <a:ext cx="3960440" cy="2016224"/>
          </a:xfrm>
          <a:prstGeom prst="ellipse">
            <a:avLst/>
          </a:prstGeom>
          <a:solidFill>
            <a:schemeClr val="bg1">
              <a:lumMod val="25000"/>
              <a:lumOff val="75000"/>
            </a:schemeClr>
          </a:solidFill>
          <a:ln>
            <a:solidFill>
              <a:schemeClr val="bg1">
                <a:lumMod val="25000"/>
                <a:lumOff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Воспитательная – уважение и интерес к </a:t>
            </a:r>
            <a:r>
              <a:rPr lang="ru-RU" dirty="0" smtClean="0"/>
              <a:t>культуре нашей страны, </a:t>
            </a:r>
            <a:r>
              <a:rPr lang="ru-RU" dirty="0" smtClean="0"/>
              <a:t>патриотизм,  духовное развитие личности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0" y="2132856"/>
            <a:ext cx="3131840" cy="2304256"/>
          </a:xfrm>
          <a:prstGeom prst="ellipse">
            <a:avLst/>
          </a:prstGeom>
          <a:solidFill>
            <a:schemeClr val="bg1">
              <a:lumMod val="25000"/>
              <a:lumOff val="75000"/>
            </a:schemeClr>
          </a:solidFill>
          <a:ln>
            <a:solidFill>
              <a:schemeClr val="bg1">
                <a:lumMod val="25000"/>
                <a:lumOff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Образовательная – приобретение знаний о </a:t>
            </a:r>
            <a:r>
              <a:rPr lang="ru-RU" dirty="0" smtClean="0"/>
              <a:t>культуре страны, языке и литературе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975648" y="2276872"/>
            <a:ext cx="3168352" cy="2016224"/>
          </a:xfrm>
          <a:prstGeom prst="ellipse">
            <a:avLst/>
          </a:prstGeom>
          <a:solidFill>
            <a:schemeClr val="bg1">
              <a:lumMod val="25000"/>
              <a:lumOff val="75000"/>
            </a:schemeClr>
          </a:solidFill>
          <a:ln>
            <a:solidFill>
              <a:schemeClr val="bg1">
                <a:lumMod val="25000"/>
                <a:lumOff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Развивающая – всестороннее развитие личности, коммуникативные навыки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699792" y="4365104"/>
            <a:ext cx="3888432" cy="2232248"/>
          </a:xfrm>
          <a:prstGeom prst="ellipse">
            <a:avLst/>
          </a:prstGeom>
          <a:solidFill>
            <a:schemeClr val="bg1">
              <a:lumMod val="25000"/>
              <a:lumOff val="75000"/>
            </a:schemeClr>
          </a:solidFill>
          <a:ln>
            <a:solidFill>
              <a:schemeClr val="bg1">
                <a:lumMod val="25000"/>
                <a:lumOff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Практическая – навыки устной (</a:t>
            </a:r>
            <a:r>
              <a:rPr lang="ru-RU" dirty="0" err="1" smtClean="0"/>
              <a:t>аудирование</a:t>
            </a:r>
            <a:r>
              <a:rPr lang="ru-RU" dirty="0" smtClean="0"/>
              <a:t>, говорение) и письменной (чтение и письмо) речи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347864" y="2348880"/>
            <a:ext cx="252028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Современные цели обучения </a:t>
            </a:r>
            <a:r>
              <a:rPr lang="ru-RU" dirty="0" smtClean="0"/>
              <a:t>русскому языку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357166"/>
            <a:ext cx="7228656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Times New Roman"/>
              </a:rPr>
              <a:t>Для достижения поставленных целей обучения использую следующие интерактивные методы и приемы: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00174"/>
            <a:ext cx="7388894" cy="3955940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Игры</a:t>
            </a:r>
          </a:p>
          <a:p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Песни </a:t>
            </a:r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и </a:t>
            </a:r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стихи</a:t>
            </a:r>
            <a:endParaRPr lang="ru-RU" sz="1600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Театрализованные сценки и диалоги</a:t>
            </a:r>
          </a:p>
          <a:p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Разминки</a:t>
            </a:r>
          </a:p>
          <a:p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Работа </a:t>
            </a:r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в малых группах</a:t>
            </a:r>
          </a:p>
          <a:p>
            <a:pPr lvl="0"/>
            <a:r>
              <a:rPr lang="ru-RU" sz="1600" dirty="0">
                <a:solidFill>
                  <a:srgbClr val="0C002C">
                    <a:lumMod val="75000"/>
                    <a:lumOff val="25000"/>
                  </a:srgbClr>
                </a:solidFill>
                <a:effectLst>
                  <a:outerShdw blurRad="76200" sx="101000" sy="101000" algn="ctr" rotWithShape="0">
                    <a:srgbClr val="FFFFFF">
                      <a:lumMod val="85000"/>
                      <a:alpha val="40000"/>
                    </a:srgbClr>
                  </a:outerShdw>
                </a:effectLst>
              </a:rPr>
              <a:t>Работа в </a:t>
            </a:r>
            <a:r>
              <a:rPr lang="ru-RU" sz="1600" dirty="0" smtClean="0">
                <a:solidFill>
                  <a:srgbClr val="0C002C">
                    <a:lumMod val="75000"/>
                    <a:lumOff val="25000"/>
                  </a:srgbClr>
                </a:solidFill>
                <a:effectLst>
                  <a:outerShdw blurRad="76200" sx="101000" sy="101000" algn="ctr" rotWithShape="0">
                    <a:srgbClr val="FFFFFF">
                      <a:lumMod val="85000"/>
                      <a:alpha val="40000"/>
                    </a:srgbClr>
                  </a:outerShdw>
                </a:effectLst>
              </a:rPr>
              <a:t>парах</a:t>
            </a:r>
            <a:endParaRPr lang="ru-RU" sz="1600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Использование видео и аудио материалов</a:t>
            </a:r>
          </a:p>
          <a:p>
            <a:r>
              <a:rPr lang="ru-RU" sz="16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Использование ИКТ</a:t>
            </a:r>
            <a:endParaRPr lang="ru-RU" sz="16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7133456" cy="122413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Игра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 –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один из видов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деятельности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школьников среднего звена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70080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a typeface="Times New Roman"/>
              </a:rPr>
              <a:t>Игровой метод дает возможность вовлекать всех детей класса в познавательную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a typeface="Times New Roman"/>
              </a:rPr>
              <a:t>деятельность, </a:t>
            </a:r>
            <a:r>
              <a:rPr lang="ru-RU" dirty="0" smtClean="0">
                <a:solidFill>
                  <a:srgbClr val="210638"/>
                </a:solidFill>
              </a:rPr>
              <a:t>Создание благоприятной образовательной среды, способствующей развитию творческого потенциала обучающегося</a:t>
            </a:r>
            <a:endParaRPr lang="ru-RU" dirty="0">
              <a:solidFill>
                <a:srgbClr val="210638"/>
              </a:solidFill>
            </a:endParaRPr>
          </a:p>
        </p:txBody>
      </p:sp>
      <p:pic>
        <p:nvPicPr>
          <p:cNvPr id="14" name="Содержимое 13" descr="i (1)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1538" y="3500438"/>
            <a:ext cx="2991824" cy="2507115"/>
          </a:xfrm>
        </p:spPr>
      </p:pic>
      <p:pic>
        <p:nvPicPr>
          <p:cNvPr id="15" name="Рисунок 14" descr="image006-54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571876"/>
            <a:ext cx="4287171" cy="2452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620688"/>
            <a:ext cx="6629400" cy="11430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Театрализованные диалоги, сценки развивают коммуникативные навыки, активизируют пассивный словарь, создают непринужденную обстановку на уроке.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" name="Содержимое 6" descr="i (2)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00100" y="2285992"/>
            <a:ext cx="2428892" cy="3643338"/>
          </a:xfrm>
        </p:spPr>
      </p:pic>
      <p:pic>
        <p:nvPicPr>
          <p:cNvPr id="8" name="Содержимое 7" descr="i (3)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3438" y="2571744"/>
            <a:ext cx="3622676" cy="271700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20688"/>
            <a:ext cx="6840760" cy="114300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РАБОТА В МАЛЫХ ГРУППАХ – одна 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из 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любимых форм организации уроков среди 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 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</a:rPr>
              <a:t>учеников. Она позволяет ребятам самим выбирать, с кем они хотят 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Helvetica"/>
                <a:ea typeface="Times New Roman"/>
              </a:rPr>
              <a:t>работать.</a:t>
            </a:r>
            <a:endParaRPr lang="ru-RU" sz="2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5301208"/>
            <a:ext cx="7920880" cy="936104"/>
          </a:xfrm>
        </p:spPr>
        <p:txBody>
          <a:bodyPr>
            <a:normAutofit fontScale="25000" lnSpcReduction="20000"/>
          </a:bodyPr>
          <a:lstStyle/>
          <a:p>
            <a:pPr marL="342900" marR="1714500" lvl="0" indent="-342900">
              <a:lnSpc>
                <a:spcPts val="1950"/>
              </a:lnSpc>
              <a:spcAft>
                <a:spcPts val="1125"/>
              </a:spcAft>
              <a:buSzPts val="1000"/>
              <a:tabLst>
                <a:tab pos="457200" algn="l"/>
              </a:tabLst>
            </a:pPr>
            <a:r>
              <a:rPr lang="ru-RU" sz="8000" dirty="0" smtClean="0">
                <a:solidFill>
                  <a:schemeClr val="accent3">
                    <a:lumMod val="50000"/>
                  </a:schemeClr>
                </a:solidFill>
                <a:latin typeface="+mn-lt"/>
                <a:ea typeface="Times New Roman"/>
                <a:cs typeface="Times New Roman"/>
              </a:rPr>
              <a:t>Результат зависит от всех членов команды, поэтому участвовать должен каждый в меру своих возможностей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756" y="2270124"/>
            <a:ext cx="4137456" cy="31030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34324" t="46875" r="36883" b="26547"/>
          <a:stretch>
            <a:fillRect/>
          </a:stretch>
        </p:blipFill>
        <p:spPr bwMode="auto">
          <a:xfrm>
            <a:off x="4572000" y="2354418"/>
            <a:ext cx="4360508" cy="30187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лако 7"/>
          <p:cNvSpPr/>
          <p:nvPr/>
        </p:nvSpPr>
        <p:spPr>
          <a:xfrm rot="20766538">
            <a:off x="229435" y="1852105"/>
            <a:ext cx="3816424" cy="237626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Точно формулировать мысли по теме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285728"/>
            <a:ext cx="8858280" cy="100010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Формирование элементарных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общеучебных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компетенций школьников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3143240" y="3000372"/>
            <a:ext cx="3779912" cy="223224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/>
              <a:t>Исследовать различные варианты решения задач</a:t>
            </a:r>
            <a:endParaRPr lang="ru-RU" dirty="0">
              <a:solidFill>
                <a:srgbClr val="FFFFFF"/>
              </a:solidFill>
            </a:endParaRPr>
          </a:p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0" name="Облако 9"/>
          <p:cNvSpPr/>
          <p:nvPr/>
        </p:nvSpPr>
        <p:spPr>
          <a:xfrm rot="585488">
            <a:off x="38399" y="4522935"/>
            <a:ext cx="3816424" cy="230425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Работать в сотрудничестве при выполнении общего задания</a:t>
            </a:r>
            <a:endParaRPr lang="ru-RU" dirty="0"/>
          </a:p>
        </p:txBody>
      </p:sp>
      <p:sp>
        <p:nvSpPr>
          <p:cNvPr id="11" name="Облако 10"/>
          <p:cNvSpPr/>
          <p:nvPr/>
        </p:nvSpPr>
        <p:spPr>
          <a:xfrm rot="773246">
            <a:off x="5341809" y="4611450"/>
            <a:ext cx="3744416" cy="216024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Оценивать результаты своей деятельности</a:t>
            </a:r>
            <a:endParaRPr lang="ru-RU" sz="2400" dirty="0"/>
          </a:p>
        </p:txBody>
      </p:sp>
      <p:sp>
        <p:nvSpPr>
          <p:cNvPr id="12" name="Облако 11"/>
          <p:cNvSpPr/>
          <p:nvPr/>
        </p:nvSpPr>
        <p:spPr>
          <a:xfrm rot="971452">
            <a:off x="5645640" y="1365729"/>
            <a:ext cx="3592495" cy="221135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Выбо</a:t>
            </a:r>
            <a:r>
              <a:rPr lang="ru-RU" dirty="0" smtClean="0"/>
              <a:t>р основного содержания прочитанного или услышанного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Спасибо за внимание!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146" name="Picture 2" descr="\\Сервер\raznoe (f)\Замятина Т.А\60979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132856"/>
            <a:ext cx="4324350" cy="323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узыри">
  <a:themeElements>
    <a:clrScheme name="Bubbles">
      <a:dk1>
        <a:srgbClr val="0C002C"/>
      </a:dk1>
      <a:lt1>
        <a:srgbClr val="FFFFFF"/>
      </a:lt1>
      <a:dk2>
        <a:srgbClr val="236626"/>
      </a:dk2>
      <a:lt2>
        <a:srgbClr val="D7C8FE"/>
      </a:lt2>
      <a:accent1>
        <a:srgbClr val="4203E7"/>
      </a:accent1>
      <a:accent2>
        <a:srgbClr val="842F73"/>
      </a:accent2>
      <a:accent3>
        <a:srgbClr val="7532A8"/>
      </a:accent3>
      <a:accent4>
        <a:srgbClr val="F7A107"/>
      </a:accent4>
      <a:accent5>
        <a:srgbClr val="C86DCF"/>
      </a:accent5>
      <a:accent6>
        <a:srgbClr val="E6B500"/>
      </a:accent6>
      <a:hlink>
        <a:srgbClr val="FFDE66"/>
      </a:hlink>
      <a:folHlink>
        <a:srgbClr val="D490C5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Пузыри</Template>
  <TotalTime>232</TotalTime>
  <Words>293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Пузыри</vt:lpstr>
      <vt:lpstr>Педагогический проект «Моя инициатива в образовании»</vt:lpstr>
      <vt:lpstr>Методическая проблема, над которой я работаю</vt:lpstr>
      <vt:lpstr>Слайд 3</vt:lpstr>
      <vt:lpstr>Для достижения поставленных целей обучения использую следующие интерактивные методы и приемы:</vt:lpstr>
      <vt:lpstr>Игра – один из видов деятельности школьников среднего звена</vt:lpstr>
      <vt:lpstr>Театрализованные диалоги, сценки развивают коммуникативные навыки, активизируют пассивный словарь, создают непринужденную обстановку на уроке.</vt:lpstr>
      <vt:lpstr>РАБОТА В МАЛЫХ ГРУППАХ – одна из любимых форм организации уроков среди  учеников. Она позволяет ребятам самим выбирать, с кем они хотят работать.</vt:lpstr>
      <vt:lpstr>Формирование элементарных общеучебных компетенций школьников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22</cp:revision>
  <dcterms:created xsi:type="dcterms:W3CDTF">2013-01-13T10:28:18Z</dcterms:created>
  <dcterms:modified xsi:type="dcterms:W3CDTF">2013-12-05T21:04:01Z</dcterms:modified>
</cp:coreProperties>
</file>