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6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6" r:id="rId17"/>
    <p:sldId id="277" r:id="rId18"/>
    <p:sldId id="275" r:id="rId19"/>
    <p:sldId id="263" r:id="rId20"/>
    <p:sldId id="264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22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0D9D6C-AEE5-417C-B901-55A26C59E050}" type="datetimeFigureOut">
              <a:rPr lang="ru-RU"/>
              <a:pPr>
                <a:defRPr/>
              </a:pPr>
              <a:t>26.12.2013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9C3A43-6D33-4EB6-8A32-7B87C7B19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CF465D-1093-4A2E-9246-A9C0AFBAB444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34961-EEC6-4851-BFD8-87AABD957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FDD3E-8EF4-4E4F-9AB9-2CCF0225F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A7E3-E9AE-4BE0-A896-0882CE05B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59A96-D4B3-4D80-AF83-0F23E65CE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D51AF-B6B0-4B8D-B3FC-D1CC2AA7A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596FC-AE75-4C96-91E5-08486EB38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0CE4E-1501-4FCE-8243-D73A47B84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DFDC0-AE24-4EBE-AC85-950ECDF3B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A587F-52CB-4478-AF47-B66B018AD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85851-9D84-4F44-8C11-255E0C1E3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09B70-97C6-4442-B206-6C39B1D6A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F5EBD-8926-46E2-9D07-B9AA7C02F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3CEF0-089A-48AA-9CE9-7A5E90626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8949FE0-0984-4EC0-B9AC-E309B5F74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9" r:id="rId2"/>
    <p:sldLayoutId id="2147483828" r:id="rId3"/>
    <p:sldLayoutId id="2147483820" r:id="rId4"/>
    <p:sldLayoutId id="2147483829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30" r:id="rId12"/>
    <p:sldLayoutId id="214748383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XVIII" TargetMode="External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XX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33375"/>
            <a:ext cx="4038600" cy="57927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4716463" y="333375"/>
            <a:ext cx="417512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Михаил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Юрьевич </a:t>
            </a:r>
          </a:p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Лермонтов</a:t>
            </a:r>
          </a:p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1814-1841</a:t>
            </a:r>
          </a:p>
        </p:txBody>
      </p:sp>
      <p:sp>
        <p:nvSpPr>
          <p:cNvPr id="7172" name="WordArt 8"/>
          <p:cNvSpPr>
            <a:spLocks noChangeArrowheads="1" noChangeShapeType="1" noTextEdit="1"/>
          </p:cNvSpPr>
          <p:nvPr/>
        </p:nvSpPr>
        <p:spPr bwMode="auto">
          <a:xfrm>
            <a:off x="5435600" y="2565400"/>
            <a:ext cx="28082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Подготовка к сочинению </a:t>
            </a:r>
          </a:p>
          <a:p>
            <a:pPr algn="ctr"/>
            <a:r>
              <a:rPr lang="ru-RU" sz="14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 поэме "Мцыри".</a:t>
            </a:r>
          </a:p>
        </p:txBody>
      </p:sp>
      <p:sp>
        <p:nvSpPr>
          <p:cNvPr id="7173" name="WordArt 9"/>
          <p:cNvSpPr>
            <a:spLocks noChangeArrowheads="1" noChangeShapeType="1" noTextEdit="1"/>
          </p:cNvSpPr>
          <p:nvPr/>
        </p:nvSpPr>
        <p:spPr bwMode="auto">
          <a:xfrm>
            <a:off x="4787900" y="4292600"/>
            <a:ext cx="38163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 "Трагическая судьба </a:t>
            </a:r>
          </a:p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Мцыри".</a:t>
            </a:r>
          </a:p>
        </p:txBody>
      </p:sp>
      <p:sp>
        <p:nvSpPr>
          <p:cNvPr id="7174" name="WordArt 10"/>
          <p:cNvSpPr>
            <a:spLocks noChangeArrowheads="1" noChangeShapeType="1" noTextEdit="1"/>
          </p:cNvSpPr>
          <p:nvPr/>
        </p:nvSpPr>
        <p:spPr bwMode="auto">
          <a:xfrm>
            <a:off x="5651500" y="3716338"/>
            <a:ext cx="242093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Тема сочинения:</a:t>
            </a:r>
          </a:p>
        </p:txBody>
      </p:sp>
      <p:pic>
        <p:nvPicPr>
          <p:cNvPr id="4107" name="Picture 11" descr="[LI8RK_5-01]_[IL_03]-k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282" y="214290"/>
            <a:ext cx="4643470" cy="6259492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rPr>
              <a:t>Эпитеты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пламенная страсть, сумрачные стены, блаженные дни, пылающая грудь, в холодной вечной тишине, бурное сердце, могучий дух, страшно бледен, дружбы живой меж бурным сердцем и грозой, грозящей бездны, сердитый вал, отчаянной рукой, бешеный скачок, страшной смертью, смертельный бой, и я был страшен, ужасный крик, страшный сон, волю дикую, жар бессильный и пустой, безжалостного дня”, лёгкий шум шагов; голос, сладко вольный; сладкою тоской, в тюрьме воспитанный цветок -  </a:t>
            </a:r>
            <a:r>
              <a:rPr lang="ru-RU" sz="2400" b="1" smtClean="0">
                <a:latin typeface="Arial" charset="0"/>
              </a:rPr>
              <a:t>передают</a:t>
            </a:r>
            <a:r>
              <a:rPr lang="ru-RU" sz="2400" smtClean="0">
                <a:latin typeface="Arial" charset="0"/>
              </a:rPr>
              <a:t> </a:t>
            </a:r>
            <a:r>
              <a:rPr lang="ru-RU" b="1" smtClean="0">
                <a:latin typeface="Arial" charset="0"/>
              </a:rPr>
              <a:t>душевное настроение, глубину чувств, их силу и страстность, внутренний порыв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endParaRPr lang="ru-RU" sz="2400" smtClean="0">
              <a:latin typeface="Arial" charset="0"/>
            </a:endParaRPr>
          </a:p>
          <a:p>
            <a:pPr>
              <a:buFont typeface="Wingdings" pitchFamily="2" charset="2"/>
              <a:buChar char="ü"/>
            </a:pPr>
            <a:endParaRPr lang="ru-RU" sz="2400" smtClean="0">
              <a:latin typeface="Arial" charset="0"/>
            </a:endParaRPr>
          </a:p>
          <a:p>
            <a:pPr>
              <a:buFont typeface="Wingdings" pitchFamily="2" charset="2"/>
              <a:buChar char="ü"/>
            </a:pPr>
            <a:endParaRPr lang="ru-RU" sz="2400" smtClean="0">
              <a:latin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снегах, горящих, как алмаз; в тени рассыпанный аул, сонные цветы, волшебным, странным голосам; две сакли дружною четой, «объятья жадные» тучки, мир молчаливый; лёгких, бешеных коней; битвы чудные, лучей живительных, свежих островов, шепчущих кустов, взор рыбки «грустно нежен и глубок», её сребристый голосок, чудных снов, вольную струю, воздух так душист, играющий на солнце лист – </a:t>
            </a:r>
            <a:r>
              <a:rPr lang="ru-RU" sz="2400" b="1" smtClean="0">
                <a:latin typeface="Arial" charset="0"/>
              </a:rPr>
              <a:t>передают поэтическое восприятие мира</a:t>
            </a:r>
            <a:r>
              <a:rPr lang="ru-RU" sz="2400" b="1" smtClean="0"/>
              <a:t> </a:t>
            </a:r>
            <a:r>
              <a:rPr lang="ru-RU" sz="2400" b="1" smtClean="0">
                <a:latin typeface="Arial" charset="0"/>
              </a:rPr>
              <a:t>героем.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rPr>
              <a:t>Метафоры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«Летние жары покрыли тенью золотой лицо и грудь её, и зной дышал от уст её и щёк. И мрак очей был так глубок...» 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«Казалось, приросли к скале две сакли дружною четой».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«И двух огней промчались искры...То был пустыни вечный гость..», «Сердце вдруг зажглося жаждою борьбы и крови...да, рука судьбы вела меня иным путём...»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«Бой закипел».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«Но земли сырой покров их освежит и смерть навеки заживит». «Судьба... смеялась надо мной!»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«Проснулся день, и хоровод светил напутственных исчез в его лучах. Туманный лес заговорил».</a:t>
            </a:r>
          </a:p>
          <a:p>
            <a:pPr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ru-RU" sz="2400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«Проснулся день, и хоровод светил напутственных исчез в его лучах. Туманный лес заговорил».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«Смутный гул в долине с ветром пробежал....», «Я тайный замысел ласкал...». «...унесть в могилу за собой тоску по родине святой, надежд обманутых укор...». «Казалось, звон тот выходил из сердца». 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«...палил меня огонь безжалостного дня», «иссохший лист её венцом терновым над моим челом свивался, и в лицо огнём сама земля дышала мне. Сверкая быстро в вышине, кружились искры... Мир божий спал в оцепенении глухом отчаянья тяжёлым сном».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</a:rPr>
              <a:t>«...моя в огне...(рука)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Знай, этот пламень с юных дней 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Таяся жил в груди моей;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Но ныне пищи нет ему,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И он прожёг свою тюрьму…»</a:t>
            </a:r>
            <a:endParaRPr lang="ru-RU" sz="2400" i="1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rPr>
              <a:t>Олицетворения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«Там, где, сливаяся, шумят, обнявшись, будто две сестры, струи Арагвы и Куры».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«Поток, усиленный грозой, шумел, и шум его глухой сердитой сотне голосов подобился. Хотя без слов мне внятен был тот разговор, немолчный ропот, вечный спор с упрямой грудою камней. То вдруг стихал он, то сильней он раздавался в тишине...». 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«Растений радужный наряд хранил следы небесных слёз, и кудри виноградных лоз вились, красуясь меж дерёв прозрачной зеленью листов; и грозды полные на них, серёг подобье дорогих, висели пышно...И снова вслушиваться стал к волшебным, странным голосам; они шептались по кустам, как будто речь свою вели о тайнах неба и земли; и все природы голоса сливались тут...»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«Уж луна вверху сияла, и одна лишь тучка кралася за ней, как за добычею своей, объятья жадные раскрыв».</a:t>
            </a:r>
          </a:p>
          <a:p>
            <a:pPr algn="just"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«И миллионом чёрных глаз смотрела ночи темнота сквозь ветви каждого куста». </a:t>
            </a:r>
            <a:endParaRPr lang="ru-RU" i="1" smtClean="0"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i="1" smtClean="0">
                <a:latin typeface="Arial" charset="0"/>
              </a:rPr>
              <a:t>  </a:t>
            </a:r>
            <a:r>
              <a:rPr lang="ru-RU" b="1" i="1" smtClean="0">
                <a:latin typeface="Arial" charset="0"/>
              </a:rPr>
              <a:t>С помощью развёрнутых олицетворений передаётся понимание природы, полное слияние Мцыри с ней.</a:t>
            </a:r>
            <a:r>
              <a:rPr lang="ru-RU" b="1" smtClean="0"/>
              <a:t> </a:t>
            </a:r>
            <a:r>
              <a:rPr lang="ru-RU" b="1" i="1" smtClean="0">
                <a:latin typeface="Arial" charset="0"/>
              </a:rPr>
              <a:t>В природе Кавказа поэт-романтик находит те величие и красоту, которых недостаёт человеческому обществу.</a:t>
            </a:r>
            <a:r>
              <a:rPr lang="ru-RU" b="1" smtClean="0"/>
              <a:t> </a:t>
            </a:r>
          </a:p>
          <a:p>
            <a:pPr algn="just">
              <a:buFont typeface="Wingdings 2" pitchFamily="18" charset="2"/>
              <a:buNone/>
            </a:pPr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rPr>
              <a:t>Сравнения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«Как серна гор, пуглив и дик и слаб и гибок, как тростник», «он страшно бледен был и худ и слаб, как будто долгий труд, болезнь иль голод испытал».</a:t>
            </a:r>
          </a:p>
          <a:p>
            <a:pPr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«Я видел горные хребты, причудливые, как мечты, когда в час утренней зари курилися, как алтари, их выси в небе голубом, и облачко за облачком, покинув тайный свой ночлег, к востоку направляло бег – как будто белый караван залётных птиц из дальних стран!», «в снегах, горящих, как алмаз», «как узор, на ней зубцы далёких гор».</a:t>
            </a:r>
          </a:p>
          <a:p>
            <a:pPr>
              <a:buFont typeface="Wingdings" pitchFamily="2" charset="2"/>
              <a:buChar char="ü"/>
            </a:pPr>
            <a:r>
              <a:rPr lang="ru-RU" sz="2200" smtClean="0">
                <a:latin typeface="Arial" charset="0"/>
              </a:rPr>
              <a:t>«дерев, разросшихся кругом, шумящих пёстрою толпой, как братья в пляске круговой» «вой протяжный, жалобный, как стон», «он застонал, как человек».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«Сплетясь, как пара змей» 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«Я сам, как зверь, был чужд людей и полз прятался, как змей», «я был чужой для них навек, как зверь степной» – шакал «кричал и плакал, как дитя», «он застонал, как человек».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«Как барс пустынный, зол и дик, 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Я пламенел, визжал, как он, 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Как будто сам я был рождён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В семействе барсов и волков...»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«В груди моей родился тот 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ужасный крик,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Как будто с детства мой язык к иному звуку не привык!»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«Он встретил смерть лицом к лицу,</a:t>
            </a:r>
            <a:br>
              <a:rPr lang="ru-RU" smtClean="0">
                <a:latin typeface="Arial" charset="0"/>
              </a:rPr>
            </a:br>
            <a:r>
              <a:rPr lang="ru-RU" smtClean="0">
                <a:latin typeface="Arial" charset="0"/>
              </a:rPr>
              <a:t>Как в битве следует бойцу!» 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smtClean="0">
              <a:latin typeface="Arial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В этих сравнениях выражается сила страсти,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энергия, могучий дух Мцыри. Схватка с барсом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Оборачивается сознанием высокой ценности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борьбы, мужества. С помощью сравнений она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показана как схватка диких природных сил. А в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природе естественно устанавливаются</a:t>
            </a:r>
          </a:p>
          <a:p>
            <a:pPr algn="just">
              <a:buFont typeface="Wingdings 2" pitchFamily="18" charset="2"/>
              <a:buNone/>
            </a:pPr>
            <a:r>
              <a:rPr lang="ru-RU" b="1" i="1" smtClean="0">
                <a:latin typeface="Arial" charset="0"/>
              </a:rPr>
              <a:t>справедливые законы.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idx="1"/>
          </p:nvPr>
        </p:nvSpPr>
        <p:spPr>
          <a:xfrm>
            <a:off x="611188" y="260350"/>
            <a:ext cx="8229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5715000"/>
            <a:ext cx="8208963" cy="954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>
                <a:solidFill>
                  <a:srgbClr val="A50021"/>
                </a:solidFill>
              </a:rPr>
              <a:t>Почему автор для выражения мыслей героя избрал форму исповеди?</a:t>
            </a:r>
          </a:p>
        </p:txBody>
      </p:sp>
      <p:pic>
        <p:nvPicPr>
          <p:cNvPr id="12295" name="Picture 7" descr="%5bLI8RK_5-03%5d_%5bIL_04%5d-k"/>
          <p:cNvPicPr>
            <a:picLocks noChangeAspect="1" noChangeArrowheads="1"/>
          </p:cNvPicPr>
          <p:nvPr/>
        </p:nvPicPr>
        <p:blipFill>
          <a:blip r:embed="rId2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5445125"/>
          </a:xfrm>
          <a:prstGeom prst="flowChartAlternateProcess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1. Жизнь Мцыри в монастыре. Характер и мечты юноши-послушника;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2. Что увидел и узнал Мцыри во время скитаний.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3. Черты личности Мцыри, раскрывшиеся за три блаженных дня.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4. Почему Мцыри не достиг Родины?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5. Как вы думаете, что личного внес М.Ю. Лермонтов в свою поэму?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>
                <a:solidFill>
                  <a:srgbClr val="A50021"/>
                </a:solidFill>
              </a:rPr>
              <a:t>План: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Clr>
                <a:srgbClr val="A50021"/>
              </a:buClr>
              <a:buFont typeface="Wingdings" pitchFamily="2" charset="2"/>
              <a:buChar char="ü"/>
            </a:pPr>
            <a:r>
              <a:rPr lang="ru-RU" smtClean="0"/>
              <a:t>У христиан: признание в своих грехах перед священником, отпускающим грехи от имени церкви и Бога, церковное покаяние.</a:t>
            </a:r>
          </a:p>
          <a:p>
            <a:pPr algn="just" eaLnBrk="1" hangingPunct="1">
              <a:buClr>
                <a:srgbClr val="A50021"/>
              </a:buClr>
              <a:buFont typeface="Wingdings" pitchFamily="2" charset="2"/>
              <a:buChar char="ü"/>
            </a:pPr>
            <a:endParaRPr lang="ru-RU" smtClean="0"/>
          </a:p>
          <a:p>
            <a:pPr algn="just" eaLnBrk="1" hangingPunct="1">
              <a:buClr>
                <a:srgbClr val="A50021"/>
              </a:buClr>
              <a:buFont typeface="Wingdings" pitchFamily="2" charset="2"/>
              <a:buChar char="ü"/>
            </a:pPr>
            <a:r>
              <a:rPr lang="ru-RU" smtClean="0"/>
              <a:t>Откровенное признание в чем-нибудь, рассказ о своих сокровенных мыслях, взглядах.</a:t>
            </a:r>
          </a:p>
          <a:p>
            <a:pPr algn="just" eaLnBrk="1" hangingPunct="1">
              <a:buClr>
                <a:srgbClr val="A50021"/>
              </a:buClr>
              <a:buFont typeface="Wingdings" pitchFamily="2" charset="2"/>
              <a:buChar char="ü"/>
            </a:pPr>
            <a:endParaRPr lang="ru-RU" smtClean="0"/>
          </a:p>
          <a:p>
            <a:pPr algn="r" eaLnBrk="1" hangingPunct="1">
              <a:buClr>
                <a:srgbClr val="A50021"/>
              </a:buClr>
              <a:buFont typeface="Wingdings 2" pitchFamily="18" charset="2"/>
              <a:buNone/>
            </a:pPr>
            <a:r>
              <a:rPr lang="ru-RU" smtClean="0"/>
              <a:t>(Толковый словарь русского языка </a:t>
            </a:r>
          </a:p>
          <a:p>
            <a:pPr algn="r" eaLnBrk="1" hangingPunct="1">
              <a:buClr>
                <a:srgbClr val="A50021"/>
              </a:buClr>
              <a:buFont typeface="Wingdings 2" pitchFamily="18" charset="2"/>
              <a:buNone/>
            </a:pPr>
            <a:r>
              <a:rPr lang="ru-RU" smtClean="0"/>
              <a:t>С.И. Ожегова и Н.Ю. Шведовой).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smtClean="0">
                <a:solidFill>
                  <a:srgbClr val="A50021"/>
                </a:solidFill>
              </a:rPr>
              <a:t>Исповедь:</a:t>
            </a:r>
            <a:endParaRPr lang="ru-RU" b="1" u="sng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b="1" smtClean="0">
                <a:ln>
                  <a:noFill/>
                </a:ln>
                <a:solidFill>
                  <a:srgbClr val="A50021"/>
                </a:solidFill>
                <a:effectLst/>
                <a:latin typeface="Arial" charset="0"/>
              </a:rPr>
              <a:t>Темы сочинений: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Образ Мцыри в поэме М.Ю. Лермонтова.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Какую роль играют картины природы в раскрытии идеи произведения?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latin typeface="Arial" charset="0"/>
              </a:rPr>
              <a:t>Почему Мцыри не нашел пути на Родину?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260350"/>
            <a:ext cx="4038600" cy="63373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b="1" i="1" u="sng" smtClean="0"/>
              <a:t>Что говорит Мцыри о месте, где он вырос?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400" b="1" i="1" u="sng" smtClean="0"/>
              <a:t>(цитаты из текста)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400" b="1" i="1" u="sng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smtClean="0"/>
              <a:t>«Я вырос в сумрачных стенах»;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smtClean="0"/>
              <a:t>«На мне печать свою тюрьма оставила…»;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smtClean="0"/>
              <a:t>Мцыри бежит из «земли чужой», «от келий душных». </a:t>
            </a:r>
          </a:p>
        </p:txBody>
      </p:sp>
      <p:sp>
        <p:nvSpPr>
          <p:cNvPr id="9219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260350"/>
            <a:ext cx="4038600" cy="62642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i="1" u="sng" smtClean="0"/>
              <a:t>К чему стремиться Мцыри?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i="1" u="sng" smtClean="0"/>
              <a:t>(цитаты из текста)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b="1" i="1" u="sng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mtClean="0"/>
              <a:t>«Я цель одну – пройти в родимую страну – имел в душе»;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mtClean="0"/>
              <a:t>Мцыри бежит «в тот чудный мир тревог и битв, где люди вольны, как орлы».</a:t>
            </a:r>
          </a:p>
          <a:p>
            <a:pPr eaLnBrk="1" hangingPunct="1">
              <a:buFont typeface="Wingdings" pitchFamily="2" charset="2"/>
              <a:buNone/>
            </a:pPr>
            <a:endParaRPr lang="ru-RU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0" y="404813"/>
            <a:ext cx="9144000" cy="61198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5400" b="1" i="1" smtClean="0"/>
              <a:t>Бескрайняя любовь</a:t>
            </a:r>
            <a:r>
              <a:rPr lang="ru-RU" sz="5400" b="1" i="1" smtClean="0">
                <a:latin typeface="Arial" charset="0"/>
              </a:rPr>
              <a:t> </a:t>
            </a:r>
            <a:r>
              <a:rPr lang="ru-RU" sz="5400" b="1" i="1" smtClean="0"/>
              <a:t>к</a:t>
            </a:r>
            <a:r>
              <a:rPr lang="ru-RU" sz="5400" b="1" i="1" smtClean="0">
                <a:latin typeface="Arial" charset="0"/>
              </a:rPr>
              <a:t>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5400" b="1" i="1" smtClean="0">
                <a:latin typeface="Arial" charset="0"/>
              </a:rPr>
              <a:t>                  ,            </a:t>
            </a:r>
            <a:r>
              <a:rPr lang="ru-RU" sz="5400" b="1" i="1" smtClean="0"/>
              <a:t>стремление к</a:t>
            </a:r>
            <a:r>
              <a:rPr lang="ru-RU" sz="5400" b="1" i="1" smtClean="0">
                <a:latin typeface="Arial" charset="0"/>
              </a:rPr>
              <a:t>              </a:t>
            </a:r>
            <a:r>
              <a:rPr lang="ru-RU" sz="5400" b="1" i="1" smtClean="0"/>
              <a:t> и героический протест против</a:t>
            </a:r>
            <a:r>
              <a:rPr lang="ru-RU" sz="5400" b="1" i="1" smtClean="0">
                <a:latin typeface="Arial" charset="0"/>
              </a:rPr>
              <a:t>             .</a:t>
            </a:r>
            <a:r>
              <a:rPr lang="ru-RU" sz="5400" b="1" i="1" smtClean="0"/>
              <a:t> </a:t>
            </a:r>
          </a:p>
        </p:txBody>
      </p:sp>
      <p:graphicFrame>
        <p:nvGraphicFramePr>
          <p:cNvPr id="10260" name="Group 20"/>
          <p:cNvGraphicFramePr>
            <a:graphicFrameLocks noGrp="1"/>
          </p:cNvGraphicFramePr>
          <p:nvPr/>
        </p:nvGraphicFramePr>
        <p:xfrm>
          <a:off x="714375" y="1285875"/>
          <a:ext cx="2111375" cy="838200"/>
        </p:xfrm>
        <a:graphic>
          <a:graphicData uri="http://schemas.openxmlformats.org/drawingml/2006/table">
            <a:tbl>
              <a:tblPr/>
              <a:tblGrid>
                <a:gridCol w="2111375"/>
              </a:tblGrid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4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жизни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81" name="Group 41"/>
          <p:cNvGraphicFramePr>
            <a:graphicFrameLocks noGrp="1"/>
          </p:cNvGraphicFramePr>
          <p:nvPr/>
        </p:nvGraphicFramePr>
        <p:xfrm>
          <a:off x="5143500" y="2071688"/>
          <a:ext cx="3024188" cy="838200"/>
        </p:xfrm>
        <a:graphic>
          <a:graphicData uri="http://schemas.openxmlformats.org/drawingml/2006/table">
            <a:tbl>
              <a:tblPr/>
              <a:tblGrid>
                <a:gridCol w="3024188"/>
              </a:tblGrid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4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свободе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83" name="Group 43"/>
          <p:cNvGraphicFramePr>
            <a:graphicFrameLocks noGrp="1"/>
          </p:cNvGraphicFramePr>
          <p:nvPr/>
        </p:nvGraphicFramePr>
        <p:xfrm>
          <a:off x="3071813" y="3786188"/>
          <a:ext cx="2520950" cy="838200"/>
        </p:xfrm>
        <a:graphic>
          <a:graphicData uri="http://schemas.openxmlformats.org/drawingml/2006/table">
            <a:tbl>
              <a:tblPr/>
              <a:tblGrid>
                <a:gridCol w="2520950"/>
              </a:tblGrid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4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charset="0"/>
                        </a:rPr>
                        <a:t>неволи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600" b="1" smtClean="0">
                <a:solidFill>
                  <a:srgbClr val="A50021"/>
                </a:solidFill>
              </a:rPr>
              <a:t>Жизнь в монастыре невозможна для Мцыри, так как она враждебна его мечтам и желаниям. Требование свободы, стремление к ней присуще Мцыри, однако герой обречен на одиночество среди “чужих” – в этом и заключается трагичность судьбы Мцыри.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3600" b="1" smtClean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mtClean="0"/>
              <a:t>1. Вступление (1 глава).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mtClean="0"/>
              <a:t>2. Жизнь Мцыри (2 глава).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mtClean="0"/>
              <a:t>3. Исповедь Мцыри (с 3 по 26 главы):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mtClean="0"/>
              <a:t>жизнь Мцыри в монастыре;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mtClean="0"/>
              <a:t>рассказ о трех днях свободы;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mtClean="0"/>
              <a:t>смерть Мцыри, его завещание.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>
                <a:solidFill>
                  <a:srgbClr val="A50021"/>
                </a:solidFill>
              </a:rPr>
              <a:t>Композиция</a:t>
            </a:r>
            <a:r>
              <a:rPr lang="ru-RU" sz="2400">
                <a:solidFill>
                  <a:srgbClr val="A50021"/>
                </a:solidFill>
              </a:rPr>
              <a:t> –</a:t>
            </a:r>
            <a:r>
              <a:rPr lang="ru-RU" sz="2400"/>
              <a:t> </a:t>
            </a:r>
            <a:r>
              <a:rPr lang="ru-RU" sz="2400">
                <a:solidFill>
                  <a:schemeClr val="tx1"/>
                </a:solidFill>
              </a:rPr>
              <a:t>построение художественного произведения, структура соединения отдельных частей в одно целое.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1. Вступление.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«Мцыри» - романтическая поэма.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2. Основная часть.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smtClean="0"/>
              <a:t>Мцыри живет в «земле чужой» и рвется на родину;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smtClean="0"/>
              <a:t>герой чувствует себя запертым в тюрьме, а мечтает о воле;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smtClean="0"/>
              <a:t>он одинок, а стремится к людям, вместе с которыми хотел бы преодолеть опасности.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000" smtClean="0"/>
              <a:t>3. Заключение.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smtClean="0"/>
              <a:t> Мцыри обречён на одиночество среди “чужих”.</a:t>
            </a:r>
          </a:p>
          <a:p>
            <a:pPr marL="609600" indent="-6096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smtClean="0"/>
              <a:t>Судьба героя трагична. Мцыри объясняет трагичность своего пути бессмысленностью спора с судьбой (“Но тщетно спорил я с судьбой, Она смеялась надо мной”), и тем, что, воспитываясь в монастыре, он стал чужим своему — прекрасному, родному — миру (“На мне печать свою тюрьма оставила…”) 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>
                <a:solidFill>
                  <a:srgbClr val="A50021"/>
                </a:solidFill>
              </a:rPr>
              <a:t>План сочинения: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b="1" smtClean="0"/>
              <a:t>  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b="1" smtClean="0"/>
              <a:t>  </a:t>
            </a:r>
            <a:r>
              <a:rPr lang="ru-RU" b="1" smtClean="0">
                <a:solidFill>
                  <a:srgbClr val="FF3300"/>
                </a:solidFill>
              </a:rPr>
              <a:t> </a:t>
            </a:r>
            <a:r>
              <a:rPr lang="ru-RU" sz="3600" b="1" smtClean="0">
                <a:solidFill>
                  <a:srgbClr val="A50021"/>
                </a:solidFill>
              </a:rPr>
              <a:t>Романтизм</a:t>
            </a:r>
            <a:r>
              <a:rPr lang="ru-RU" smtClean="0"/>
              <a:t> (</a:t>
            </a:r>
            <a:r>
              <a:rPr lang="ru-RU" smtClean="0">
                <a:solidFill>
                  <a:srgbClr val="A50021"/>
                </a:solidFill>
                <a:hlinkClick r:id="rId2" tooltip="Французский язык"/>
              </a:rPr>
              <a:t>фр.</a:t>
            </a:r>
            <a:r>
              <a:rPr lang="ru-RU" smtClean="0">
                <a:solidFill>
                  <a:srgbClr val="A50021"/>
                </a:solidFill>
              </a:rPr>
              <a:t> </a:t>
            </a:r>
            <a:r>
              <a:rPr lang="fr-FR" i="1" smtClean="0"/>
              <a:t>romantisme</a:t>
            </a:r>
            <a:r>
              <a:rPr lang="ru-RU" smtClean="0"/>
              <a:t>) — явление европейской культуры в </a:t>
            </a:r>
            <a:r>
              <a:rPr lang="ru-RU" smtClean="0">
                <a:solidFill>
                  <a:srgbClr val="FF3300"/>
                </a:solidFill>
                <a:hlinkClick r:id="rId3" tooltip="XVIII"/>
              </a:rPr>
              <a:t>XVIII</a:t>
            </a:r>
            <a:r>
              <a:rPr lang="ru-RU" smtClean="0"/>
              <a:t>—</a:t>
            </a:r>
            <a:r>
              <a:rPr lang="ru-RU" smtClean="0">
                <a:solidFill>
                  <a:srgbClr val="FF3300"/>
                </a:solidFill>
                <a:hlinkClick r:id="rId4" tooltip="XX"/>
              </a:rPr>
              <a:t>XX</a:t>
            </a:r>
            <a:r>
              <a:rPr lang="ru-RU" smtClean="0"/>
              <a:t>. Характеризуется утверждением самоценности духовно-творческой жизни личности, изображением сильных (зачастую бунтарских) страстей и характеров, одухотворённой и целительной природы.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mtClean="0"/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8" name="Picture 6" descr="%5bLI8RK_5-03%5d_%5bIL_02%5d-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038"/>
            <a:ext cx="8964613" cy="6046787"/>
          </a:xfrm>
          <a:prstGeom prst="roundRect">
            <a:avLst/>
          </a:prstGeom>
          <a:noFill/>
        </p:spPr>
      </p:pic>
      <p:sp>
        <p:nvSpPr>
          <p:cNvPr id="15364" name="WordArt 8"/>
          <p:cNvSpPr>
            <a:spLocks noChangeArrowheads="1" noChangeShapeType="1" noTextEdit="1"/>
          </p:cNvSpPr>
          <p:nvPr/>
        </p:nvSpPr>
        <p:spPr bwMode="auto">
          <a:xfrm>
            <a:off x="1619250" y="6165850"/>
            <a:ext cx="5905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Arial"/>
                <a:cs typeface="Arial"/>
              </a:rPr>
              <a:t>вид Крестовой горы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353</TotalTime>
  <Words>1362</Words>
  <Application>Microsoft Office PowerPoint</Application>
  <PresentationFormat>Экран (4:3)</PresentationFormat>
  <Paragraphs>104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Tahoma</vt:lpstr>
      <vt:lpstr>Arial</vt:lpstr>
      <vt:lpstr>Constantia</vt:lpstr>
      <vt:lpstr>Wingdings 2</vt:lpstr>
      <vt:lpstr>Calibri</vt:lpstr>
      <vt:lpstr>Wingdings</vt:lpstr>
      <vt:lpstr>Бумажная</vt:lpstr>
      <vt:lpstr>Слайд 1</vt:lpstr>
      <vt:lpstr>План:</vt:lpstr>
      <vt:lpstr>Слайд 3</vt:lpstr>
      <vt:lpstr>Слайд 4</vt:lpstr>
      <vt:lpstr>Слайд 5</vt:lpstr>
      <vt:lpstr>Композиция – построение художественного произведения, структура соединения отдельных частей в одно целое.</vt:lpstr>
      <vt:lpstr>План сочинения:</vt:lpstr>
      <vt:lpstr>Слайд 8</vt:lpstr>
      <vt:lpstr>Слайд 9</vt:lpstr>
      <vt:lpstr>Эпитеты</vt:lpstr>
      <vt:lpstr>Слайд 11</vt:lpstr>
      <vt:lpstr>Метафоры</vt:lpstr>
      <vt:lpstr>Слайд 13</vt:lpstr>
      <vt:lpstr>Олицетворения</vt:lpstr>
      <vt:lpstr>Слайд 15</vt:lpstr>
      <vt:lpstr>Сравнения</vt:lpstr>
      <vt:lpstr>Слайд 17</vt:lpstr>
      <vt:lpstr>Слайд 18</vt:lpstr>
      <vt:lpstr>Почему автор для выражения мыслей героя избрал форму исповеди?</vt:lpstr>
      <vt:lpstr>Исповедь:</vt:lpstr>
      <vt:lpstr>Темы сочинений:</vt:lpstr>
    </vt:vector>
  </TitlesOfParts>
  <Company>МОУ СОШ №3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User</cp:lastModifiedBy>
  <cp:revision>17</cp:revision>
  <dcterms:created xsi:type="dcterms:W3CDTF">2008-10-27T08:18:30Z</dcterms:created>
  <dcterms:modified xsi:type="dcterms:W3CDTF">2013-12-26T09:31:49Z</dcterms:modified>
</cp:coreProperties>
</file>