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333D40F-435B-48EC-A252-6BAAC70C8721}" type="datetimeFigureOut">
              <a:rPr lang="ru-RU" smtClean="0"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54F08D7-4513-45BF-A3C6-C5EF8E1838B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8062664" cy="3629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Первоначальные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химические 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5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1268760"/>
            <a:ext cx="7452816" cy="485740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</a:t>
            </a:r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лучшая казна, </a:t>
            </a:r>
            <a:endParaRPr lang="ru-RU" sz="4800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украдут, не сгорит</a:t>
            </a: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>
              <a:buNone/>
            </a:pP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сгниет, не пропадет - всегда при себе</a:t>
            </a:r>
            <a:endParaRPr lang="ru-RU" sz="4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848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1124744"/>
            <a:ext cx="7740848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 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1-б                                                      1-в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2-а                                                      2-в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3-г                                                      3-в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4-б                                                     4-а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5-в                                                     5-б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34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068960"/>
            <a:ext cx="1947933" cy="2337519"/>
          </a:xfrm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563888" y="1916832"/>
            <a:ext cx="4903456" cy="413764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i="1">
                <a:solidFill>
                  <a:schemeClr val="tx1"/>
                </a:solidFill>
              </a:rPr>
              <a:t>Чтобы </a:t>
            </a:r>
            <a:r>
              <a:rPr lang="ru-RU" b="1" i="1" smtClean="0">
                <a:solidFill>
                  <a:schemeClr val="tx1"/>
                </a:solidFill>
              </a:rPr>
              <a:t>Золушка </a:t>
            </a:r>
            <a:r>
              <a:rPr lang="ru-RU" b="1" i="1" dirty="0">
                <a:solidFill>
                  <a:schemeClr val="tx1"/>
                </a:solidFill>
              </a:rPr>
              <a:t>не смогла поехать на бал мачеха придумала ей работу: она смешала железные гвозди, песок, деревянные опилки и поваренную соль и велела золушке почистить поваренную соль, а гвозди сложить отдельную коробку. Золушка быстро справилось с заданием, и успела поехать на бал. Объясните и покажите, как можно быстро справиться с заданием мачехи.</a:t>
            </a:r>
            <a:endParaRPr lang="ru-RU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64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Дано:                                        </a:t>
            </a:r>
            <a:r>
              <a:rPr lang="ru-RU" b="1" dirty="0" smtClean="0"/>
              <a:t>Решение</a:t>
            </a:r>
            <a:r>
              <a:rPr lang="ru-RU" b="1" dirty="0"/>
              <a:t>: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υ</a:t>
            </a:r>
            <a:r>
              <a:rPr lang="ru-RU" b="1" dirty="0"/>
              <a:t>(</a:t>
            </a:r>
            <a:r>
              <a:rPr lang="en-US" b="1" dirty="0"/>
              <a:t>Al</a:t>
            </a:r>
            <a:r>
              <a:rPr lang="ru-RU" b="1" baseline="-25000" dirty="0"/>
              <a:t>2</a:t>
            </a:r>
            <a:r>
              <a:rPr lang="en-US" b="1" dirty="0"/>
              <a:t>O</a:t>
            </a:r>
            <a:r>
              <a:rPr lang="ru-RU" b="1" baseline="-25000" dirty="0"/>
              <a:t>3</a:t>
            </a:r>
            <a:r>
              <a:rPr lang="ru-RU" b="1" dirty="0"/>
              <a:t>)=3моль                 </a:t>
            </a:r>
            <a:r>
              <a:rPr lang="ru-RU" b="1" dirty="0" smtClean="0"/>
              <a:t> </a:t>
            </a:r>
            <a:r>
              <a:rPr lang="en-US" b="1" dirty="0"/>
              <a:t>m</a:t>
            </a:r>
            <a:r>
              <a:rPr lang="ru-RU" b="1" dirty="0"/>
              <a:t>= </a:t>
            </a:r>
            <a:r>
              <a:rPr lang="en-US" b="1" dirty="0"/>
              <a:t>M</a:t>
            </a:r>
            <a:r>
              <a:rPr lang="ru-RU" b="1" dirty="0"/>
              <a:t>· </a:t>
            </a:r>
            <a:r>
              <a:rPr lang="en-US" b="1" dirty="0"/>
              <a:t>υ</a:t>
            </a:r>
            <a:endParaRPr lang="ru-RU" dirty="0"/>
          </a:p>
          <a:p>
            <a:pPr marL="0" indent="0" algn="r">
              <a:buNone/>
            </a:pPr>
            <a:r>
              <a:rPr lang="ru-RU" b="1" dirty="0"/>
              <a:t>                                                            </a:t>
            </a:r>
            <a:r>
              <a:rPr lang="ru-RU" b="1" dirty="0" smtClean="0"/>
              <a:t>                                          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/>
              <a:t>Al</a:t>
            </a:r>
            <a:r>
              <a:rPr lang="ru-RU" b="1" baseline="-25000" dirty="0"/>
              <a:t>2</a:t>
            </a:r>
            <a:r>
              <a:rPr lang="en-US" b="1" dirty="0"/>
              <a:t>O</a:t>
            </a:r>
            <a:r>
              <a:rPr lang="ru-RU" b="1" baseline="-25000" dirty="0"/>
              <a:t>3</a:t>
            </a:r>
            <a:r>
              <a:rPr lang="ru-RU" b="1" dirty="0"/>
              <a:t>)=27*2+16*3=102 г/моль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Найти:        </a:t>
            </a:r>
            <a:r>
              <a:rPr lang="ru-RU" b="1" dirty="0" smtClean="0"/>
              <a:t>                    </a:t>
            </a:r>
            <a:r>
              <a:rPr lang="en-US" b="1" dirty="0" smtClean="0"/>
              <a:t>m</a:t>
            </a:r>
            <a:r>
              <a:rPr lang="ru-RU" b="1" dirty="0"/>
              <a:t>(</a:t>
            </a:r>
            <a:r>
              <a:rPr lang="en-US" b="1" dirty="0"/>
              <a:t>Al</a:t>
            </a:r>
            <a:r>
              <a:rPr lang="ru-RU" b="1" baseline="-25000" dirty="0"/>
              <a:t>2</a:t>
            </a:r>
            <a:r>
              <a:rPr lang="en-US" b="1" dirty="0"/>
              <a:t>O</a:t>
            </a:r>
            <a:r>
              <a:rPr lang="ru-RU" b="1" baseline="-25000" dirty="0"/>
              <a:t>3</a:t>
            </a:r>
            <a:r>
              <a:rPr lang="ru-RU" b="1" dirty="0"/>
              <a:t>)=102 г/моль*3 моль=306г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m(Al</a:t>
            </a:r>
            <a:r>
              <a:rPr lang="en-US" b="1" baseline="-25000" dirty="0"/>
              <a:t>2</a:t>
            </a:r>
            <a:r>
              <a:rPr lang="en-US" b="1" dirty="0"/>
              <a:t>O</a:t>
            </a:r>
            <a:r>
              <a:rPr lang="en-US" b="1" baseline="-25000" dirty="0"/>
              <a:t>3</a:t>
            </a:r>
            <a:r>
              <a:rPr lang="en-US" b="1" dirty="0" smtClean="0"/>
              <a:t>)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                                          Ответ: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 smtClean="0"/>
              <a:t>Al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baseline="-25000" dirty="0" smtClean="0"/>
              <a:t>3</a:t>
            </a:r>
            <a:r>
              <a:rPr lang="ru-RU" b="1" dirty="0" smtClean="0"/>
              <a:t>) =306г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№5 Вариант 1 (4 балла)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87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№5 Вариант </a:t>
            </a:r>
            <a:r>
              <a:rPr lang="ru-RU" dirty="0" smtClean="0"/>
              <a:t>2 (4 балла)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74838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Дано:                                        Решение:</a:t>
            </a:r>
            <a:endParaRPr lang="ru-RU" dirty="0" smtClean="0"/>
          </a:p>
          <a:p>
            <a:r>
              <a:rPr lang="en-US" b="1" dirty="0" smtClean="0"/>
              <a:t>υ</a:t>
            </a:r>
            <a:r>
              <a:rPr lang="ru-RU" b="1" dirty="0" smtClean="0"/>
              <a:t>(</a:t>
            </a:r>
            <a:r>
              <a:rPr lang="en-US" b="1" dirty="0"/>
              <a:t>H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)=</a:t>
            </a:r>
            <a:r>
              <a:rPr lang="en-US" b="1" dirty="0" smtClean="0"/>
              <a:t>0,5</a:t>
            </a:r>
            <a:r>
              <a:rPr lang="ru-RU" b="1" dirty="0" smtClean="0"/>
              <a:t>моль                  </a:t>
            </a:r>
            <a:r>
              <a:rPr lang="en-US" b="1" dirty="0" smtClean="0"/>
              <a:t>m</a:t>
            </a:r>
            <a:r>
              <a:rPr lang="ru-RU" b="1" dirty="0" smtClean="0"/>
              <a:t>= </a:t>
            </a:r>
            <a:r>
              <a:rPr lang="en-US" b="1" dirty="0" smtClean="0"/>
              <a:t>M</a:t>
            </a:r>
            <a:r>
              <a:rPr lang="ru-RU" b="1" dirty="0" smtClean="0"/>
              <a:t>· </a:t>
            </a:r>
            <a:r>
              <a:rPr lang="en-US" b="1" dirty="0" smtClean="0"/>
              <a:t>υ</a:t>
            </a:r>
            <a:endParaRPr lang="ru-RU" dirty="0" smtClean="0"/>
          </a:p>
          <a:p>
            <a:r>
              <a:rPr lang="ru-RU" b="1" dirty="0" smtClean="0"/>
              <a:t>                                                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 smtClean="0"/>
              <a:t>H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)=</a:t>
            </a:r>
            <a:r>
              <a:rPr lang="en-US" b="1" dirty="0" smtClean="0"/>
              <a:t>1</a:t>
            </a:r>
            <a:r>
              <a:rPr lang="ru-RU" b="1" dirty="0" smtClean="0"/>
              <a:t>*2+16=1</a:t>
            </a:r>
            <a:r>
              <a:rPr lang="en-US" b="1" dirty="0" smtClean="0"/>
              <a:t>8</a:t>
            </a:r>
            <a:r>
              <a:rPr lang="ru-RU" b="1" dirty="0" smtClean="0"/>
              <a:t> г/моль</a:t>
            </a:r>
            <a:endParaRPr lang="ru-RU" dirty="0" smtClean="0"/>
          </a:p>
          <a:p>
            <a:r>
              <a:rPr lang="ru-RU" b="1" dirty="0" smtClean="0"/>
              <a:t>Найти:                            </a:t>
            </a:r>
            <a:r>
              <a:rPr lang="en-US" b="1" dirty="0" smtClean="0"/>
              <a:t>        m</a:t>
            </a:r>
            <a:r>
              <a:rPr lang="ru-RU" b="1" dirty="0" smtClean="0"/>
              <a:t>(</a:t>
            </a:r>
            <a:r>
              <a:rPr lang="en-US" b="1" dirty="0" smtClean="0"/>
              <a:t>H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)=</a:t>
            </a:r>
            <a:r>
              <a:rPr lang="en-US" b="1" dirty="0" smtClean="0"/>
              <a:t>18</a:t>
            </a:r>
            <a:r>
              <a:rPr lang="ru-RU" b="1" dirty="0" smtClean="0"/>
              <a:t>г/моль*</a:t>
            </a:r>
            <a:r>
              <a:rPr lang="en-US" b="1" dirty="0" smtClean="0"/>
              <a:t>0,5</a:t>
            </a:r>
            <a:r>
              <a:rPr lang="ru-RU" b="1" dirty="0" smtClean="0"/>
              <a:t>моль=</a:t>
            </a:r>
            <a:r>
              <a:rPr lang="en-US" b="1" dirty="0" smtClean="0"/>
              <a:t>9</a:t>
            </a:r>
            <a:r>
              <a:rPr lang="ru-RU" b="1" dirty="0" smtClean="0"/>
              <a:t>г</a:t>
            </a:r>
            <a:endParaRPr lang="ru-RU" dirty="0" smtClean="0"/>
          </a:p>
          <a:p>
            <a:r>
              <a:rPr lang="en-US" b="1" dirty="0" smtClean="0"/>
              <a:t>m(H</a:t>
            </a:r>
            <a:r>
              <a:rPr lang="en-US" b="1" baseline="-25000" dirty="0" smtClean="0"/>
              <a:t>2</a:t>
            </a:r>
            <a:r>
              <a:rPr lang="en-US" b="1" dirty="0" smtClean="0"/>
              <a:t>O)</a:t>
            </a:r>
            <a:endParaRPr lang="ru-RU" dirty="0" smtClean="0"/>
          </a:p>
          <a:p>
            <a:r>
              <a:rPr lang="ru-RU" b="1" dirty="0" smtClean="0"/>
              <a:t>                                          Ответ: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 smtClean="0"/>
              <a:t>H</a:t>
            </a:r>
            <a:r>
              <a:rPr lang="ru-RU" b="1" baseline="-25000" dirty="0" smtClean="0"/>
              <a:t>2</a:t>
            </a:r>
            <a:r>
              <a:rPr lang="en-US" b="1" dirty="0" smtClean="0"/>
              <a:t>O</a:t>
            </a:r>
            <a:r>
              <a:rPr lang="ru-RU" b="1" dirty="0" smtClean="0"/>
              <a:t>) =</a:t>
            </a:r>
            <a:r>
              <a:rPr lang="en-US" b="1" dirty="0" smtClean="0"/>
              <a:t>9</a:t>
            </a:r>
            <a:r>
              <a:rPr lang="ru-RU" b="1" dirty="0" smtClean="0"/>
              <a:t>г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9007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628800"/>
            <a:ext cx="8064895" cy="4569371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Дано:                                                    </a:t>
            </a:r>
            <a:r>
              <a:rPr lang="ru-RU" b="1" dirty="0" smtClean="0"/>
              <a:t> </a:t>
            </a:r>
            <a:r>
              <a:rPr lang="ru-RU" b="1" dirty="0"/>
              <a:t>Решение: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υ</a:t>
            </a:r>
            <a:r>
              <a:rPr lang="ru-RU" b="1" dirty="0"/>
              <a:t>(С)=0,2моль  	</a:t>
            </a:r>
            <a:r>
              <a:rPr lang="ru-RU" b="1" dirty="0" smtClean="0"/>
              <a:t>                    </a:t>
            </a:r>
            <a:r>
              <a:rPr lang="en-US" b="1" dirty="0" smtClean="0"/>
              <a:t>m</a:t>
            </a:r>
            <a:r>
              <a:rPr lang="ru-RU" b="1" dirty="0"/>
              <a:t>= </a:t>
            </a:r>
            <a:r>
              <a:rPr lang="en-US" b="1" dirty="0"/>
              <a:t>M</a:t>
            </a:r>
            <a:r>
              <a:rPr lang="ru-RU" b="1" dirty="0"/>
              <a:t>· </a:t>
            </a:r>
            <a:r>
              <a:rPr lang="en-US" b="1" dirty="0"/>
              <a:t>υ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m</a:t>
            </a:r>
            <a:r>
              <a:rPr lang="ru-RU" b="1" baseline="-25000" dirty="0"/>
              <a:t>1</a:t>
            </a:r>
            <a:r>
              <a:rPr lang="ru-RU" b="1" dirty="0"/>
              <a:t>(</a:t>
            </a:r>
            <a:r>
              <a:rPr lang="en-US" b="1" dirty="0"/>
              <a:t>C</a:t>
            </a:r>
            <a:r>
              <a:rPr lang="ru-RU" b="1" dirty="0"/>
              <a:t>)=2  г                                         </a:t>
            </a:r>
            <a:r>
              <a:rPr lang="en-US" b="1" dirty="0"/>
              <a:t>M</a:t>
            </a:r>
            <a:r>
              <a:rPr lang="ru-RU" b="1" dirty="0"/>
              <a:t>(С)=12 г/моль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Найти:                                       </a:t>
            </a:r>
            <a:r>
              <a:rPr lang="ru-RU" b="1" dirty="0" smtClean="0"/>
              <a:t>   </a:t>
            </a:r>
            <a:r>
              <a:rPr lang="en-US" b="1" dirty="0" smtClean="0"/>
              <a:t>m</a:t>
            </a:r>
            <a:r>
              <a:rPr lang="ru-RU" b="1" dirty="0"/>
              <a:t>(С)=12 г/моль*0,2 моль=2,4г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m</a:t>
            </a:r>
            <a:r>
              <a:rPr lang="ru-RU" b="1" baseline="-25000" dirty="0"/>
              <a:t>1</a:t>
            </a:r>
            <a:r>
              <a:rPr lang="ru-RU" b="1" dirty="0"/>
              <a:t>(С)  </a:t>
            </a:r>
            <a:r>
              <a:rPr lang="en-US" b="1" dirty="0"/>
              <a:t>m</a:t>
            </a:r>
            <a:r>
              <a:rPr lang="ru-RU" b="1" dirty="0"/>
              <a:t>(</a:t>
            </a:r>
            <a:r>
              <a:rPr lang="en-US" b="1" dirty="0"/>
              <a:t>C</a:t>
            </a:r>
            <a:r>
              <a:rPr lang="ru-RU" b="1" dirty="0"/>
              <a:t>)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                                   </a:t>
            </a:r>
            <a:r>
              <a:rPr lang="ru-RU" b="1" dirty="0" smtClean="0"/>
              <a:t>  Ответ</a:t>
            </a:r>
            <a:r>
              <a:rPr lang="ru-RU" b="1" dirty="0"/>
              <a:t>: нет, т.к.  0,2 моль (С) имеет </a:t>
            </a:r>
            <a:r>
              <a:rPr lang="ru-RU" b="1" dirty="0" smtClean="0"/>
              <a:t>                 массу </a:t>
            </a:r>
            <a:r>
              <a:rPr lang="ru-RU" b="1" dirty="0"/>
              <a:t>2,4г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№5 Вариант 1 (5 баллов)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91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№5 Вариант </a:t>
            </a:r>
            <a:r>
              <a:rPr lang="ru-RU" dirty="0" smtClean="0"/>
              <a:t>2 (5 баллов)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420888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Дано:                                                     Решение:</a:t>
            </a:r>
            <a:endParaRPr lang="ru-RU" dirty="0" smtClean="0"/>
          </a:p>
          <a:p>
            <a:r>
              <a:rPr lang="en-US" b="1" dirty="0" smtClean="0"/>
              <a:t>υ</a:t>
            </a:r>
            <a:r>
              <a:rPr lang="ru-RU" b="1" dirty="0" smtClean="0"/>
              <a:t>(</a:t>
            </a:r>
            <a:r>
              <a:rPr lang="en-US" b="1" dirty="0" smtClean="0"/>
              <a:t>S</a:t>
            </a:r>
            <a:r>
              <a:rPr lang="ru-RU" b="1" dirty="0" smtClean="0"/>
              <a:t>)=0,</a:t>
            </a:r>
            <a:r>
              <a:rPr lang="en-US" b="1" dirty="0" smtClean="0"/>
              <a:t>5</a:t>
            </a:r>
            <a:r>
              <a:rPr lang="ru-RU" b="1" dirty="0" smtClean="0"/>
              <a:t>моль  	                    </a:t>
            </a:r>
            <a:r>
              <a:rPr lang="en-US" b="1" dirty="0" smtClean="0"/>
              <a:t>m</a:t>
            </a:r>
            <a:r>
              <a:rPr lang="ru-RU" b="1" dirty="0" smtClean="0"/>
              <a:t>= </a:t>
            </a:r>
            <a:r>
              <a:rPr lang="en-US" b="1" dirty="0" smtClean="0"/>
              <a:t>M</a:t>
            </a:r>
            <a:r>
              <a:rPr lang="ru-RU" b="1" dirty="0" smtClean="0"/>
              <a:t>· </a:t>
            </a:r>
            <a:r>
              <a:rPr lang="en-US" b="1" dirty="0" smtClean="0"/>
              <a:t>υ</a:t>
            </a:r>
            <a:endParaRPr lang="ru-RU" dirty="0" smtClean="0"/>
          </a:p>
          <a:p>
            <a:r>
              <a:rPr lang="en-US" b="1" dirty="0" smtClean="0"/>
              <a:t>m</a:t>
            </a:r>
            <a:r>
              <a:rPr lang="ru-RU" b="1" baseline="-25000" dirty="0" smtClean="0"/>
              <a:t>1</a:t>
            </a:r>
            <a:r>
              <a:rPr lang="ru-RU" b="1" dirty="0" smtClean="0"/>
              <a:t>(</a:t>
            </a:r>
            <a:r>
              <a:rPr lang="en-US" b="1" dirty="0" smtClean="0"/>
              <a:t>S</a:t>
            </a:r>
            <a:r>
              <a:rPr lang="ru-RU" b="1" dirty="0" smtClean="0"/>
              <a:t>)=</a:t>
            </a:r>
            <a:r>
              <a:rPr lang="en-US" b="1" dirty="0" smtClean="0"/>
              <a:t>8</a:t>
            </a:r>
            <a:r>
              <a:rPr lang="ru-RU" b="1" dirty="0" smtClean="0"/>
              <a:t>  г                                        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 smtClean="0"/>
              <a:t>S</a:t>
            </a:r>
            <a:r>
              <a:rPr lang="ru-RU" b="1" dirty="0" smtClean="0"/>
              <a:t>)=</a:t>
            </a:r>
            <a:r>
              <a:rPr lang="en-US" b="1" dirty="0" smtClean="0"/>
              <a:t>3</a:t>
            </a:r>
            <a:r>
              <a:rPr lang="ru-RU" b="1" dirty="0" smtClean="0"/>
              <a:t>2 г/моль</a:t>
            </a:r>
            <a:endParaRPr lang="ru-RU" dirty="0" smtClean="0"/>
          </a:p>
          <a:p>
            <a:r>
              <a:rPr lang="ru-RU" b="1" dirty="0" smtClean="0"/>
              <a:t>Найти:                                         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 smtClean="0"/>
              <a:t>S</a:t>
            </a:r>
            <a:r>
              <a:rPr lang="ru-RU" b="1" dirty="0" smtClean="0"/>
              <a:t>)=</a:t>
            </a:r>
            <a:r>
              <a:rPr lang="en-US" b="1" dirty="0" smtClean="0"/>
              <a:t>3</a:t>
            </a:r>
            <a:r>
              <a:rPr lang="ru-RU" b="1" dirty="0" smtClean="0"/>
              <a:t>2 г/моль*0,</a:t>
            </a:r>
            <a:r>
              <a:rPr lang="en-US" b="1" dirty="0" smtClean="0"/>
              <a:t>5</a:t>
            </a:r>
            <a:r>
              <a:rPr lang="ru-RU" b="1" dirty="0" smtClean="0"/>
              <a:t>моль=</a:t>
            </a:r>
            <a:r>
              <a:rPr lang="en-US" b="1" dirty="0" smtClean="0"/>
              <a:t>16</a:t>
            </a:r>
            <a:r>
              <a:rPr lang="ru-RU" b="1" dirty="0" smtClean="0"/>
              <a:t>г</a:t>
            </a:r>
            <a:endParaRPr lang="ru-RU" dirty="0" smtClean="0"/>
          </a:p>
          <a:p>
            <a:r>
              <a:rPr lang="en-US" b="1" dirty="0" smtClean="0"/>
              <a:t>m</a:t>
            </a:r>
            <a:r>
              <a:rPr lang="ru-RU" b="1" baseline="-25000" dirty="0" smtClean="0"/>
              <a:t>1</a:t>
            </a:r>
            <a:r>
              <a:rPr lang="ru-RU" b="1" dirty="0" smtClean="0"/>
              <a:t>(С)  </a:t>
            </a:r>
            <a:r>
              <a:rPr lang="en-US" b="1" dirty="0" smtClean="0"/>
              <a:t>m</a:t>
            </a:r>
            <a:r>
              <a:rPr lang="ru-RU" b="1" dirty="0" smtClean="0"/>
              <a:t>(</a:t>
            </a:r>
            <a:r>
              <a:rPr lang="en-US" b="1" dirty="0" smtClean="0"/>
              <a:t>C</a:t>
            </a:r>
            <a:r>
              <a:rPr lang="ru-RU" b="1" dirty="0" smtClean="0"/>
              <a:t>)</a:t>
            </a:r>
            <a:endParaRPr lang="ru-RU" dirty="0" smtClean="0"/>
          </a:p>
          <a:p>
            <a:pPr algn="ctr"/>
            <a:r>
              <a:rPr lang="ru-RU" b="1" dirty="0" smtClean="0"/>
              <a:t>                                     Ответ: нет, т.к.  0,</a:t>
            </a:r>
            <a:r>
              <a:rPr lang="en-US" b="1" dirty="0" smtClean="0"/>
              <a:t>5</a:t>
            </a:r>
            <a:r>
              <a:rPr lang="ru-RU" b="1" dirty="0" smtClean="0"/>
              <a:t> моль (</a:t>
            </a:r>
            <a:r>
              <a:rPr lang="en-US" b="1" dirty="0" smtClean="0"/>
              <a:t>S</a:t>
            </a:r>
            <a:r>
              <a:rPr lang="ru-RU" b="1" dirty="0" smtClean="0"/>
              <a:t>) имеет массу </a:t>
            </a:r>
            <a:r>
              <a:rPr lang="en-US" b="1" dirty="0" smtClean="0"/>
              <a:t>8</a:t>
            </a:r>
            <a:r>
              <a:rPr lang="ru-RU" b="1" dirty="0" smtClean="0"/>
              <a:t>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99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7" y="1844824"/>
            <a:ext cx="7524824" cy="4281339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1"/>
                </a:solidFill>
              </a:rPr>
              <a:t>«5»-23-25 баллов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chemeClr val="tx1"/>
                </a:solidFill>
              </a:rPr>
              <a:t>«4»-18-22 </a:t>
            </a:r>
            <a:r>
              <a:rPr lang="ru-RU" sz="3600" dirty="0" smtClean="0">
                <a:solidFill>
                  <a:schemeClr val="tx1"/>
                </a:solidFill>
              </a:rPr>
              <a:t>балла</a:t>
            </a:r>
            <a:endParaRPr lang="ru-RU" sz="36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3600" dirty="0">
                <a:solidFill>
                  <a:schemeClr val="tx1"/>
                </a:solidFill>
              </a:rPr>
              <a:t>«3»-14-17 баллов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33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</TotalTime>
  <Words>276</Words>
  <Application>Microsoft Office PowerPoint</Application>
  <PresentationFormat>Экран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Первоначальные  химические  понятия</vt:lpstr>
      <vt:lpstr>Презентация PowerPoint</vt:lpstr>
      <vt:lpstr>Презентация PowerPoint</vt:lpstr>
      <vt:lpstr>Задание 3</vt:lpstr>
      <vt:lpstr>№5 Вариант 1 (4 балла)</vt:lpstr>
      <vt:lpstr>№5 Вариант 2 (4 балла)</vt:lpstr>
      <vt:lpstr>№5 Вариант 1 (5 баллов)</vt:lpstr>
      <vt:lpstr>№5 Вариант 2 (5 баллов)</vt:lpstr>
      <vt:lpstr>Итоги урока</vt:lpstr>
    </vt:vector>
  </TitlesOfParts>
  <Company>StartSoft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Первоначальные  химические  понятия</dc:title>
  <dc:creator>admin</dc:creator>
  <cp:lastModifiedBy>admin</cp:lastModifiedBy>
  <cp:revision>5</cp:revision>
  <dcterms:created xsi:type="dcterms:W3CDTF">2014-10-28T19:01:49Z</dcterms:created>
  <dcterms:modified xsi:type="dcterms:W3CDTF">2014-10-28T19:53:48Z</dcterms:modified>
</cp:coreProperties>
</file>