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33"/>
  </p:notesMasterIdLst>
  <p:sldIdLst>
    <p:sldId id="384" r:id="rId2"/>
    <p:sldId id="387" r:id="rId3"/>
    <p:sldId id="400" r:id="rId4"/>
    <p:sldId id="330" r:id="rId5"/>
    <p:sldId id="290" r:id="rId6"/>
    <p:sldId id="269" r:id="rId7"/>
    <p:sldId id="332" r:id="rId8"/>
    <p:sldId id="388" r:id="rId9"/>
    <p:sldId id="389" r:id="rId10"/>
    <p:sldId id="333" r:id="rId11"/>
    <p:sldId id="391" r:id="rId12"/>
    <p:sldId id="394" r:id="rId13"/>
    <p:sldId id="390" r:id="rId14"/>
    <p:sldId id="397" r:id="rId15"/>
    <p:sldId id="396" r:id="rId16"/>
    <p:sldId id="395" r:id="rId17"/>
    <p:sldId id="278" r:id="rId18"/>
    <p:sldId id="328" r:id="rId19"/>
    <p:sldId id="364" r:id="rId20"/>
    <p:sldId id="365" r:id="rId21"/>
    <p:sldId id="293" r:id="rId22"/>
    <p:sldId id="341" r:id="rId23"/>
    <p:sldId id="398" r:id="rId24"/>
    <p:sldId id="399" r:id="rId25"/>
    <p:sldId id="345" r:id="rId26"/>
    <p:sldId id="282" r:id="rId27"/>
    <p:sldId id="283" r:id="rId28"/>
    <p:sldId id="349" r:id="rId29"/>
    <p:sldId id="402" r:id="rId30"/>
    <p:sldId id="378" r:id="rId31"/>
    <p:sldId id="28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FFCC99"/>
    <a:srgbClr val="0000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9B4A0-5D67-46CE-B90B-6D6BDC19B42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C0125-ABC4-4288-B773-E6B446AF9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0004F-7541-48ED-B3F1-7256A9044B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1582-6502-4386-BBED-ED6F966565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E4185-8B50-4513-8F99-FF19F4C4AF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2AE4-D063-4585-A3FC-03BC571A7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7FFD-B112-40BD-83D8-B39A59093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F3D94F-92A7-455D-A9D8-675BEE3A42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FED2B-B72E-4B23-9793-0F46BA8179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3A5E7-1675-40EC-9DE9-BDF767E653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B9D02-38D9-41BA-A6B7-7C891405A9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BD27C-0DFE-405A-BDBB-88A6862436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72F69-CBFA-4D72-AE8D-9664A56BE9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FD3F3-86FF-4419-8574-9737F572ED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89A2B-DA64-410C-A8BA-DD7E5B93C4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346F8-E188-42B6-9299-42B1858E5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F07250-7C34-4F4E-BF43-3161F8F226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7" r:id="rId13"/>
    <p:sldLayoutId id="214748392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90;&#1091;&#1088;&#1075;&#1077;&#1085;&#1077;&#1074;111\Mariya-Kallas-Casta-Diva---iz-opery-Bellini-quotNormaquot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90;&#1091;&#1088;&#1075;&#1077;&#1085;&#1077;&#1074;111\Evgeniy_Dyatlov_-_Utro_tumannoe_muzofon.com.mp3" TargetMode="Externa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90;&#1091;&#1088;&#1075;&#1077;&#1085;&#1077;&#1074;111\Kantilena-Ne-odna-vo-pole-dorozhen_ka(muztune.com).mp3" TargetMode="Externa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90;&#1091;&#1088;&#1075;&#1077;&#1085;&#1077;&#1074;111\Ferenc-List-Noktyurn-3-Grezy-Lyubvi-Liebestr228ume-&#1048;sp-E-Kisin(muzofon.com).mp3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Rectangle 4"/>
          <p:cNvSpPr>
            <a:spLocks noGrp="1" noChangeArrowheads="1"/>
          </p:cNvSpPr>
          <p:nvPr>
            <p:ph type="title"/>
          </p:nvPr>
        </p:nvSpPr>
        <p:spPr>
          <a:xfrm>
            <a:off x="5410200" y="5334000"/>
            <a:ext cx="3276600" cy="6223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Georgia" pitchFamily="18" charset="0"/>
              </a:rPr>
              <a:t>И.С. Тургенев. 1843 – 1844 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1800" i="1" dirty="0" smtClean="0">
                <a:latin typeface="Georgia" pitchFamily="18" charset="0"/>
              </a:rPr>
              <a:t>Э. </a:t>
            </a:r>
            <a:r>
              <a:rPr lang="ru-RU" sz="1800" i="1" dirty="0" err="1" smtClean="0">
                <a:latin typeface="Georgia" pitchFamily="18" charset="0"/>
              </a:rPr>
              <a:t>Лами</a:t>
            </a:r>
            <a:r>
              <a:rPr lang="ru-RU" sz="1800" i="1" dirty="0" smtClean="0">
                <a:latin typeface="Georgia" pitchFamily="18" charset="0"/>
              </a:rPr>
              <a:t>. </a:t>
            </a:r>
          </a:p>
        </p:txBody>
      </p:sp>
      <p:pic>
        <p:nvPicPr>
          <p:cNvPr id="286726" name="Picture 6" descr="сканирование003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10000" contrast="10000"/>
          </a:blip>
          <a:stretch>
            <a:fillRect/>
          </a:stretch>
        </p:blipFill>
        <p:spPr>
          <a:xfrm>
            <a:off x="5486400" y="457200"/>
            <a:ext cx="336764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152400" y="2971800"/>
            <a:ext cx="5029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313D1"/>
                </a:solidFill>
                <a:latin typeface="Georgia" pitchFamily="18" charset="0"/>
              </a:rPr>
              <a:t>«</a:t>
            </a:r>
            <a:r>
              <a:rPr lang="ru-RU" sz="2000" b="1" i="1" dirty="0">
                <a:solidFill>
                  <a:srgbClr val="1313D1"/>
                </a:solidFill>
                <a:latin typeface="Georgia" pitchFamily="18" charset="0"/>
              </a:rPr>
              <a:t>Поэт, талант, аристократ, красавец, </a:t>
            </a:r>
            <a:r>
              <a:rPr lang="ru-RU" sz="2000" b="1" i="1" dirty="0" smtClean="0">
                <a:solidFill>
                  <a:srgbClr val="1313D1"/>
                </a:solidFill>
                <a:latin typeface="Georgia" pitchFamily="18" charset="0"/>
              </a:rPr>
              <a:t> богач</a:t>
            </a:r>
            <a:r>
              <a:rPr lang="ru-RU" sz="2000" b="1" i="1" dirty="0">
                <a:solidFill>
                  <a:srgbClr val="1313D1"/>
                </a:solidFill>
                <a:latin typeface="Georgia" pitchFamily="18" charset="0"/>
              </a:rPr>
              <a:t>, </a:t>
            </a:r>
            <a:r>
              <a:rPr lang="ru-RU" sz="2000" b="1" i="1" dirty="0" smtClean="0">
                <a:solidFill>
                  <a:srgbClr val="1313D1"/>
                </a:solidFill>
                <a:latin typeface="Georgia" pitchFamily="18" charset="0"/>
              </a:rPr>
              <a:t>умён, образован</a:t>
            </a:r>
            <a:r>
              <a:rPr lang="ru-RU" sz="2000" b="1" i="1" dirty="0">
                <a:solidFill>
                  <a:srgbClr val="1313D1"/>
                </a:solidFill>
                <a:latin typeface="Georgia" pitchFamily="18" charset="0"/>
              </a:rPr>
              <a:t>, 25 лет – </a:t>
            </a:r>
            <a:r>
              <a:rPr lang="ru-RU" sz="2000" b="1" i="1" dirty="0" smtClean="0">
                <a:solidFill>
                  <a:srgbClr val="1313D1"/>
                </a:solidFill>
                <a:latin typeface="Georgia" pitchFamily="18" charset="0"/>
              </a:rPr>
              <a:t>я </a:t>
            </a:r>
            <a:r>
              <a:rPr lang="ru-RU" sz="2000" b="1" i="1" dirty="0">
                <a:solidFill>
                  <a:srgbClr val="1313D1"/>
                </a:solidFill>
                <a:latin typeface="Georgia" pitchFamily="18" charset="0"/>
              </a:rPr>
              <a:t>не знаю, </a:t>
            </a:r>
            <a:r>
              <a:rPr lang="ru-RU" sz="2000" b="1" i="1" dirty="0" smtClean="0">
                <a:solidFill>
                  <a:srgbClr val="1313D1"/>
                </a:solidFill>
                <a:latin typeface="Georgia" pitchFamily="18" charset="0"/>
              </a:rPr>
              <a:t>в </a:t>
            </a:r>
            <a:r>
              <a:rPr lang="ru-RU" sz="2000" b="1" i="1" dirty="0">
                <a:solidFill>
                  <a:srgbClr val="1313D1"/>
                </a:solidFill>
                <a:latin typeface="Georgia" pitchFamily="18" charset="0"/>
              </a:rPr>
              <a:t>чём природа отказала ему?</a:t>
            </a:r>
          </a:p>
          <a:p>
            <a:r>
              <a:rPr lang="ru-RU" sz="2000" b="1" i="1" dirty="0">
                <a:solidFill>
                  <a:srgbClr val="1313D1"/>
                </a:solidFill>
                <a:latin typeface="Georgia" pitchFamily="18" charset="0"/>
              </a:rPr>
              <a:t>Наконец: характер неистощимо</a:t>
            </a:r>
          </a:p>
          <a:p>
            <a:r>
              <a:rPr lang="ru-RU" sz="2000" b="1" i="1" dirty="0" smtClean="0">
                <a:solidFill>
                  <a:srgbClr val="1313D1"/>
                </a:solidFill>
                <a:latin typeface="Georgia" pitchFamily="18" charset="0"/>
              </a:rPr>
              <a:t>прямой</a:t>
            </a:r>
            <a:r>
              <a:rPr lang="ru-RU" sz="2000" b="1" i="1" dirty="0">
                <a:solidFill>
                  <a:srgbClr val="1313D1"/>
                </a:solidFill>
                <a:latin typeface="Georgia" pitchFamily="18" charset="0"/>
              </a:rPr>
              <a:t>, прекрасный, </a:t>
            </a:r>
          </a:p>
          <a:p>
            <a:r>
              <a:rPr lang="ru-RU" sz="2000" b="1" i="1" dirty="0">
                <a:solidFill>
                  <a:srgbClr val="1313D1"/>
                </a:solidFill>
                <a:latin typeface="Georgia" pitchFamily="18" charset="0"/>
              </a:rPr>
              <a:t>выработанный в доброй школе</a:t>
            </a:r>
            <a:r>
              <a:rPr lang="ru-RU" sz="2000" b="1" dirty="0">
                <a:solidFill>
                  <a:srgbClr val="1313D1"/>
                </a:solidFill>
                <a:latin typeface="Georgia" pitchFamily="18" charset="0"/>
              </a:rPr>
              <a:t>».</a:t>
            </a:r>
          </a:p>
          <a:p>
            <a:r>
              <a:rPr lang="ru-RU" sz="2000" b="1" dirty="0">
                <a:solidFill>
                  <a:srgbClr val="1313D1"/>
                </a:solidFill>
                <a:latin typeface="Georgia" pitchFamily="18" charset="0"/>
              </a:rPr>
              <a:t> 		</a:t>
            </a:r>
            <a:r>
              <a:rPr lang="ru-RU" sz="2000" i="1" dirty="0">
                <a:solidFill>
                  <a:srgbClr val="1313D1"/>
                </a:solidFill>
                <a:latin typeface="Georgia" pitchFamily="18" charset="0"/>
              </a:rPr>
              <a:t>Ф.И. Достоевский</a:t>
            </a: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487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Значение </a:t>
            </a:r>
            <a:r>
              <a:rPr lang="ru-RU" sz="2400" dirty="0" smtClean="0">
                <a:latin typeface="Georgia" pitchFamily="18" charset="0"/>
              </a:rPr>
              <a:t>данного портрета </a:t>
            </a:r>
            <a:r>
              <a:rPr lang="ru-RU" sz="2400" dirty="0">
                <a:latin typeface="Georgia" pitchFamily="18" charset="0"/>
              </a:rPr>
              <a:t>– в самом </a:t>
            </a:r>
            <a:r>
              <a:rPr lang="ru-RU" sz="2400" dirty="0" smtClean="0">
                <a:latin typeface="Georgia" pitchFamily="18" charset="0"/>
              </a:rPr>
              <a:t>времени его </a:t>
            </a:r>
            <a:r>
              <a:rPr lang="ru-RU" sz="2400" dirty="0">
                <a:latin typeface="Georgia" pitchFamily="18" charset="0"/>
              </a:rPr>
              <a:t>создания, </a:t>
            </a:r>
            <a:r>
              <a:rPr lang="ru-RU" sz="2400" dirty="0" smtClean="0">
                <a:latin typeface="Georgia" pitchFamily="18" charset="0"/>
              </a:rPr>
              <a:t>определившем творческую  и </a:t>
            </a:r>
            <a:r>
              <a:rPr lang="ru-RU" sz="2400" dirty="0">
                <a:latin typeface="Georgia" pitchFamily="18" charset="0"/>
              </a:rPr>
              <a:t>личную судьбу </a:t>
            </a:r>
            <a:r>
              <a:rPr lang="ru-RU" sz="2400" dirty="0" smtClean="0">
                <a:latin typeface="Georgia" pitchFamily="18" charset="0"/>
              </a:rPr>
              <a:t> Тургенева </a:t>
            </a:r>
            <a:r>
              <a:rPr lang="ru-RU" sz="2400" dirty="0">
                <a:latin typeface="Georgia" pitchFamily="18" charset="0"/>
              </a:rPr>
              <a:t>– начало литературной  карьеры</a:t>
            </a:r>
          </a:p>
          <a:p>
            <a:r>
              <a:rPr lang="ru-RU" sz="2400" dirty="0">
                <a:latin typeface="Georgia" pitchFamily="18" charset="0"/>
              </a:rPr>
              <a:t>и знакомства с Полиной Виардо.</a:t>
            </a:r>
          </a:p>
        </p:txBody>
      </p:sp>
      <p:pic>
        <p:nvPicPr>
          <p:cNvPr id="6" name="Mariya-Kallas-Casta-Diva---iz-opery-Bellini-quotNorma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6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6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86724" grpId="0"/>
      <p:bldP spid="2867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715001" y="333375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Тургенев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во Франции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0"/>
            <a:ext cx="44688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993300"/>
                </a:solidFill>
                <a:latin typeface="Georgia" pitchFamily="18" charset="0"/>
              </a:rPr>
              <a:t>Летом 1845 года Тургенев впервые отправился во Францию по приглашению госпожи Виардо. </a:t>
            </a:r>
          </a:p>
          <a:p>
            <a:r>
              <a:rPr lang="ru-RU" sz="2400" b="1" i="1" dirty="0">
                <a:solidFill>
                  <a:srgbClr val="993300"/>
                </a:solidFill>
                <a:latin typeface="Georgia" pitchFamily="18" charset="0"/>
              </a:rPr>
              <a:t>Там он познакомился и подружился с ее семьей.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67200" y="0"/>
            <a:ext cx="3892550" cy="838200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latin typeface="Georgia" pitchFamily="18" charset="0"/>
              </a:rPr>
              <a:t>Ссылка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3810000"/>
            <a:ext cx="5105400" cy="28194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200" dirty="0">
                <a:latin typeface="Georgia" pitchFamily="18" charset="0"/>
              </a:rPr>
              <a:t>В апреле 1852 за отклик </a:t>
            </a:r>
            <a:r>
              <a:rPr lang="ru-RU" sz="2200" dirty="0" smtClean="0">
                <a:latin typeface="Georgia" pitchFamily="18" charset="0"/>
              </a:rPr>
              <a:t>на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Georgia" pitchFamily="18" charset="0"/>
              </a:rPr>
              <a:t>смерть </a:t>
            </a:r>
            <a:r>
              <a:rPr lang="ru-RU" sz="2200" dirty="0">
                <a:latin typeface="Georgia" pitchFamily="18" charset="0"/>
              </a:rPr>
              <a:t>Н. В. </a:t>
            </a:r>
            <a:r>
              <a:rPr lang="ru-RU" sz="2200" dirty="0" smtClean="0">
                <a:latin typeface="Georgia" pitchFamily="18" charset="0"/>
              </a:rPr>
              <a:t>Гоголя, запрещенный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Georgia" pitchFamily="18" charset="0"/>
              </a:rPr>
              <a:t>в </a:t>
            </a:r>
            <a:r>
              <a:rPr lang="ru-RU" sz="2200" dirty="0">
                <a:latin typeface="Georgia" pitchFamily="18" charset="0"/>
              </a:rPr>
              <a:t>Петербурге и опубликованный </a:t>
            </a:r>
            <a:r>
              <a:rPr lang="ru-RU" sz="2200" dirty="0" smtClean="0">
                <a:latin typeface="Georgia" pitchFamily="18" charset="0"/>
              </a:rPr>
              <a:t>в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Georgia" pitchFamily="18" charset="0"/>
              </a:rPr>
              <a:t>Москве</a:t>
            </a:r>
            <a:r>
              <a:rPr lang="ru-RU" sz="2200" dirty="0">
                <a:latin typeface="Georgia" pitchFamily="18" charset="0"/>
              </a:rPr>
              <a:t>, Тургенев </a:t>
            </a:r>
            <a:r>
              <a:rPr lang="ru-RU" sz="2200" dirty="0" smtClean="0">
                <a:latin typeface="Georgia" pitchFamily="18" charset="0"/>
              </a:rPr>
              <a:t>по высочайшему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Georgia" pitchFamily="18" charset="0"/>
              </a:rPr>
              <a:t>повелению </a:t>
            </a:r>
            <a:r>
              <a:rPr lang="ru-RU" sz="2200" dirty="0">
                <a:latin typeface="Georgia" pitchFamily="18" charset="0"/>
              </a:rPr>
              <a:t>посажен на съезжую.</a:t>
            </a:r>
          </a:p>
          <a:p>
            <a:pPr>
              <a:buFont typeface="Arial" charset="0"/>
              <a:buNone/>
            </a:pPr>
            <a:r>
              <a:rPr lang="ru-RU" sz="2200" dirty="0">
                <a:latin typeface="Georgia" pitchFamily="18" charset="0"/>
              </a:rPr>
              <a:t> В мае выслан в Спасское, </a:t>
            </a:r>
            <a:r>
              <a:rPr lang="ru-RU" sz="2200" dirty="0" smtClean="0">
                <a:latin typeface="Georgia" pitchFamily="18" charset="0"/>
              </a:rPr>
              <a:t>где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Georgia" pitchFamily="18" charset="0"/>
              </a:rPr>
              <a:t>живет </a:t>
            </a:r>
            <a:r>
              <a:rPr lang="ru-RU" sz="2200" dirty="0">
                <a:latin typeface="Georgia" pitchFamily="18" charset="0"/>
              </a:rPr>
              <a:t>до декабря 1853.</a:t>
            </a:r>
          </a:p>
          <a:p>
            <a:endParaRPr lang="ru-RU" sz="2400" dirty="0">
              <a:latin typeface="Georgia" pitchFamily="18" charset="0"/>
            </a:endParaRPr>
          </a:p>
          <a:p>
            <a:pPr>
              <a:buFont typeface="Arial" charset="0"/>
              <a:buNone/>
            </a:pPr>
            <a:endParaRPr lang="ru-RU" sz="2400" dirty="0"/>
          </a:p>
        </p:txBody>
      </p:sp>
      <p:pic>
        <p:nvPicPr>
          <p:cNvPr id="16393" name="Picture 9" descr="Zuev-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838200"/>
            <a:ext cx="3592513" cy="5701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сканирование003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228600"/>
            <a:ext cx="2570163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886200" y="260350"/>
            <a:ext cx="5029200" cy="438784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3366FF"/>
                </a:solidFill>
                <a:latin typeface="Georgia" pitchFamily="18" charset="0"/>
              </a:rPr>
              <a:t>Во </a:t>
            </a:r>
            <a:r>
              <a:rPr lang="ru-RU" sz="2000" dirty="0" smtClean="0">
                <a:solidFill>
                  <a:srgbClr val="3366FF"/>
                </a:solidFill>
                <a:latin typeface="Georgia" pitchFamily="18" charset="0"/>
              </a:rPr>
              <a:t>время </a:t>
            </a:r>
            <a:r>
              <a:rPr lang="ru-RU" sz="2000" dirty="0">
                <a:solidFill>
                  <a:srgbClr val="3366FF"/>
                </a:solidFill>
                <a:latin typeface="Georgia" pitchFamily="18" charset="0"/>
              </a:rPr>
              <a:t>ссылки Тургенева </a:t>
            </a:r>
            <a:r>
              <a:rPr lang="ru-RU" sz="2000" dirty="0" smtClean="0">
                <a:solidFill>
                  <a:srgbClr val="3366FF"/>
                </a:solidFill>
                <a:latin typeface="Georgia" pitchFamily="18" charset="0"/>
              </a:rPr>
              <a:t>Полина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3366FF"/>
                </a:solidFill>
                <a:latin typeface="Georgia" pitchFamily="18" charset="0"/>
              </a:rPr>
              <a:t>Виардо </a:t>
            </a:r>
            <a:r>
              <a:rPr lang="ru-RU" sz="2000" dirty="0">
                <a:solidFill>
                  <a:srgbClr val="3366FF"/>
                </a:solidFill>
                <a:latin typeface="Georgia" pitchFamily="18" charset="0"/>
              </a:rPr>
              <a:t>была приглашена петь </a:t>
            </a:r>
            <a:r>
              <a:rPr lang="ru-RU" sz="2000" dirty="0" smtClean="0">
                <a:solidFill>
                  <a:srgbClr val="3366FF"/>
                </a:solidFill>
                <a:latin typeface="Georgia" pitchFamily="18" charset="0"/>
              </a:rPr>
              <a:t>в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3366FF"/>
                </a:solidFill>
                <a:latin typeface="Georgia" pitchFamily="18" charset="0"/>
              </a:rPr>
              <a:t>Петербург</a:t>
            </a:r>
            <a:r>
              <a:rPr lang="ru-RU" sz="2000" dirty="0">
                <a:solidFill>
                  <a:srgbClr val="3366FF"/>
                </a:solidFill>
                <a:latin typeface="Georgia" pitchFamily="18" charset="0"/>
              </a:rPr>
              <a:t>. Чтобы увидеть </a:t>
            </a:r>
            <a:r>
              <a:rPr lang="ru-RU" sz="2000" dirty="0" smtClean="0">
                <a:solidFill>
                  <a:srgbClr val="3366FF"/>
                </a:solidFill>
                <a:latin typeface="Georgia" pitchFamily="18" charset="0"/>
              </a:rPr>
              <a:t>ее, Тургенев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3366FF"/>
                </a:solidFill>
                <a:latin typeface="Georgia" pitchFamily="18" charset="0"/>
              </a:rPr>
              <a:t>приезжал </a:t>
            </a:r>
            <a:r>
              <a:rPr lang="ru-RU" sz="2000" dirty="0">
                <a:solidFill>
                  <a:srgbClr val="3366FF"/>
                </a:solidFill>
                <a:latin typeface="Georgia" pitchFamily="18" charset="0"/>
              </a:rPr>
              <a:t>в Москву с </a:t>
            </a:r>
            <a:r>
              <a:rPr lang="ru-RU" sz="2000" dirty="0" smtClean="0">
                <a:solidFill>
                  <a:srgbClr val="3366FF"/>
                </a:solidFill>
                <a:latin typeface="Georgia" pitchFamily="18" charset="0"/>
              </a:rPr>
              <a:t>поддельным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3366FF"/>
                </a:solidFill>
                <a:latin typeface="Georgia" pitchFamily="18" charset="0"/>
              </a:rPr>
              <a:t>паспортом</a:t>
            </a:r>
            <a:r>
              <a:rPr lang="ru-RU" sz="2000" dirty="0">
                <a:solidFill>
                  <a:srgbClr val="3366FF"/>
                </a:solidFill>
                <a:latin typeface="Georgia" pitchFamily="18" charset="0"/>
              </a:rPr>
              <a:t>. </a:t>
            </a:r>
          </a:p>
          <a:p>
            <a:pPr>
              <a:buFontTx/>
              <a:buNone/>
            </a:pPr>
            <a:r>
              <a:rPr lang="ru-RU" sz="2000" b="1" i="1" dirty="0">
                <a:solidFill>
                  <a:srgbClr val="3366FF"/>
                </a:solidFill>
                <a:latin typeface="Georgia" pitchFamily="18" charset="0"/>
              </a:rPr>
              <a:t>Об этом событии </a:t>
            </a:r>
            <a:r>
              <a:rPr lang="ru-RU" sz="2000" b="1" i="1" dirty="0" smtClean="0">
                <a:solidFill>
                  <a:srgbClr val="3366FF"/>
                </a:solidFill>
                <a:latin typeface="Georgia" pitchFamily="18" charset="0"/>
              </a:rPr>
              <a:t>вспоминал</a:t>
            </a:r>
          </a:p>
          <a:p>
            <a:pPr>
              <a:buFontTx/>
              <a:buNone/>
            </a:pPr>
            <a:r>
              <a:rPr lang="ru-RU" sz="2000" b="1" i="1" dirty="0" smtClean="0">
                <a:solidFill>
                  <a:srgbClr val="3366FF"/>
                </a:solidFill>
                <a:latin typeface="Georgia" pitchFamily="18" charset="0"/>
              </a:rPr>
              <a:t>Анненков</a:t>
            </a:r>
            <a:r>
              <a:rPr lang="ru-RU" sz="2000" b="1" i="1" dirty="0">
                <a:solidFill>
                  <a:srgbClr val="3366FF"/>
                </a:solidFill>
                <a:latin typeface="Georgia" pitchFamily="18" charset="0"/>
              </a:rPr>
              <a:t>: </a:t>
            </a:r>
            <a:r>
              <a:rPr lang="ru-RU" sz="2000" i="1" dirty="0">
                <a:solidFill>
                  <a:srgbClr val="3366FF"/>
                </a:solidFill>
                <a:latin typeface="Georgia" pitchFamily="18" charset="0"/>
              </a:rPr>
              <a:t>« Мы видели </a:t>
            </a:r>
            <a:r>
              <a:rPr lang="ru-RU" sz="2000" i="1" dirty="0" smtClean="0">
                <a:solidFill>
                  <a:srgbClr val="3366FF"/>
                </a:solidFill>
                <a:latin typeface="Georgia" pitchFamily="18" charset="0"/>
              </a:rPr>
              <a:t>подложный</a:t>
            </a:r>
          </a:p>
          <a:p>
            <a:pPr>
              <a:buFontTx/>
              <a:buNone/>
            </a:pPr>
            <a:r>
              <a:rPr lang="ru-RU" sz="2000" i="1" dirty="0" smtClean="0">
                <a:solidFill>
                  <a:srgbClr val="3366FF"/>
                </a:solidFill>
                <a:latin typeface="Georgia" pitchFamily="18" charset="0"/>
              </a:rPr>
              <a:t>паспорт </a:t>
            </a:r>
            <a:r>
              <a:rPr lang="ru-RU" sz="2000" i="1" dirty="0">
                <a:solidFill>
                  <a:srgbClr val="3366FF"/>
                </a:solidFill>
                <a:latin typeface="Georgia" pitchFamily="18" charset="0"/>
              </a:rPr>
              <a:t>какого-то </a:t>
            </a:r>
            <a:r>
              <a:rPr lang="ru-RU" sz="2000" i="1" dirty="0" smtClean="0">
                <a:solidFill>
                  <a:srgbClr val="3366FF"/>
                </a:solidFill>
                <a:latin typeface="Georgia" pitchFamily="18" charset="0"/>
              </a:rPr>
              <a:t>мещанина,</a:t>
            </a:r>
          </a:p>
          <a:p>
            <a:pPr>
              <a:buFontTx/>
              <a:buNone/>
            </a:pPr>
            <a:r>
              <a:rPr lang="ru-RU" sz="2000" i="1" dirty="0" smtClean="0">
                <a:solidFill>
                  <a:srgbClr val="3366FF"/>
                </a:solidFill>
                <a:latin typeface="Georgia" pitchFamily="18" charset="0"/>
              </a:rPr>
              <a:t>приобретенный </a:t>
            </a:r>
            <a:r>
              <a:rPr lang="ru-RU" sz="2000" i="1" dirty="0">
                <a:solidFill>
                  <a:srgbClr val="3366FF"/>
                </a:solidFill>
                <a:latin typeface="Georgia" pitchFamily="18" charset="0"/>
              </a:rPr>
              <a:t>им где-то, с </a:t>
            </a:r>
            <a:r>
              <a:rPr lang="ru-RU" sz="2000" i="1" dirty="0" smtClean="0">
                <a:solidFill>
                  <a:srgbClr val="3366FF"/>
                </a:solidFill>
                <a:latin typeface="Georgia" pitchFamily="18" charset="0"/>
              </a:rPr>
              <a:t>которым</a:t>
            </a:r>
          </a:p>
          <a:p>
            <a:pPr>
              <a:buFontTx/>
              <a:buNone/>
            </a:pPr>
            <a:r>
              <a:rPr lang="ru-RU" sz="2000" i="1" dirty="0" smtClean="0">
                <a:solidFill>
                  <a:srgbClr val="3366FF"/>
                </a:solidFill>
                <a:latin typeface="Georgia" pitchFamily="18" charset="0"/>
              </a:rPr>
              <a:t>он </a:t>
            </a:r>
            <a:r>
              <a:rPr lang="ru-RU" sz="2000" i="1" dirty="0">
                <a:solidFill>
                  <a:srgbClr val="3366FF"/>
                </a:solidFill>
                <a:latin typeface="Georgia" pitchFamily="18" charset="0"/>
              </a:rPr>
              <a:t>явился однажды в Москву </a:t>
            </a:r>
            <a:r>
              <a:rPr lang="ru-RU" sz="2000" i="1" dirty="0" smtClean="0">
                <a:solidFill>
                  <a:srgbClr val="3366FF"/>
                </a:solidFill>
                <a:latin typeface="Georgia" pitchFamily="18" charset="0"/>
              </a:rPr>
              <a:t>к</a:t>
            </a:r>
          </a:p>
          <a:p>
            <a:pPr>
              <a:buFontTx/>
              <a:buNone/>
            </a:pPr>
            <a:r>
              <a:rPr lang="ru-RU" sz="2000" i="1" dirty="0" smtClean="0">
                <a:solidFill>
                  <a:srgbClr val="3366FF"/>
                </a:solidFill>
                <a:latin typeface="Georgia" pitchFamily="18" charset="0"/>
              </a:rPr>
              <a:t>изумлению </a:t>
            </a:r>
            <a:r>
              <a:rPr lang="ru-RU" sz="2000" i="1" dirty="0">
                <a:solidFill>
                  <a:srgbClr val="3366FF"/>
                </a:solidFill>
                <a:latin typeface="Georgia" pitchFamily="18" charset="0"/>
              </a:rPr>
              <a:t>и ужасу своих приятелей».</a:t>
            </a:r>
          </a:p>
          <a:p>
            <a:pPr>
              <a:buFontTx/>
              <a:buNone/>
            </a:pPr>
            <a:endParaRPr lang="ru-RU" sz="1600" i="1" dirty="0">
              <a:solidFill>
                <a:srgbClr val="3366FF"/>
              </a:solidFill>
              <a:latin typeface="Tahoma" pitchFamily="34" charset="0"/>
            </a:endParaRPr>
          </a:p>
        </p:txBody>
      </p:sp>
      <p:pic>
        <p:nvPicPr>
          <p:cNvPr id="41988" name="Picture 4" descr="13-2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228600" y="381000"/>
            <a:ext cx="3427867" cy="4114800"/>
          </a:xfrm>
          <a:prstGeom prst="ellipse">
            <a:avLst/>
          </a:prstGeom>
          <a:ln w="190500" cap="rnd">
            <a:solidFill>
              <a:srgbClr val="FFFFCC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" y="47244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Перед этой встречей Тургенев не видел Полину несколько лет. Возможность вступить в брак предоставлялась ему не раз. Но в целом свете для него имела значение только одна женщина. Он говорил, что это его судьба, иначе и быть не может.</a:t>
            </a:r>
          </a:p>
          <a:p>
            <a:endParaRPr lang="ru-RU" sz="20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920038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Georgia" pitchFamily="18" charset="0"/>
                <a:cs typeface="Arial"/>
              </a:rPr>
              <a:t>На краешке чужого гнезда</a:t>
            </a:r>
          </a:p>
        </p:txBody>
      </p:sp>
      <p:pic>
        <p:nvPicPr>
          <p:cNvPr id="45061" name="Picture 5" descr="Дом Виард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838200"/>
            <a:ext cx="4038600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343400" y="838200"/>
            <a:ext cx="45481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dirty="0">
                <a:latin typeface="Georgia" pitchFamily="18" charset="0"/>
              </a:rPr>
              <a:t>После помилования и </a:t>
            </a:r>
            <a:r>
              <a:rPr lang="ru-RU" sz="2000" dirty="0" smtClean="0">
                <a:latin typeface="Georgia" pitchFamily="18" charset="0"/>
              </a:rPr>
              <a:t>разрешения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выезжать за границу </a:t>
            </a:r>
            <a:r>
              <a:rPr lang="ru-RU" sz="2000" dirty="0">
                <a:latin typeface="Georgia" pitchFamily="18" charset="0"/>
              </a:rPr>
              <a:t>Тургенев </a:t>
            </a:r>
            <a:r>
              <a:rPr lang="ru-RU" sz="2000" dirty="0" smtClean="0">
                <a:latin typeface="Georgia" pitchFamily="18" charset="0"/>
              </a:rPr>
              <a:t>еще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какое-то </a:t>
            </a:r>
            <a:r>
              <a:rPr lang="ru-RU" sz="2000" dirty="0">
                <a:latin typeface="Georgia" pitchFamily="18" charset="0"/>
              </a:rPr>
              <a:t>время жил </a:t>
            </a:r>
            <a:r>
              <a:rPr lang="ru-RU" sz="2000" dirty="0" smtClean="0">
                <a:latin typeface="Georgia" pitchFamily="18" charset="0"/>
              </a:rPr>
              <a:t>в Петербурге,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а </a:t>
            </a:r>
            <a:r>
              <a:rPr lang="ru-RU" sz="2000" dirty="0">
                <a:latin typeface="Georgia" pitchFamily="18" charset="0"/>
              </a:rPr>
              <a:t>в 1856 году вернулся </a:t>
            </a:r>
            <a:r>
              <a:rPr lang="ru-RU" sz="2000" dirty="0" smtClean="0">
                <a:latin typeface="Georgia" pitchFamily="18" charset="0"/>
              </a:rPr>
              <a:t>во Францию.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Там </a:t>
            </a:r>
            <a:r>
              <a:rPr lang="ru-RU" sz="2000" dirty="0">
                <a:latin typeface="Georgia" pitchFamily="18" charset="0"/>
              </a:rPr>
              <a:t>он вскоре зажил в </a:t>
            </a:r>
            <a:r>
              <a:rPr lang="ru-RU" sz="2000" dirty="0" smtClean="0">
                <a:latin typeface="Georgia" pitchFamily="18" charset="0"/>
              </a:rPr>
              <a:t>тени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Полины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Виардо и ее </a:t>
            </a:r>
            <a:r>
              <a:rPr lang="ru-RU" sz="2000" dirty="0">
                <a:latin typeface="Georgia" pitchFamily="18" charset="0"/>
              </a:rPr>
              <a:t>семьи. </a:t>
            </a:r>
          </a:p>
          <a:p>
            <a:pPr marL="342900" indent="-342900">
              <a:spcBef>
                <a:spcPct val="20000"/>
              </a:spcBef>
            </a:pPr>
            <a:endParaRPr lang="ru-RU" sz="1600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3276600"/>
            <a:ext cx="8763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Брат Николай, приезжавший с ним повидаться, писал жене: </a:t>
            </a:r>
            <a:r>
              <a:rPr lang="ru-RU" sz="2000" i="1" dirty="0" smtClean="0">
                <a:latin typeface="Georgia" pitchFamily="18" charset="0"/>
              </a:rPr>
              <a:t>«Дети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 dirty="0" smtClean="0">
                <a:latin typeface="Georgia" pitchFamily="18" charset="0"/>
              </a:rPr>
              <a:t>Виардо относятся к нему, как к отцу. Я не желаю разносить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 dirty="0" smtClean="0">
                <a:latin typeface="Georgia" pitchFamily="18" charset="0"/>
              </a:rPr>
              <a:t>сплетни. Думаю, что когда-то в прошлом между ним и Полиной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 dirty="0" smtClean="0">
                <a:latin typeface="Georgia" pitchFamily="18" charset="0"/>
              </a:rPr>
              <a:t>существовала более тесная связь, но, по-моему, сейчас он просто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 dirty="0" smtClean="0">
                <a:latin typeface="Georgia" pitchFamily="18" charset="0"/>
              </a:rPr>
              <a:t>живет с ними вместе, став другом семьи».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С одной стороны, Тургенев был счастлив, находясь рядом с любимой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женщиной, с другой – это счастье вносило в его душу смятение, ведь он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любил эту женщину, и его мучило, что приходится жить «на краешке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чужого гнезда».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895600" y="228600"/>
            <a:ext cx="6096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dirty="0">
                <a:latin typeface="Georgia" pitchFamily="18" charset="0"/>
              </a:rPr>
              <a:t>Тургенев Полине Виардо: </a:t>
            </a:r>
            <a:r>
              <a:rPr lang="ru-RU" sz="2200" b="1" i="1" dirty="0">
                <a:latin typeface="Georgia" pitchFamily="18" charset="0"/>
              </a:rPr>
              <a:t>«О мой горячо любимый друг, я постоянно, день и ночь, думаю о Вас, и с такой бесконечной любовью! Каждый раз, когда Вы обо мне думаете, Вы спокойно можете сказать: «Мой образ стоит теперь перед его глазами. И он поклоняется мне». Это буквально так</a:t>
            </a:r>
            <a:r>
              <a:rPr lang="ru-RU" sz="2200" b="1" i="1" dirty="0" smtClean="0">
                <a:latin typeface="Georgia" pitchFamily="18" charset="0"/>
              </a:rPr>
              <a:t>».</a:t>
            </a:r>
            <a:endParaRPr lang="ru-RU" sz="2200" b="1" i="1" dirty="0">
              <a:latin typeface="Georgia" pitchFamily="18" charset="0"/>
            </a:endParaRPr>
          </a:p>
          <a:p>
            <a:endParaRPr lang="ru-RU" sz="2000" dirty="0">
              <a:latin typeface="Georgia" pitchFamily="18" charset="0"/>
            </a:endParaRPr>
          </a:p>
        </p:txBody>
      </p:sp>
      <p:pic>
        <p:nvPicPr>
          <p:cNvPr id="4" name="Picture 2" descr="Виард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304800"/>
            <a:ext cx="2196523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505200"/>
            <a:ext cx="1703388" cy="243875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" y="3733800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Читая подобное, понимаешь, что Полина Виардо приносила писателю не только душевные страдания. Именно она была источником творческого вдохновения писателя, и во многом потому, что проявляла живой неподдельный интерес ко всем произведениям, выходившим из-под его пера.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048000" y="228600"/>
            <a:ext cx="55991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400" dirty="0">
              <a:latin typeface="Georgia" pitchFamily="18" charset="0"/>
            </a:endParaRPr>
          </a:p>
          <a:p>
            <a:r>
              <a:rPr lang="ru-RU" sz="2400" dirty="0">
                <a:latin typeface="Georgia" pitchFamily="18" charset="0"/>
              </a:rPr>
              <a:t>Сама Виардо заметила однажды в шутку: </a:t>
            </a:r>
            <a:r>
              <a:rPr lang="ru-RU" sz="2400" b="1" i="1" dirty="0">
                <a:latin typeface="Georgia" pitchFamily="18" charset="0"/>
              </a:rPr>
              <a:t>«Ни одна строка Тургенева не попала в печать прежде, чем он не познакомил меня с нею. Вы, русские,  не знаете, насколько вы обязаны мне, что Тургенев продолжает писать и работать».</a:t>
            </a:r>
          </a:p>
          <a:p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4" name="Picture 2" descr="Виард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304800"/>
            <a:ext cx="2416175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0"/>
            <a:ext cx="1703388" cy="243875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4800" y="3886200"/>
            <a:ext cx="601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Действительно, несмотря на личную семейную драму, на всю сложность происходящего в семье Виардо, в 60-70-е годы Тургенев много времени уделяет литературному труду. </a:t>
            </a:r>
          </a:p>
          <a:p>
            <a:r>
              <a:rPr lang="ru-RU" sz="2400" b="1" dirty="0" smtClean="0">
                <a:latin typeface="Georgia" pitchFamily="18" charset="0"/>
              </a:rPr>
              <a:t>Он пишет романы, повести, рассказы, стихи в прозе.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000000"/>
                </a:solidFill>
                <a:latin typeface="Georgia" pitchFamily="18" charset="0"/>
              </a:rPr>
              <a:t>Вторая Полина в жизни Тургенева.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908050"/>
            <a:ext cx="5410200" cy="521811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Хотя писатель  и называл  себя  бессемейным  бобылем, у него  была  дочь (1842-1919) – от  мимолетной  связи  с  белошвейкой  своей  матери, о  существовании  которой  ему  стало  известно  несколько  лет  спустя, в 1850 году,  после  возвращения  из-за  границы.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     Тургенев, узнав  новость, сразу  принял  заботы  о  дочери  на  себя,  а  Полина  Виардо, которой  он  сообщил  об  этом, предложила ему  отправить  девочку  к ней.  Та  в  1850 году  навсегда  покинула  Россию,  превратившись  из  Пелагеи  в  Полину,  и  вскоре  совершенно  забыла  русский  язык, была воспитана вместе с детьми  Виардо, которая сумела дать дочери Тургенева достойное дворянское воспитание и образование. Эта история  и послужила основой для сюжета повести «Ася».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z="2000" dirty="0">
              <a:solidFill>
                <a:schemeClr val="tx2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46084" name="Picture 4" descr="полина турген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3025775" cy="51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pic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57200"/>
            <a:ext cx="3148013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019800" y="5562600"/>
            <a:ext cx="25074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Полина (Пелагея) </a:t>
            </a:r>
            <a:endParaRPr lang="ru-RU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Тургенева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дочь писателя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304800"/>
            <a:ext cx="5257800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Полина Тургенева до конца жизни сохранила неприязненное отношение к Виардо, хотя получила в ее доме все, о чем можно только мечтать, так как сердцем отца всецело владела только певица. Иван  Сергеевич  безукоризненно  выполнял отцовский долг:  дал  дочери  достойное  воспитание  и образование  и  всю  жизнь  безропотно  нес  все  возраставшее  бремя  материальных и моральных  забот о ней. Семейная  жизнь  дочери  не  сложилась: в 1865 году  она неудачно вышла  замуж  за  французского  коммерсанта  Гастона   </a:t>
            </a:r>
            <a:r>
              <a:rPr lang="ru-RU" sz="2200" dirty="0" err="1">
                <a:solidFill>
                  <a:srgbClr val="000000"/>
                </a:solidFill>
                <a:latin typeface="Georgia" pitchFamily="18" charset="0"/>
              </a:rPr>
              <a:t>Брюэра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У них родились дети: в 1872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</a:rPr>
              <a:t>– Жанна,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в 1875- Жорж  Альбер, появления  которых  писатель  ждал  с  нетерпением. Внуков  он любил, проявлял  к ним неизменный интерес, был заботливым  дедом.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419600" cy="504666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i="1" dirty="0">
                <a:latin typeface="Georgia" pitchFamily="18" charset="0"/>
              </a:rPr>
              <a:t>Творческая судьба Тургенева была прекрасна: всемирная известность пришла к нему при жизни, «он читан на всех языках, как Байрон, Шиллер, Гете и Диккенс». Но драматична и до конца непостижима его человеческая судьба: свою жизнь Тургенев разделил между Россией и Европой. Почему же так получилось, </a:t>
            </a:r>
            <a:r>
              <a:rPr lang="ru-RU" sz="2400" i="1" dirty="0" smtClean="0">
                <a:latin typeface="Georgia" pitchFamily="18" charset="0"/>
              </a:rPr>
              <a:t>что </a:t>
            </a:r>
            <a:r>
              <a:rPr lang="ru-RU" sz="2400" i="1" dirty="0">
                <a:latin typeface="Georgia" pitchFamily="18" charset="0"/>
              </a:rPr>
              <a:t>русский писатель, любивший родину, годами, десятилетиями жил во Франции?</a:t>
            </a:r>
          </a:p>
        </p:txBody>
      </p:sp>
      <p:pic>
        <p:nvPicPr>
          <p:cNvPr id="34819" name="Picture 3" descr="Тургенев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876800" y="1066800"/>
            <a:ext cx="3989387" cy="543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8405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Русский европеец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48688" cy="5540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latin typeface="Georgia" pitchFamily="18" charset="0"/>
              </a:rPr>
              <a:t>И.С. Тургенев. 1880. Фотография М.М. Панова</a:t>
            </a:r>
          </a:p>
        </p:txBody>
      </p:sp>
      <p:pic>
        <p:nvPicPr>
          <p:cNvPr id="294918" name="Picture 6" descr="сканирование00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00618" y="914400"/>
            <a:ext cx="2353831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4919" name="Picture 7" descr="сканирование0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914400"/>
            <a:ext cx="3124200" cy="515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228600" y="4191000"/>
            <a:ext cx="5257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Каждый приезд Тургенева на родину был</a:t>
            </a:r>
          </a:p>
          <a:p>
            <a:r>
              <a:rPr lang="ru-RU" sz="2000" dirty="0" smtClean="0">
                <a:latin typeface="Georgia" pitchFamily="18" charset="0"/>
              </a:rPr>
              <a:t>большим </a:t>
            </a:r>
            <a:r>
              <a:rPr lang="ru-RU" sz="2000" dirty="0">
                <a:latin typeface="Georgia" pitchFamily="18" charset="0"/>
              </a:rPr>
              <a:t>праздником для множества </a:t>
            </a:r>
            <a:r>
              <a:rPr lang="ru-RU" sz="2000" dirty="0" smtClean="0">
                <a:latin typeface="Georgia" pitchFamily="18" charset="0"/>
              </a:rPr>
              <a:t>людей. Писателю </a:t>
            </a:r>
            <a:r>
              <a:rPr lang="ru-RU" sz="2000" dirty="0">
                <a:latin typeface="Georgia" pitchFamily="18" charset="0"/>
              </a:rPr>
              <a:t>было 60 лет, но он выглядел гораздо </a:t>
            </a:r>
            <a:r>
              <a:rPr lang="ru-RU" sz="2000" dirty="0" smtClean="0">
                <a:latin typeface="Georgia" pitchFamily="18" charset="0"/>
              </a:rPr>
              <a:t>старше</a:t>
            </a:r>
            <a:r>
              <a:rPr lang="ru-RU" sz="2000" dirty="0">
                <a:latin typeface="Georgia" pitchFamily="18" charset="0"/>
              </a:rPr>
              <a:t>; в глазах его, добрых и </a:t>
            </a:r>
            <a:r>
              <a:rPr lang="ru-RU" sz="2000" dirty="0" smtClean="0">
                <a:latin typeface="Georgia" pitchFamily="18" charset="0"/>
              </a:rPr>
              <a:t>ласковых, чувствовалось </a:t>
            </a:r>
            <a:r>
              <a:rPr lang="ru-RU" sz="2000" dirty="0">
                <a:latin typeface="Georgia" pitchFamily="18" charset="0"/>
              </a:rPr>
              <a:t>утомление, какая-то </a:t>
            </a:r>
            <a:r>
              <a:rPr lang="ru-RU" sz="2000" dirty="0" smtClean="0">
                <a:latin typeface="Georgia" pitchFamily="18" charset="0"/>
              </a:rPr>
              <a:t>затаённая грусть</a:t>
            </a:r>
            <a:r>
              <a:rPr lang="ru-RU" sz="2000" dirty="0"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/>
      <p:bldP spid="2949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2400" y="4941888"/>
            <a:ext cx="60039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Georgia" pitchFamily="18" charset="0"/>
              </a:rPr>
              <a:t>Поэтому не было ничего удивительного в том, что вдохновенное пение юной испанки (Полине было тогда 22 года) потрясло восторженного молодого Тургенева, которому едва минуло 25 лет</a:t>
            </a:r>
          </a:p>
        </p:txBody>
      </p:sp>
      <p:pic>
        <p:nvPicPr>
          <p:cNvPr id="35845" name="Picture 5" descr="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>
          <a:xfrm>
            <a:off x="228600" y="1371600"/>
            <a:ext cx="2514902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844" name="Picture 4" descr="15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bright="10000" contrast="20000"/>
          </a:blip>
          <a:stretch>
            <a:fillRect/>
          </a:stretch>
        </p:blipFill>
        <p:spPr>
          <a:xfrm>
            <a:off x="6386814" y="3211210"/>
            <a:ext cx="2406666" cy="32657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843213" y="1052513"/>
            <a:ext cx="60499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Georgia" pitchFamily="18" charset="0"/>
              </a:rPr>
              <a:t>Мысленно перенесемся в зимний Петербург начала 40-х годов 19 столетия. Музыкальный сезон 1843-1844 годов был удивительным: в северной столице возобновились представления парижской Итальянской оперы. Среди певиц особо выделялась </a:t>
            </a:r>
            <a:r>
              <a:rPr lang="ru-RU" sz="2000" b="1" dirty="0">
                <a:latin typeface="Georgia" pitchFamily="18" charset="0"/>
              </a:rPr>
              <a:t>Полина Виардо</a:t>
            </a:r>
            <a:r>
              <a:rPr lang="ru-RU" sz="2000" dirty="0">
                <a:latin typeface="Georgia" pitchFamily="18" charset="0"/>
              </a:rPr>
              <a:t>, выступавшая с огромным успехом.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895600" y="3276600"/>
            <a:ext cx="37052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По воспоминаниям современников, в особенности на зрителей действовала необычайная страстность ее игры</a:t>
            </a:r>
            <a:r>
              <a:rPr lang="ru-RU" sz="2000" dirty="0">
                <a:latin typeface="Arial Narrow" pitchFamily="34" charset="0"/>
              </a:rPr>
              <a:t>.</a:t>
            </a:r>
          </a:p>
        </p:txBody>
      </p:sp>
      <p:sp>
        <p:nvSpPr>
          <p:cNvPr id="35850" name="WordArt 10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6994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Georgia" pitchFamily="18" charset="0"/>
                <a:cs typeface="Arial"/>
              </a:rPr>
              <a:t>Начало</a:t>
            </a:r>
            <a:r>
              <a:rPr lang="ru-RU" sz="3600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 </a:t>
            </a:r>
            <a:r>
              <a:rPr lang="ru-RU" sz="3600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Georgia" pitchFamily="18" charset="0"/>
                <a:cs typeface="Arial"/>
              </a:rPr>
              <a:t>истории</a:t>
            </a:r>
            <a:r>
              <a:rPr lang="ru-RU" sz="3600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 </a:t>
            </a:r>
            <a:r>
              <a:rPr lang="ru-RU" sz="3600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Georgia" pitchFamily="18" charset="0"/>
                <a:cs typeface="Arial"/>
              </a:rPr>
              <a:t>любви</a:t>
            </a:r>
            <a:endParaRPr lang="ru-RU" sz="3600" i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latin typeface="Georgia" pitchFamily="18" charset="0"/>
              <a:cs typeface="Arial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Rectangle 4"/>
          <p:cNvSpPr>
            <a:spLocks noGrp="1" noChangeArrowheads="1"/>
          </p:cNvSpPr>
          <p:nvPr>
            <p:ph type="title"/>
          </p:nvPr>
        </p:nvSpPr>
        <p:spPr>
          <a:xfrm>
            <a:off x="5181600" y="5562600"/>
            <a:ext cx="3657600" cy="7667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200" dirty="0" smtClean="0">
                <a:latin typeface="Georgia" pitchFamily="18" charset="0"/>
              </a:rPr>
              <a:t>И.С. Тургенев за работой в кабинете. </a:t>
            </a: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С картины </a:t>
            </a:r>
            <a:r>
              <a:rPr lang="ru-RU" sz="2000" i="1" dirty="0" err="1" smtClean="0">
                <a:latin typeface="Georgia" pitchFamily="18" charset="0"/>
              </a:rPr>
              <a:t>бр</a:t>
            </a:r>
            <a:r>
              <a:rPr lang="ru-RU" sz="2000" i="1" dirty="0" smtClean="0">
                <a:latin typeface="Georgia" pitchFamily="18" charset="0"/>
              </a:rPr>
              <a:t>. </a:t>
            </a:r>
            <a:r>
              <a:rPr lang="ru-RU" sz="2000" i="1" dirty="0" err="1" smtClean="0">
                <a:latin typeface="Georgia" pitchFamily="18" charset="0"/>
              </a:rPr>
              <a:t>Курнаковых</a:t>
            </a:r>
            <a:endParaRPr lang="ru-RU" sz="2000" i="1" dirty="0" smtClean="0">
              <a:latin typeface="Georgia" pitchFamily="18" charset="0"/>
            </a:endParaRPr>
          </a:p>
        </p:txBody>
      </p:sp>
      <p:pic>
        <p:nvPicPr>
          <p:cNvPr id="307206" name="Picture 6" descr="сканирование005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533400"/>
            <a:ext cx="3478557" cy="4572000"/>
          </a:xfrm>
          <a:prstGeom prst="rect">
            <a:avLst/>
          </a:prstGeom>
          <a:solidFill>
            <a:srgbClr val="FFCC99"/>
          </a:solidFill>
          <a:ln w="190500" cap="sq">
            <a:solidFill>
              <a:srgbClr val="FFCC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5029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Ещё будучи молодым, Тургенев </a:t>
            </a:r>
            <a:r>
              <a:rPr lang="ru-RU" sz="2400" dirty="0" smtClean="0">
                <a:latin typeface="Georgia" pitchFamily="18" charset="0"/>
              </a:rPr>
              <a:t>писал П.Виардо</a:t>
            </a:r>
            <a:r>
              <a:rPr lang="ru-RU" sz="2400" dirty="0">
                <a:latin typeface="Georgia" pitchFamily="18" charset="0"/>
              </a:rPr>
              <a:t>: «Какая прекрасная и </a:t>
            </a:r>
            <a:r>
              <a:rPr lang="ru-RU" sz="2400" dirty="0" smtClean="0">
                <a:latin typeface="Georgia" pitchFamily="18" charset="0"/>
              </a:rPr>
              <a:t>благородная вещь </a:t>
            </a:r>
            <a:r>
              <a:rPr lang="ru-RU" sz="2400" dirty="0">
                <a:latin typeface="Georgia" pitchFamily="18" charset="0"/>
              </a:rPr>
              <a:t>– труд!». Обращаясь к </a:t>
            </a:r>
            <a:r>
              <a:rPr lang="ru-RU" sz="2400" dirty="0" smtClean="0">
                <a:latin typeface="Georgia" pitchFamily="18" charset="0"/>
              </a:rPr>
              <a:t>начинающим писателям </a:t>
            </a:r>
            <a:r>
              <a:rPr lang="ru-RU" sz="2400" dirty="0">
                <a:latin typeface="Georgia" pitchFamily="18" charset="0"/>
              </a:rPr>
              <a:t>он постоянно повторял: «Работайте </a:t>
            </a:r>
          </a:p>
          <a:p>
            <a:r>
              <a:rPr lang="ru-RU" sz="2400" dirty="0">
                <a:latin typeface="Georgia" pitchFamily="18" charset="0"/>
              </a:rPr>
              <a:t>стойко, спокойно, без нетерпения… </a:t>
            </a:r>
            <a:r>
              <a:rPr lang="ru-RU" sz="2400" dirty="0" smtClean="0">
                <a:latin typeface="Georgia" pitchFamily="18" charset="0"/>
              </a:rPr>
              <a:t>Читайте как </a:t>
            </a:r>
            <a:r>
              <a:rPr lang="ru-RU" sz="2400" dirty="0">
                <a:latin typeface="Georgia" pitchFamily="18" charset="0"/>
              </a:rPr>
              <a:t>можно </a:t>
            </a:r>
            <a:r>
              <a:rPr lang="ru-RU" sz="2400" dirty="0" smtClean="0">
                <a:latin typeface="Georgia" pitchFamily="18" charset="0"/>
              </a:rPr>
              <a:t>больше, трудитесь</a:t>
            </a:r>
            <a:r>
              <a:rPr lang="ru-RU" sz="2400" dirty="0">
                <a:latin typeface="Georgia" pitchFamily="18" charset="0"/>
              </a:rPr>
              <a:t>!..»  Эта </a:t>
            </a:r>
            <a:r>
              <a:rPr lang="ru-RU" sz="2400" dirty="0" smtClean="0">
                <a:latin typeface="Georgia" pitchFamily="18" charset="0"/>
              </a:rPr>
              <a:t>«</a:t>
            </a:r>
            <a:r>
              <a:rPr lang="ru-RU" sz="2400" dirty="0">
                <a:latin typeface="Georgia" pitchFamily="18" charset="0"/>
              </a:rPr>
              <a:t>стойкость» в труде была очень </a:t>
            </a:r>
            <a:r>
              <a:rPr lang="ru-RU" sz="2400" dirty="0" smtClean="0">
                <a:latin typeface="Georgia" pitchFamily="18" charset="0"/>
              </a:rPr>
              <a:t>свойственна ему </a:t>
            </a:r>
            <a:r>
              <a:rPr lang="ru-RU" sz="2400" dirty="0">
                <a:latin typeface="Georgia" pitchFamily="18" charset="0"/>
              </a:rPr>
              <a:t>самому. Несмотря ни на что, он упорно</a:t>
            </a:r>
          </a:p>
          <a:p>
            <a:r>
              <a:rPr lang="ru-RU" sz="2400" dirty="0">
                <a:latin typeface="Georgia" pitchFamily="18" charset="0"/>
              </a:rPr>
              <a:t>продолжал работать; закончив одну вещь, </a:t>
            </a:r>
            <a:r>
              <a:rPr lang="ru-RU" sz="2400" dirty="0" smtClean="0">
                <a:latin typeface="Georgia" pitchFamily="18" charset="0"/>
              </a:rPr>
              <a:t> он </a:t>
            </a:r>
            <a:r>
              <a:rPr lang="ru-RU" sz="2400" dirty="0">
                <a:latin typeface="Georgia" pitchFamily="18" charset="0"/>
              </a:rPr>
              <a:t>тотчас принимался за другую. </a:t>
            </a:r>
          </a:p>
          <a:p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54075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Georgia" pitchFamily="18" charset="0"/>
              </a:rPr>
              <a:t>Разрыв с </a:t>
            </a:r>
            <a:r>
              <a:rPr lang="ru-RU" sz="4000" dirty="0" smtClean="0">
                <a:latin typeface="Georgia" pitchFamily="18" charset="0"/>
              </a:rPr>
              <a:t>журналом </a:t>
            </a:r>
            <a:r>
              <a:rPr lang="ru-RU" sz="4000" dirty="0">
                <a:latin typeface="Georgia" pitchFamily="18" charset="0"/>
              </a:rPr>
              <a:t>«</a:t>
            </a:r>
            <a:r>
              <a:rPr lang="ru-RU" sz="4000" dirty="0" smtClean="0">
                <a:latin typeface="Georgia" pitchFamily="18" charset="0"/>
              </a:rPr>
              <a:t>Современник»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1860 г. 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17419" name="Picture 11" descr="618px-Russian_writers_by_Levitsky_18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39243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5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95800" y="1295400"/>
            <a:ext cx="4648200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200" dirty="0">
                <a:latin typeface="Georgia" pitchFamily="18" charset="0"/>
              </a:rPr>
              <a:t>После </a:t>
            </a:r>
            <a:r>
              <a:rPr lang="ru-RU" sz="2200" dirty="0" smtClean="0">
                <a:latin typeface="Georgia" pitchFamily="18" charset="0"/>
              </a:rPr>
              <a:t> романа «Накануне</a:t>
            </a:r>
            <a:r>
              <a:rPr lang="ru-RU" sz="2200" dirty="0">
                <a:latin typeface="Georgia" pitchFamily="18" charset="0"/>
              </a:rPr>
              <a:t>» </a:t>
            </a:r>
            <a:r>
              <a:rPr lang="ru-RU" sz="2200" dirty="0" smtClean="0">
                <a:latin typeface="Georgia" pitchFamily="18" charset="0"/>
              </a:rPr>
              <a:t>и</a:t>
            </a:r>
          </a:p>
          <a:p>
            <a:pPr>
              <a:lnSpc>
                <a:spcPct val="90000"/>
              </a:lnSpc>
              <a:buNone/>
            </a:pPr>
            <a:r>
              <a:rPr lang="ru-RU" sz="2200" dirty="0" smtClean="0">
                <a:latin typeface="Georgia" pitchFamily="18" charset="0"/>
              </a:rPr>
              <a:t>посвященной ему статьи</a:t>
            </a:r>
          </a:p>
          <a:p>
            <a:pPr>
              <a:lnSpc>
                <a:spcPct val="90000"/>
              </a:lnSpc>
              <a:buNone/>
            </a:pPr>
            <a:r>
              <a:rPr lang="ru-RU" sz="2200" dirty="0" smtClean="0">
                <a:latin typeface="Georgia" pitchFamily="18" charset="0"/>
              </a:rPr>
              <a:t>Н</a:t>
            </a:r>
            <a:r>
              <a:rPr lang="ru-RU" sz="2200" dirty="0">
                <a:latin typeface="Georgia" pitchFamily="18" charset="0"/>
              </a:rPr>
              <a:t>. А. Добролюбова «Когда </a:t>
            </a:r>
            <a:r>
              <a:rPr lang="ru-RU" sz="2200" dirty="0" smtClean="0">
                <a:latin typeface="Georgia" pitchFamily="18" charset="0"/>
              </a:rPr>
              <a:t>же</a:t>
            </a:r>
          </a:p>
          <a:p>
            <a:pPr>
              <a:lnSpc>
                <a:spcPct val="90000"/>
              </a:lnSpc>
              <a:buNone/>
            </a:pPr>
            <a:r>
              <a:rPr lang="ru-RU" sz="2200" dirty="0" smtClean="0">
                <a:latin typeface="Georgia" pitchFamily="18" charset="0"/>
              </a:rPr>
              <a:t>придет </a:t>
            </a:r>
            <a:r>
              <a:rPr lang="ru-RU" sz="2200" dirty="0">
                <a:latin typeface="Georgia" pitchFamily="18" charset="0"/>
              </a:rPr>
              <a:t>настоящий день</a:t>
            </a:r>
            <a:r>
              <a:rPr lang="ru-RU" sz="2200" dirty="0" smtClean="0">
                <a:latin typeface="Georgia" pitchFamily="18" charset="0"/>
              </a:rPr>
              <a:t>?»</a:t>
            </a:r>
          </a:p>
          <a:p>
            <a:pPr>
              <a:lnSpc>
                <a:spcPct val="90000"/>
              </a:lnSpc>
              <a:buNone/>
            </a:pPr>
            <a:r>
              <a:rPr lang="ru-RU" sz="2200" dirty="0" smtClean="0">
                <a:latin typeface="Georgia" pitchFamily="18" charset="0"/>
              </a:rPr>
              <a:t>(</a:t>
            </a:r>
            <a:r>
              <a:rPr lang="ru-RU" sz="2200" dirty="0">
                <a:latin typeface="Georgia" pitchFamily="18" charset="0"/>
              </a:rPr>
              <a:t>1860) происходит </a:t>
            </a:r>
            <a:r>
              <a:rPr lang="ru-RU" sz="2200" u="sng" dirty="0" smtClean="0">
                <a:latin typeface="Georgia" pitchFamily="18" charset="0"/>
              </a:rPr>
              <a:t>разрыв</a:t>
            </a:r>
          </a:p>
          <a:p>
            <a:pPr>
              <a:lnSpc>
                <a:spcPct val="90000"/>
              </a:lnSpc>
              <a:buNone/>
            </a:pPr>
            <a:r>
              <a:rPr lang="ru-RU" sz="2200" u="sng" dirty="0" smtClean="0">
                <a:latin typeface="Georgia" pitchFamily="18" charset="0"/>
              </a:rPr>
              <a:t>Тургенева с</a:t>
            </a:r>
          </a:p>
          <a:p>
            <a:pPr>
              <a:lnSpc>
                <a:spcPct val="90000"/>
              </a:lnSpc>
              <a:buNone/>
            </a:pPr>
            <a:r>
              <a:rPr lang="ru-RU" sz="2200" u="sng" dirty="0" err="1" smtClean="0">
                <a:latin typeface="Georgia" pitchFamily="18" charset="0"/>
              </a:rPr>
              <a:t>радикализировавшимся</a:t>
            </a:r>
            <a:endParaRPr lang="ru-RU" sz="2200" u="sng" dirty="0">
              <a:latin typeface="Georgia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200" u="sng" dirty="0" smtClean="0">
                <a:latin typeface="Georgia" pitchFamily="18" charset="0"/>
              </a:rPr>
              <a:t>«Современником</a:t>
            </a:r>
            <a:r>
              <a:rPr lang="ru-RU" sz="2200" dirty="0">
                <a:latin typeface="Georgia" pitchFamily="18" charset="0"/>
              </a:rPr>
              <a:t>» (</a:t>
            </a:r>
            <a:r>
              <a:rPr lang="ru-RU" sz="2200" dirty="0" smtClean="0">
                <a:latin typeface="Georgia" pitchFamily="18" charset="0"/>
              </a:rPr>
              <a:t>в</a:t>
            </a:r>
          </a:p>
          <a:p>
            <a:pPr>
              <a:lnSpc>
                <a:spcPct val="90000"/>
              </a:lnSpc>
              <a:buNone/>
            </a:pPr>
            <a:r>
              <a:rPr lang="ru-RU" sz="2200" dirty="0" smtClean="0">
                <a:latin typeface="Georgia" pitchFamily="18" charset="0"/>
              </a:rPr>
              <a:t>частности</a:t>
            </a:r>
            <a:r>
              <a:rPr lang="ru-RU" sz="2200" dirty="0">
                <a:latin typeface="Georgia" pitchFamily="18" charset="0"/>
              </a:rPr>
              <a:t>, с Н. </a:t>
            </a:r>
            <a:r>
              <a:rPr lang="ru-RU" sz="2200" dirty="0" smtClean="0">
                <a:latin typeface="Georgia" pitchFamily="18" charset="0"/>
              </a:rPr>
              <a:t>А. Некрасовым;</a:t>
            </a:r>
          </a:p>
          <a:p>
            <a:pPr>
              <a:lnSpc>
                <a:spcPct val="90000"/>
              </a:lnSpc>
              <a:buNone/>
            </a:pPr>
            <a:r>
              <a:rPr lang="ru-RU" sz="2200" dirty="0" smtClean="0">
                <a:latin typeface="Georgia" pitchFamily="18" charset="0"/>
              </a:rPr>
              <a:t>их  разрыв продолжался почти</a:t>
            </a:r>
          </a:p>
          <a:p>
            <a:pPr>
              <a:lnSpc>
                <a:spcPct val="90000"/>
              </a:lnSpc>
              <a:buNone/>
            </a:pPr>
            <a:r>
              <a:rPr lang="ru-RU" sz="2200" dirty="0" smtClean="0">
                <a:latin typeface="Georgia" pitchFamily="18" charset="0"/>
              </a:rPr>
              <a:t>до смерти Некрасова).</a:t>
            </a:r>
            <a:endParaRPr lang="ru-RU" sz="22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5800" y="5410200"/>
            <a:ext cx="44196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latin typeface="Georgia" pitchFamily="18" charset="0"/>
              </a:rPr>
              <a:t>Конфликт с «молодым поколением» усугубился романом «Отцы и дети»</a:t>
            </a:r>
            <a:endParaRPr lang="ru-RU" sz="22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опия 12"/>
          <p:cNvPicPr>
            <a:picLocks noChangeAspect="1" noChangeArrowheads="1"/>
          </p:cNvPicPr>
          <p:nvPr/>
        </p:nvPicPr>
        <p:blipFill>
          <a:blip r:embed="rId3">
            <a:lum bright="-18000" contras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2000"/>
            </a:schemeClr>
          </a:solidFill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84439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В этот же период у него не складывались отношения с Л.Толстым, Ф. Достоевским и даже со старинным другом А.Герценом. В итоге, оставленный русскими друзьями, Тургенев все больше привязывался к  семейству Виардо.</a:t>
            </a:r>
          </a:p>
          <a:p>
            <a:endParaRPr lang="ru-RU" sz="2000" b="1" dirty="0">
              <a:latin typeface="Georgia" pitchFamily="18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Таким образом, Тургенев не был понят русским обществом: находил холодность, доходившую до негодования, во многих симпатичных ему людях и признательность тех, кто мог бы считаться врагом прогрессивной мысли.</a:t>
            </a:r>
          </a:p>
          <a:p>
            <a:endParaRPr lang="ru-RU" sz="2400" b="1" dirty="0"/>
          </a:p>
        </p:txBody>
      </p:sp>
    </p:spTree>
    <p:custDataLst>
      <p:tags r:id="rId1"/>
    </p:custData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2" name="Picture 4" descr="de79e533925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14400"/>
            <a:ext cx="3628015" cy="4429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4724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Последний раз Тургенев побывал </a:t>
            </a:r>
            <a:r>
              <a:rPr lang="ru-RU" sz="2400" dirty="0" smtClean="0">
                <a:latin typeface="Georgia" pitchFamily="18" charset="0"/>
              </a:rPr>
              <a:t>на родине </a:t>
            </a:r>
            <a:r>
              <a:rPr lang="ru-RU" sz="2400" dirty="0">
                <a:latin typeface="Georgia" pitchFamily="18" charset="0"/>
              </a:rPr>
              <a:t>в </a:t>
            </a:r>
            <a:r>
              <a:rPr lang="ru-RU" sz="2400" dirty="0" smtClean="0">
                <a:latin typeface="Georgia" pitchFamily="18" charset="0"/>
              </a:rPr>
              <a:t>мае 1881г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smtClean="0">
                <a:latin typeface="Georgia" pitchFamily="18" charset="0"/>
              </a:rPr>
              <a:t> Друзьям </a:t>
            </a:r>
            <a:r>
              <a:rPr lang="ru-RU" sz="2400" dirty="0">
                <a:latin typeface="Georgia" pitchFamily="18" charset="0"/>
              </a:rPr>
              <a:t>он </a:t>
            </a:r>
            <a:r>
              <a:rPr lang="ru-RU" sz="2400" dirty="0" smtClean="0">
                <a:latin typeface="Georgia" pitchFamily="18" charset="0"/>
              </a:rPr>
              <a:t>неоднократно </a:t>
            </a:r>
            <a:r>
              <a:rPr lang="ru-RU" sz="2400" dirty="0">
                <a:latin typeface="Georgia" pitchFamily="18" charset="0"/>
              </a:rPr>
              <a:t>высказывал </a:t>
            </a:r>
            <a:r>
              <a:rPr lang="ru-RU" sz="2400" dirty="0" smtClean="0">
                <a:latin typeface="Georgia" pitchFamily="18" charset="0"/>
              </a:rPr>
              <a:t>свою «решимость </a:t>
            </a:r>
            <a:r>
              <a:rPr lang="ru-RU" sz="2400" dirty="0">
                <a:latin typeface="Georgia" pitchFamily="18" charset="0"/>
              </a:rPr>
              <a:t>вернуться в </a:t>
            </a:r>
            <a:r>
              <a:rPr lang="ru-RU" sz="2400" dirty="0" smtClean="0">
                <a:latin typeface="Georgia" pitchFamily="18" charset="0"/>
              </a:rPr>
              <a:t>Россию  и </a:t>
            </a:r>
            <a:r>
              <a:rPr lang="ru-RU" sz="2400" dirty="0">
                <a:latin typeface="Georgia" pitchFamily="18" charset="0"/>
              </a:rPr>
              <a:t>там поселиться». «Когда вы будете</a:t>
            </a:r>
          </a:p>
          <a:p>
            <a:r>
              <a:rPr lang="ru-RU" sz="2400" dirty="0">
                <a:latin typeface="Georgia" pitchFamily="18" charset="0"/>
              </a:rPr>
              <a:t>в </a:t>
            </a:r>
            <a:r>
              <a:rPr lang="ru-RU" sz="2400" dirty="0" smtClean="0">
                <a:latin typeface="Georgia" pitchFamily="18" charset="0"/>
              </a:rPr>
              <a:t>Спасском, – просил  </a:t>
            </a:r>
            <a:r>
              <a:rPr lang="ru-RU" sz="2400" dirty="0">
                <a:latin typeface="Georgia" pitchFamily="18" charset="0"/>
              </a:rPr>
              <a:t>он одного из </a:t>
            </a:r>
            <a:r>
              <a:rPr lang="ru-RU" sz="2400" dirty="0" smtClean="0">
                <a:latin typeface="Georgia" pitchFamily="18" charset="0"/>
              </a:rPr>
              <a:t>друзей, –   поклонитесь </a:t>
            </a:r>
            <a:r>
              <a:rPr lang="ru-RU" sz="2400" dirty="0">
                <a:latin typeface="Georgia" pitchFamily="18" charset="0"/>
              </a:rPr>
              <a:t>от меня дому, саду, </a:t>
            </a:r>
            <a:r>
              <a:rPr lang="ru-RU" sz="2400" dirty="0" smtClean="0">
                <a:latin typeface="Georgia" pitchFamily="18" charset="0"/>
              </a:rPr>
              <a:t>моему </a:t>
            </a:r>
            <a:r>
              <a:rPr lang="ru-RU" sz="2400" dirty="0">
                <a:latin typeface="Georgia" pitchFamily="18" charset="0"/>
              </a:rPr>
              <a:t>молодому </a:t>
            </a:r>
            <a:r>
              <a:rPr lang="ru-RU" sz="2400" dirty="0" smtClean="0">
                <a:latin typeface="Georgia" pitchFamily="18" charset="0"/>
              </a:rPr>
              <a:t>дубу, –  </a:t>
            </a:r>
            <a:r>
              <a:rPr lang="ru-RU" sz="2400" dirty="0">
                <a:latin typeface="Georgia" pitchFamily="18" charset="0"/>
              </a:rPr>
              <a:t>родине поклонитесь, которую я уже, </a:t>
            </a:r>
            <a:r>
              <a:rPr lang="ru-RU" sz="2400" dirty="0" smtClean="0">
                <a:latin typeface="Georgia" pitchFamily="18" charset="0"/>
              </a:rPr>
              <a:t>вероятно, никогда </a:t>
            </a:r>
            <a:r>
              <a:rPr lang="ru-RU" sz="2400" dirty="0">
                <a:latin typeface="Georgia" pitchFamily="18" charset="0"/>
              </a:rPr>
              <a:t>не увижу».  </a:t>
            </a:r>
            <a:r>
              <a:rPr lang="ru-RU" sz="2400" dirty="0" smtClean="0">
                <a:latin typeface="Georgia" pitchFamily="18" charset="0"/>
              </a:rPr>
              <a:t>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14313"/>
            <a:ext cx="8693150" cy="4778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err="1" smtClean="0">
                <a:latin typeface="Georgia" pitchFamily="18" charset="0"/>
              </a:rPr>
              <a:t>Спасское-Лутовиново</a:t>
            </a:r>
            <a:r>
              <a:rPr lang="ru-RU" sz="2800" dirty="0" smtClean="0">
                <a:latin typeface="Georgia" pitchFamily="18" charset="0"/>
              </a:rPr>
              <a:t>. Фортепиано в столовой</a:t>
            </a:r>
          </a:p>
        </p:txBody>
      </p:sp>
      <p:pic>
        <p:nvPicPr>
          <p:cNvPr id="299014" name="Picture 6" descr="сканирование004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979613" y="908050"/>
            <a:ext cx="5329237" cy="326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285750" y="4648200"/>
            <a:ext cx="86296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Творчество Тургенева неотделимо от музыкальной культуры. </a:t>
            </a:r>
            <a:r>
              <a:rPr lang="ru-RU" dirty="0" smtClean="0">
                <a:latin typeface="Georgia" pitchFamily="18" charset="0"/>
              </a:rPr>
              <a:t>Музыка звучит во многих его  произведениях, </a:t>
            </a:r>
            <a:r>
              <a:rPr lang="ru-RU" dirty="0">
                <a:latin typeface="Georgia" pitchFamily="18" charset="0"/>
              </a:rPr>
              <a:t>сам писатель не знал наслаждения выше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/>
          </a:p>
          <a:p>
            <a:pPr algn="ctr"/>
            <a:r>
              <a:rPr lang="ru-RU" sz="2000" dirty="0">
                <a:latin typeface="Georgia" pitchFamily="18" charset="0"/>
              </a:rPr>
              <a:t>Романс «Утро туманное, утро седое</a:t>
            </a:r>
            <a:r>
              <a:rPr lang="ru-RU" sz="2000" dirty="0" smtClean="0">
                <a:latin typeface="Georgia" pitchFamily="18" charset="0"/>
              </a:rPr>
              <a:t>..» </a:t>
            </a:r>
            <a:r>
              <a:rPr lang="ru-RU" sz="2000" dirty="0">
                <a:latin typeface="Georgia" pitchFamily="18" charset="0"/>
              </a:rPr>
              <a:t>- </a:t>
            </a:r>
            <a:r>
              <a:rPr lang="ru-RU" sz="2000" dirty="0" smtClean="0">
                <a:latin typeface="Georgia" pitchFamily="18" charset="0"/>
              </a:rPr>
              <a:t>песнь </a:t>
            </a:r>
            <a:r>
              <a:rPr lang="ru-RU" sz="2000" dirty="0">
                <a:latin typeface="Georgia" pitchFamily="18" charset="0"/>
              </a:rPr>
              <a:t>любви </a:t>
            </a:r>
            <a:r>
              <a:rPr lang="ru-RU" sz="2000" dirty="0" smtClean="0">
                <a:latin typeface="Georgia" pitchFamily="18" charset="0"/>
              </a:rPr>
              <a:t>к </a:t>
            </a:r>
            <a:r>
              <a:rPr lang="ru-RU" sz="2000" dirty="0">
                <a:latin typeface="Georgia" pitchFamily="18" charset="0"/>
              </a:rPr>
              <a:t>милой сердцу родине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Evgeniy_Dyatlov_-_Utro_tumannoe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99012" grpId="0"/>
      <p:bldP spid="2990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3505200"/>
            <a:ext cx="8839200" cy="2808288"/>
          </a:xfrm>
        </p:spPr>
        <p:txBody>
          <a:bodyPr>
            <a:noAutofit/>
          </a:bodyPr>
          <a:lstStyle/>
          <a:p>
            <a:pPr marL="274638" indent="441325">
              <a:lnSpc>
                <a:spcPct val="80000"/>
              </a:lnSpc>
              <a:buFontTx/>
              <a:buNone/>
            </a:pP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</a:rPr>
              <a:t>Они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часто встречались вместе: сначала на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</a:rPr>
              <a:t>воскресных собраниях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в маленькой гостиной Флобера, затем на ежемесячных обедах в кафе «</a:t>
            </a:r>
            <a:r>
              <a:rPr lang="ru-RU" sz="2200" dirty="0" err="1">
                <a:solidFill>
                  <a:srgbClr val="000000"/>
                </a:solidFill>
                <a:latin typeface="Georgia" pitchFamily="18" charset="0"/>
              </a:rPr>
              <a:t>Риш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», которые получили название «обедов пяти», так как их неизменными участниками оставались Флобер, Золя, Доде и Эдмон Гонкур. </a:t>
            </a:r>
          </a:p>
          <a:p>
            <a:pPr marL="274638" indent="441325">
              <a:lnSpc>
                <a:spcPct val="80000"/>
              </a:lnSpc>
              <a:buFontTx/>
              <a:buNone/>
            </a:pP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Иван Сергеевич знакомил  писателей с лучшими представителями русской реалистической литературы: Пушкиным, Гоголем,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</a:rPr>
              <a:t>Толстым.</a:t>
            </a:r>
            <a:endParaRPr lang="ru-RU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274638" indent="441325">
              <a:lnSpc>
                <a:spcPct val="80000"/>
              </a:lnSpc>
              <a:buFontTx/>
              <a:buNone/>
            </a:pP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Ближе всех Тургенев сошелся с Флобером. По его собственному признанию, у него было всего два друга: в России – Белинский, а во Франции – Гюстав Флобер.</a:t>
            </a:r>
          </a:p>
        </p:txBody>
      </p:sp>
      <p:pic>
        <p:nvPicPr>
          <p:cNvPr id="56323" name="Picture 3" descr="флоб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286000" cy="320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5" name="Picture 5" descr="Tyrgenev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52400"/>
            <a:ext cx="2444750" cy="319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95600" y="533400"/>
            <a:ext cx="335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Тургенев знакомится и сближается с лучшими французскими литераторами: Флобером, Золя, Мериме, Мопассаном, Доде, </a:t>
            </a:r>
            <a:r>
              <a:rPr lang="ru-RU" sz="2000" dirty="0" err="1" smtClean="0">
                <a:solidFill>
                  <a:srgbClr val="000000"/>
                </a:solidFill>
                <a:latin typeface="Georgia" pitchFamily="18" charset="0"/>
              </a:rPr>
              <a:t>Готье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, братьями Гонкур, Жорж Санд. 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38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953000" y="609600"/>
            <a:ext cx="3482975" cy="4676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 descr="23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3846512" cy="4679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1000" y="5562600"/>
            <a:ext cx="8305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И. Тургенев – почетный доктор Оксфордского университета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turgenev_05"/>
          <p:cNvPicPr>
            <a:picLocks noChangeAspect="1" noChangeArrowheads="1"/>
          </p:cNvPicPr>
          <p:nvPr/>
        </p:nvPicPr>
        <p:blipFill>
          <a:blip r:embed="rId3"/>
          <a:srcRect l="5052" t="7086" r="5052" b="7086"/>
          <a:stretch>
            <a:fillRect/>
          </a:stretch>
        </p:blipFill>
        <p:spPr bwMode="auto">
          <a:xfrm>
            <a:off x="4038600" y="2590800"/>
            <a:ext cx="4778375" cy="325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648200" y="6019800"/>
            <a:ext cx="348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Гравюра  похорон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И. Тургенева в Петербурге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2286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000" dirty="0" smtClean="0">
                <a:latin typeface="Georgia" pitchFamily="18" charset="0"/>
              </a:rPr>
              <a:t>Скончался Иван Сергеевич 22 августа 1883 года. Смерти предшествовало более чем полтора года мучительной болезни (рак спинного мозга).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Georgia" pitchFamily="18" charset="0"/>
              </a:rPr>
              <a:t>На церемонии отпевания присутствовал «целый мирок людей богатырского роста с расплывчатыми чертами лица, бородатых, как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Georgia" pitchFamily="18" charset="0"/>
              </a:rPr>
              <a:t>Бог-Отец, – подлинная  Россия в миниатюре, о существовании которой в Париже и не подозревали».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2819400"/>
            <a:ext cx="381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000" dirty="0" smtClean="0">
                <a:latin typeface="Georgia" pitchFamily="18" charset="0"/>
              </a:rPr>
              <a:t>Тело писателя было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Georgia" pitchFamily="18" charset="0"/>
              </a:rPr>
              <a:t>отправлено в Россию и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Georgia" pitchFamily="18" charset="0"/>
              </a:rPr>
              <a:t>согласно завещанию похоронено на Волковом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Georgia" pitchFamily="18" charset="0"/>
              </a:rPr>
              <a:t>кладбище. Причем, в Петербурге ему устроили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Georgia" pitchFamily="18" charset="0"/>
              </a:rPr>
              <a:t>такое торжественное погребение, какого не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Georgia" pitchFamily="18" charset="0"/>
              </a:rPr>
              <a:t>видывали со времен кончины Пушкина.</a:t>
            </a:r>
          </a:p>
        </p:txBody>
      </p:sp>
      <p:pic>
        <p:nvPicPr>
          <p:cNvPr id="8" name="Kantilena-Ne-odna-vo-pole-dorozhen_ka(muztun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582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3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4727575" cy="379412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А </a:t>
            </a:r>
            <a:r>
              <a:rPr lang="ru-RU" sz="2400" dirty="0">
                <a:latin typeface="Georgia" pitchFamily="18" charset="0"/>
              </a:rPr>
              <a:t>в Париже на проводах гроба </a:t>
            </a:r>
            <a:r>
              <a:rPr lang="ru-RU" sz="2400" dirty="0" smtClean="0">
                <a:latin typeface="Georgia" pitchFamily="18" charset="0"/>
              </a:rPr>
              <a:t>с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телом </a:t>
            </a:r>
            <a:r>
              <a:rPr lang="ru-RU" sz="2400" dirty="0">
                <a:latin typeface="Georgia" pitchFamily="18" charset="0"/>
              </a:rPr>
              <a:t>писателя </a:t>
            </a:r>
            <a:r>
              <a:rPr lang="ru-RU" sz="2400" dirty="0" smtClean="0">
                <a:latin typeface="Georgia" pitchFamily="18" charset="0"/>
              </a:rPr>
              <a:t>в Россию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французский </a:t>
            </a:r>
            <a:r>
              <a:rPr lang="ru-RU" sz="2400" dirty="0">
                <a:latin typeface="Georgia" pitchFamily="18" charset="0"/>
              </a:rPr>
              <a:t>писатель </a:t>
            </a:r>
            <a:r>
              <a:rPr lang="ru-RU" sz="2400" dirty="0" smtClean="0">
                <a:latin typeface="Georgia" pitchFamily="18" charset="0"/>
              </a:rPr>
              <a:t>и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публицист Эдмон Абу </a:t>
            </a:r>
            <a:r>
              <a:rPr lang="ru-RU" sz="2400" dirty="0">
                <a:latin typeface="Georgia" pitchFamily="18" charset="0"/>
              </a:rPr>
              <a:t>сказал: </a:t>
            </a:r>
            <a:r>
              <a:rPr lang="ru-RU" sz="2400" b="1" i="1" dirty="0">
                <a:latin typeface="Georgia" pitchFamily="18" charset="0"/>
              </a:rPr>
              <a:t>«Франция с гордостью усыновила </a:t>
            </a:r>
            <a:r>
              <a:rPr lang="ru-RU" sz="2400" b="1" i="1" dirty="0" smtClean="0">
                <a:latin typeface="Georgia" pitchFamily="18" charset="0"/>
              </a:rPr>
              <a:t>бы Вас</a:t>
            </a:r>
            <a:r>
              <a:rPr lang="ru-RU" sz="2400" b="1" i="1" dirty="0">
                <a:latin typeface="Georgia" pitchFamily="18" charset="0"/>
              </a:rPr>
              <a:t>, если бы Вы того пожелали, но Вы </a:t>
            </a:r>
            <a:r>
              <a:rPr lang="ru-RU" sz="2400" b="1" i="1" dirty="0" smtClean="0">
                <a:latin typeface="Georgia" pitchFamily="18" charset="0"/>
              </a:rPr>
              <a:t>всегда оставались </a:t>
            </a:r>
            <a:r>
              <a:rPr lang="ru-RU" sz="2400" b="1" i="1" dirty="0">
                <a:latin typeface="Georgia" pitchFamily="18" charset="0"/>
              </a:rPr>
              <a:t>верным России…»</a:t>
            </a:r>
          </a:p>
        </p:txBody>
      </p:sp>
      <p:pic>
        <p:nvPicPr>
          <p:cNvPr id="60419" name="Picture 3" descr="Памятник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257800" y="381000"/>
            <a:ext cx="3429000" cy="595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>
          <a:xfrm>
            <a:off x="5562600" y="4572000"/>
            <a:ext cx="3349625" cy="477838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Georgia" pitchFamily="18" charset="0"/>
              </a:rPr>
              <a:t>Фотография 1880г.</a:t>
            </a:r>
          </a:p>
        </p:txBody>
      </p:sp>
      <p:pic>
        <p:nvPicPr>
          <p:cNvPr id="337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500437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474980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4326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313D1"/>
                </a:solidFill>
                <a:latin typeface="Georgia" pitchFamily="18" charset="0"/>
              </a:rPr>
              <a:t>«Русский язык». Автограф. 1882г</a:t>
            </a:r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51784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>
                <a:latin typeface="Georgia" pitchFamily="18" charset="0"/>
              </a:rPr>
              <a:t>«Стихотворения в прозе» справедливо </a:t>
            </a:r>
            <a:r>
              <a:rPr lang="ru-RU" sz="2200" dirty="0" smtClean="0">
                <a:latin typeface="Georgia" pitchFamily="18" charset="0"/>
              </a:rPr>
              <a:t>считаются заключительным </a:t>
            </a:r>
            <a:r>
              <a:rPr lang="ru-RU" sz="2200" dirty="0">
                <a:latin typeface="Georgia" pitchFamily="18" charset="0"/>
              </a:rPr>
              <a:t>аккордом </a:t>
            </a:r>
            <a:r>
              <a:rPr lang="ru-RU" sz="2200" dirty="0" smtClean="0">
                <a:latin typeface="Georgia" pitchFamily="18" charset="0"/>
              </a:rPr>
              <a:t>литературной деятельности </a:t>
            </a:r>
            <a:r>
              <a:rPr lang="ru-RU" sz="2200" dirty="0">
                <a:latin typeface="Georgia" pitchFamily="18" charset="0"/>
              </a:rPr>
              <a:t>писателя. В них нашли </a:t>
            </a:r>
            <a:r>
              <a:rPr lang="ru-RU" sz="2200" dirty="0" smtClean="0">
                <a:latin typeface="Georgia" pitchFamily="18" charset="0"/>
              </a:rPr>
              <a:t>отражение искания</a:t>
            </a:r>
            <a:r>
              <a:rPr lang="ru-RU" sz="2200" dirty="0">
                <a:latin typeface="Georgia" pitchFamily="18" charset="0"/>
              </a:rPr>
              <a:t>, раздумья, противоречия последних </a:t>
            </a:r>
            <a:r>
              <a:rPr lang="ru-RU" sz="2200" dirty="0" smtClean="0">
                <a:latin typeface="Georgia" pitchFamily="18" charset="0"/>
              </a:rPr>
              <a:t>лет, тяжёлые </a:t>
            </a:r>
            <a:r>
              <a:rPr lang="ru-RU" sz="2200" dirty="0">
                <a:latin typeface="Georgia" pitchFamily="18" charset="0"/>
              </a:rPr>
              <a:t>переживания, личная неустроенность.</a:t>
            </a:r>
          </a:p>
        </p:txBody>
      </p:sp>
      <p:sp>
        <p:nvSpPr>
          <p:cNvPr id="337929" name="Text Box 9"/>
          <p:cNvSpPr txBox="1">
            <a:spLocks noChangeArrowheads="1"/>
          </p:cNvSpPr>
          <p:nvPr/>
        </p:nvSpPr>
        <p:spPr bwMode="auto">
          <a:xfrm>
            <a:off x="4953000" y="5105400"/>
            <a:ext cx="40386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>
                <a:latin typeface="Georgia" pitchFamily="18" charset="0"/>
              </a:rPr>
              <a:t>«Я никогда ни одной строчки в </a:t>
            </a:r>
            <a:r>
              <a:rPr lang="ru-RU" sz="2000" i="1" dirty="0" smtClean="0">
                <a:latin typeface="Georgia" pitchFamily="18" charset="0"/>
              </a:rPr>
              <a:t>жизни не </a:t>
            </a:r>
            <a:r>
              <a:rPr lang="ru-RU" sz="2000" i="1" dirty="0">
                <a:latin typeface="Georgia" pitchFamily="18" charset="0"/>
              </a:rPr>
              <a:t>напечатал не на русском </a:t>
            </a:r>
            <a:r>
              <a:rPr lang="ru-RU" sz="2000" i="1" dirty="0" smtClean="0">
                <a:latin typeface="Georgia" pitchFamily="18" charset="0"/>
              </a:rPr>
              <a:t>языке»</a:t>
            </a:r>
            <a:endParaRPr lang="ru-RU" sz="2000" i="1" dirty="0">
              <a:latin typeface="Georgia" pitchFamily="18" charset="0"/>
            </a:endParaRPr>
          </a:p>
          <a:p>
            <a:pPr algn="r"/>
            <a:r>
              <a:rPr lang="ru-RU" i="1" dirty="0">
                <a:latin typeface="Times New Roman" pitchFamily="18" charset="0"/>
              </a:rPr>
              <a:t> 		И.С. Тургенев</a:t>
            </a:r>
          </a:p>
        </p:txBody>
      </p:sp>
      <p:pic>
        <p:nvPicPr>
          <p:cNvPr id="8" name="Ferenc-List-Noktyurn-3-Grezy-Lyubvi-Liebestr228ume-Иsp-E-Kisin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сканирование00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09600" y="381000"/>
            <a:ext cx="3780360" cy="557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52400" y="6172200"/>
            <a:ext cx="4540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М.-П. Виардо-Гарсиа</a:t>
            </a:r>
            <a:r>
              <a:rPr lang="ru-RU" sz="2400" dirty="0" smtClean="0">
                <a:latin typeface="Georgia" pitchFamily="18" charset="0"/>
              </a:rPr>
              <a:t>. </a:t>
            </a:r>
            <a:r>
              <a:rPr lang="ru-RU" dirty="0" smtClean="0">
                <a:latin typeface="Georgia" pitchFamily="18" charset="0"/>
              </a:rPr>
              <a:t>1843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1600" i="1" dirty="0" smtClean="0">
                <a:latin typeface="Georgia" pitchFamily="18" charset="0"/>
              </a:rPr>
              <a:t>П.Ф. Соколов.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24400" y="1219200"/>
            <a:ext cx="403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Осенью 1843г. Тургенев впервые услышал пение Полины Виардо и был буквально околдован её необыкновенным голосом и артистизмом. С этой</a:t>
            </a:r>
          </a:p>
          <a:p>
            <a:r>
              <a:rPr lang="ru-RU" sz="2400" dirty="0" smtClean="0">
                <a:latin typeface="Georgia" pitchFamily="18" charset="0"/>
              </a:rPr>
              <a:t>минуты вся жизнь его, талант, богатство были положены к ногам этой женщины.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53425" cy="6238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latin typeface="Georgia" pitchFamily="18" charset="0"/>
              </a:rPr>
              <a:t>Могила И.С. Тургенева на Волковом кладбище 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в Санкт-Петербурге</a:t>
            </a:r>
          </a:p>
        </p:txBody>
      </p:sp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8008937" cy="530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419600" y="228600"/>
            <a:ext cx="45272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006600"/>
                </a:solidFill>
              </a:rPr>
              <a:t>  </a:t>
            </a:r>
            <a:r>
              <a:rPr lang="ru-RU" sz="32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Памятники   </a:t>
            </a:r>
            <a:r>
              <a:rPr lang="ru-RU" sz="3200" b="1" dirty="0" err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Муму</a:t>
            </a:r>
            <a:endParaRPr lang="ru-RU" sz="3200" b="1" dirty="0">
              <a:solidFill>
                <a:srgbClr val="462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6393" name="Picture 9" descr="145059s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392613" cy="3271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4" name="Picture 10" descr="Ca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068638"/>
            <a:ext cx="4464050" cy="3348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50825" y="3860800"/>
            <a:ext cx="3212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Россия, Санкт-Петербург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292725" y="2349500"/>
            <a:ext cx="24432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Франция, </a:t>
            </a:r>
            <a:r>
              <a:rPr lang="ru-RU" b="1" dirty="0" err="1"/>
              <a:t>Онфлер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5" grpId="0"/>
      <p:bldP spid="163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:\Users\1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143250" y="857250"/>
            <a:ext cx="6858000" cy="5143500"/>
          </a:xfrm>
          <a:prstGeom prst="rect">
            <a:avLst/>
          </a:prstGeom>
          <a:noFill/>
        </p:spPr>
      </p:pic>
      <p:pic>
        <p:nvPicPr>
          <p:cNvPr id="50179" name="Picture 3" descr="C:\Users\1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857250" y="857250"/>
            <a:ext cx="6858000" cy="5143500"/>
          </a:xfrm>
          <a:prstGeom prst="rect">
            <a:avLst/>
          </a:prstGeom>
          <a:noFill/>
        </p:spPr>
      </p:pic>
      <p:pic>
        <p:nvPicPr>
          <p:cNvPr id="36866" name="Picture 2" descr="Виард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3098559" cy="413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10000" y="914400"/>
            <a:ext cx="5181600" cy="4893647"/>
          </a:xfrm>
          <a:prstGeom prst="rect">
            <a:avLst/>
          </a:prstGeom>
          <a:solidFill>
            <a:srgbClr val="FFFFCC">
              <a:alpha val="6784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Дочь знаменитого испанского тенора </a:t>
            </a:r>
            <a:r>
              <a:rPr lang="ru-RU" sz="2400" b="1" dirty="0" err="1">
                <a:solidFill>
                  <a:srgbClr val="000000"/>
                </a:solidFill>
                <a:latin typeface="Georgia" pitchFamily="18" charset="0"/>
              </a:rPr>
              <a:t>Мануэля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Гарсиа. С детства знала театр, слушала оперы, росла среди аристократов. С 16 лет выступала. Лондон, Париж, Итальянская опера. Красотою не славилась. В разговоре жива, блестяща, смела. Характер имела властный. В Петербурге открыла гастроли «Севильским цирюльником» и имела потрясающий успех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11188" y="5734050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Полина Виардо.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Rectangle 1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990600"/>
            <a:ext cx="4648199" cy="4498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i="1" dirty="0" smtClean="0"/>
              <a:t> </a:t>
            </a: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</a:rPr>
              <a:t>Знала ли она, что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</a:rPr>
              <a:t>именно здесь встретит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</a:rPr>
              <a:t>русского классика,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</a:rPr>
              <a:t>который превзойдет её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</a:rPr>
              <a:t>в славе? Что на сорок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</a:rPr>
              <a:t>лет будет он прикреплен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</a:rPr>
              <a:t>к ней? Что её собственная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</a:rPr>
              <a:t>жизнь переплетется с его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</a:rPr>
              <a:t>жизнью?..</a:t>
            </a:r>
          </a:p>
          <a:p>
            <a:pPr>
              <a:lnSpc>
                <a:spcPct val="90000"/>
              </a:lnSpc>
              <a:buNone/>
            </a:pPr>
            <a:endParaRPr lang="ru-RU" sz="2800" i="1" dirty="0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/>
          <a:srcRect l="4291"/>
          <a:stretch>
            <a:fillRect/>
          </a:stretch>
        </p:blipFill>
        <p:spPr bwMode="auto">
          <a:xfrm>
            <a:off x="5334000" y="838200"/>
            <a:ext cx="3398838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Знакомство с </a:t>
            </a:r>
            <a:br>
              <a:rPr lang="ru-RU" sz="40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Полиной Виардо</a:t>
            </a:r>
          </a:p>
        </p:txBody>
      </p:sp>
      <p:sp>
        <p:nvSpPr>
          <p:cNvPr id="26627" name="Rectangle 1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905000"/>
            <a:ext cx="4343400" cy="4498975"/>
          </a:xfrm>
        </p:spPr>
        <p:txBody>
          <a:bodyPr/>
          <a:lstStyle/>
          <a:p>
            <a:pPr marL="0" indent="274638" eaLnBrk="1" hangingPunct="1">
              <a:lnSpc>
                <a:spcPct val="90000"/>
              </a:lnSpc>
              <a:buFont typeface="Arial" charset="0"/>
              <a:buNone/>
            </a:pPr>
            <a:endParaRPr lang="ru-RU" sz="2200" b="1" i="1" dirty="0" smtClean="0">
              <a:solidFill>
                <a:srgbClr val="990000"/>
              </a:solidFill>
              <a:effectLst/>
              <a:latin typeface="Georgia" pitchFamily="18" charset="0"/>
            </a:endParaRPr>
          </a:p>
          <a:p>
            <a:pPr marL="0" indent="274638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i="1" dirty="0" smtClean="0">
                <a:solidFill>
                  <a:srgbClr val="990000"/>
                </a:solidFill>
                <a:effectLst/>
                <a:latin typeface="Georgia" pitchFamily="18" charset="0"/>
              </a:rPr>
              <a:t>«Я ничего не видел на свете лучше Вас… Встретить Вас на своем пути было величайшим счастьем моей жизни, моя преданность и благодарность не имеют границ и умрут только вместе со мной»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1600200"/>
            <a:ext cx="35052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i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1844 год</a:t>
            </a:r>
          </a:p>
        </p:txBody>
      </p:sp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4000"/>
            <a:ext cx="3236913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34400" y="617220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7308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0000"/>
                </a:solidFill>
                <a:latin typeface="Georgia" pitchFamily="18" charset="0"/>
              </a:rPr>
              <a:t>Пленительная дурнушка.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5257800" cy="518477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200" dirty="0">
                <a:latin typeface="Georgia" pitchFamily="18" charset="0"/>
              </a:rPr>
              <a:t>По общим отзывам, Виардо не была красива. Сутуловатая, с крупными чертами лица, она многим казалась даже уродливой, но то была пленительная дурнушка.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Georgia" pitchFamily="18" charset="0"/>
              </a:rPr>
              <a:t>Некто </a:t>
            </a:r>
            <a:r>
              <a:rPr lang="ru-RU" sz="2200" dirty="0">
                <a:latin typeface="Georgia" pitchFamily="18" charset="0"/>
              </a:rPr>
              <a:t>из русских меломанов, почитателей ее таланта, справедливо замечал, что она не блистала красотой, но на сцене преображалась до неузнаваемости: «Некрасива! – произнес мой сосед сзади! В самом деле</a:t>
            </a:r>
            <a:r>
              <a:rPr lang="ru-RU" sz="2200" dirty="0" smtClean="0">
                <a:latin typeface="Georgia" pitchFamily="18" charset="0"/>
              </a:rPr>
              <a:t>», – подумал  </a:t>
            </a:r>
            <a:r>
              <a:rPr lang="ru-RU" sz="2200" dirty="0">
                <a:latin typeface="Georgia" pitchFamily="18" charset="0"/>
              </a:rPr>
              <a:t>я. Вдруг совершилось что-то необыкновенное: раздались  такие восхитительные бархатные ноты, каких, казалось, никто никогда не слыхивал. И уста ее были прелестны! Кто сказал «некрасива»? – Нелепость!»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200" dirty="0">
                <a:latin typeface="Georgia" pitchFamily="18" charset="0"/>
              </a:rPr>
              <a:t>Для самого же Тургенева Полина была красавицей.</a:t>
            </a:r>
          </a:p>
        </p:txBody>
      </p:sp>
      <p:pic>
        <p:nvPicPr>
          <p:cNvPr id="38916" name="Picture 4" descr="П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5478922" y="1295400"/>
            <a:ext cx="3311066" cy="456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6223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Georgia" pitchFamily="18" charset="0"/>
              </a:rPr>
              <a:t>И.С. Тургенев. Рис. П. Виардо</a:t>
            </a:r>
          </a:p>
        </p:txBody>
      </p:sp>
      <p:pic>
        <p:nvPicPr>
          <p:cNvPr id="27444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648200" y="1066800"/>
            <a:ext cx="4075246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457200" y="1752600"/>
            <a:ext cx="403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Только Виардо оказалось</a:t>
            </a:r>
          </a:p>
          <a:p>
            <a:r>
              <a:rPr lang="ru-RU" sz="2400" dirty="0">
                <a:latin typeface="Georgia" pitchFamily="18" charset="0"/>
              </a:rPr>
              <a:t>подвластным то, перед чем </a:t>
            </a:r>
            <a:r>
              <a:rPr lang="ru-RU" sz="2400" dirty="0" smtClean="0">
                <a:latin typeface="Georgia" pitchFamily="18" charset="0"/>
              </a:rPr>
              <a:t>были бессильны </a:t>
            </a:r>
            <a:r>
              <a:rPr lang="ru-RU" sz="2400" dirty="0">
                <a:latin typeface="Georgia" pitchFamily="18" charset="0"/>
              </a:rPr>
              <a:t>профессиональные </a:t>
            </a:r>
          </a:p>
          <a:p>
            <a:r>
              <a:rPr lang="ru-RU" sz="2400" dirty="0">
                <a:latin typeface="Georgia" pitchFamily="18" charset="0"/>
              </a:rPr>
              <a:t>художники. Она завоевала не </a:t>
            </a:r>
            <a:r>
              <a:rPr lang="ru-RU" sz="2400" dirty="0" smtClean="0">
                <a:latin typeface="Georgia" pitchFamily="18" charset="0"/>
              </a:rPr>
              <a:t>только его </a:t>
            </a:r>
            <a:r>
              <a:rPr lang="ru-RU" sz="2400" dirty="0">
                <a:latin typeface="Georgia" pitchFamily="18" charset="0"/>
              </a:rPr>
              <a:t>сердце – ей были </a:t>
            </a:r>
            <a:r>
              <a:rPr lang="ru-RU" sz="2400" dirty="0" smtClean="0">
                <a:latin typeface="Georgia" pitchFamily="18" charset="0"/>
              </a:rPr>
              <a:t>послушны даже </a:t>
            </a:r>
            <a:r>
              <a:rPr lang="ru-RU" sz="2400" dirty="0">
                <a:latin typeface="Georgia" pitchFamily="18" charset="0"/>
              </a:rPr>
              <a:t>невидимые другим</a:t>
            </a:r>
          </a:p>
          <a:p>
            <a:r>
              <a:rPr lang="ru-RU" sz="2400" dirty="0">
                <a:latin typeface="Georgia" pitchFamily="18" charset="0"/>
              </a:rPr>
              <a:t>нюансы его внешности.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/>
      <p:bldP spid="2744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304800"/>
            <a:ext cx="3962400" cy="413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306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62400" y="4648200"/>
            <a:ext cx="4952999" cy="1905000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</a:pPr>
            <a:r>
              <a:rPr lang="ru-RU" sz="2900" i="1" dirty="0">
                <a:latin typeface="Georgia" pitchFamily="18" charset="0"/>
              </a:rPr>
              <a:t>«В будущий вторник исполниться </a:t>
            </a:r>
            <a:r>
              <a:rPr lang="ru-RU" sz="2900" i="1" dirty="0" smtClean="0">
                <a:latin typeface="Georgia" pitchFamily="18" charset="0"/>
              </a:rPr>
              <a:t>семь</a:t>
            </a:r>
          </a:p>
          <a:p>
            <a:pPr>
              <a:buFont typeface="Arial" charset="0"/>
              <a:buNone/>
            </a:pPr>
            <a:r>
              <a:rPr lang="ru-RU" sz="2900" i="1" dirty="0" smtClean="0">
                <a:latin typeface="Georgia" pitchFamily="18" charset="0"/>
              </a:rPr>
              <a:t>лет </a:t>
            </a:r>
            <a:r>
              <a:rPr lang="ru-RU" sz="2900" i="1" dirty="0">
                <a:latin typeface="Georgia" pitchFamily="18" charset="0"/>
              </a:rPr>
              <a:t>с тех пор, как я первый раз был у </a:t>
            </a:r>
            <a:r>
              <a:rPr lang="ru-RU" sz="2900" i="1" dirty="0" smtClean="0">
                <a:latin typeface="Georgia" pitchFamily="18" charset="0"/>
              </a:rPr>
              <a:t>Вас…</a:t>
            </a:r>
          </a:p>
          <a:p>
            <a:pPr>
              <a:buFont typeface="Arial" charset="0"/>
              <a:buNone/>
            </a:pPr>
            <a:r>
              <a:rPr lang="ru-RU" sz="2900" i="1" dirty="0" smtClean="0">
                <a:latin typeface="Georgia" pitchFamily="18" charset="0"/>
              </a:rPr>
              <a:t>И </a:t>
            </a:r>
            <a:r>
              <a:rPr lang="ru-RU" sz="2900" i="1" dirty="0">
                <a:latin typeface="Georgia" pitchFamily="18" charset="0"/>
              </a:rPr>
              <a:t>мне радостно сказать Вам… </a:t>
            </a:r>
            <a:r>
              <a:rPr lang="ru-RU" sz="2900" i="1" dirty="0" smtClean="0">
                <a:latin typeface="Georgia" pitchFamily="18" charset="0"/>
              </a:rPr>
              <a:t>что</a:t>
            </a:r>
          </a:p>
          <a:p>
            <a:pPr>
              <a:buFont typeface="Arial" charset="0"/>
              <a:buNone/>
            </a:pPr>
            <a:r>
              <a:rPr lang="ru-RU" sz="2900" i="1" dirty="0" smtClean="0">
                <a:latin typeface="Georgia" pitchFamily="18" charset="0"/>
              </a:rPr>
              <a:t>встретить </a:t>
            </a:r>
            <a:r>
              <a:rPr lang="ru-RU" sz="2900" i="1" dirty="0">
                <a:latin typeface="Georgia" pitchFamily="18" charset="0"/>
              </a:rPr>
              <a:t>Вас на своем пути – </a:t>
            </a:r>
            <a:r>
              <a:rPr lang="ru-RU" sz="2900" i="1" dirty="0" smtClean="0">
                <a:latin typeface="Georgia" pitchFamily="18" charset="0"/>
              </a:rPr>
              <a:t>было</a:t>
            </a:r>
          </a:p>
          <a:p>
            <a:pPr>
              <a:buFont typeface="Arial" charset="0"/>
              <a:buNone/>
            </a:pPr>
            <a:r>
              <a:rPr lang="ru-RU" sz="2900" i="1" dirty="0" smtClean="0">
                <a:latin typeface="Georgia" pitchFamily="18" charset="0"/>
              </a:rPr>
              <a:t>величайшим </a:t>
            </a:r>
            <a:r>
              <a:rPr lang="ru-RU" sz="2900" i="1" dirty="0">
                <a:latin typeface="Georgia" pitchFamily="18" charset="0"/>
              </a:rPr>
              <a:t>счастьем моей жизни…»</a:t>
            </a:r>
          </a:p>
          <a:p>
            <a:pPr algn="r">
              <a:buFont typeface="Arial" charset="0"/>
              <a:buNone/>
            </a:pPr>
            <a:r>
              <a:rPr lang="ru-RU" sz="2400" dirty="0">
                <a:latin typeface="Georgia" pitchFamily="18" charset="0"/>
              </a:rPr>
              <a:t>(И.С. </a:t>
            </a:r>
            <a:r>
              <a:rPr lang="ru-RU" sz="2400" dirty="0" smtClean="0">
                <a:latin typeface="Georgia" pitchFamily="18" charset="0"/>
              </a:rPr>
              <a:t>Тургенев </a:t>
            </a:r>
            <a:r>
              <a:rPr lang="ru-RU" sz="2400" dirty="0">
                <a:latin typeface="Georgia" pitchFamily="18" charset="0"/>
              </a:rPr>
              <a:t>– П. Виардо)</a:t>
            </a:r>
          </a:p>
        </p:txBody>
      </p:sp>
      <p:pic>
        <p:nvPicPr>
          <p:cNvPr id="4" name="Picture 9" descr="pic5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3527425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2084</Words>
  <Application>Microsoft Office PowerPoint</Application>
  <PresentationFormat>Экран (4:3)</PresentationFormat>
  <Paragraphs>158</Paragraphs>
  <Slides>31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И.С. Тургенев. 1843 – 1844  Э. Лами. </vt:lpstr>
      <vt:lpstr>Слайд 2</vt:lpstr>
      <vt:lpstr>Слайд 3</vt:lpstr>
      <vt:lpstr>Слайд 4</vt:lpstr>
      <vt:lpstr>Слайд 5</vt:lpstr>
      <vt:lpstr>Знакомство с  Полиной Виардо</vt:lpstr>
      <vt:lpstr>Пленительная дурнушка.</vt:lpstr>
      <vt:lpstr>И.С. Тургенев. Рис. П. Виардо</vt:lpstr>
      <vt:lpstr>Слайд 9</vt:lpstr>
      <vt:lpstr>Слайд 10</vt:lpstr>
      <vt:lpstr>Ссылка</vt:lpstr>
      <vt:lpstr>Слайд 12</vt:lpstr>
      <vt:lpstr>Слайд 13</vt:lpstr>
      <vt:lpstr>Слайд 14</vt:lpstr>
      <vt:lpstr>Слайд 15</vt:lpstr>
      <vt:lpstr>Вторая Полина в жизни Тургенева.</vt:lpstr>
      <vt:lpstr>Слайд 17</vt:lpstr>
      <vt:lpstr>Слайд 18</vt:lpstr>
      <vt:lpstr>И.С. Тургенев. 1880. Фотография М.М. Панова</vt:lpstr>
      <vt:lpstr>И.С. Тургенев за работой в кабинете.  С картины бр. Курнаковых</vt:lpstr>
      <vt:lpstr>Разрыв с журналом «Современник» 1860 г. </vt:lpstr>
      <vt:lpstr>Слайд 22</vt:lpstr>
      <vt:lpstr>Слайд 23</vt:lpstr>
      <vt:lpstr>Спасское-Лутовиново. Фортепиано в столовой</vt:lpstr>
      <vt:lpstr>Слайд 25</vt:lpstr>
      <vt:lpstr>Слайд 26</vt:lpstr>
      <vt:lpstr>Слайд 27</vt:lpstr>
      <vt:lpstr>Слайд 28</vt:lpstr>
      <vt:lpstr>Фотография 1880г.</vt:lpstr>
      <vt:lpstr>Могила И.С. Тургенева на Волковом кладбище  в Санкт-Петербурге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1</cp:lastModifiedBy>
  <cp:revision>48</cp:revision>
  <cp:lastPrinted>1601-01-01T00:00:00Z</cp:lastPrinted>
  <dcterms:created xsi:type="dcterms:W3CDTF">1601-01-01T00:00:00Z</dcterms:created>
  <dcterms:modified xsi:type="dcterms:W3CDTF">2013-12-26T17:17:31Z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