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95" r:id="rId5"/>
    <p:sldId id="294" r:id="rId6"/>
    <p:sldId id="296" r:id="rId7"/>
    <p:sldId id="264" r:id="rId8"/>
    <p:sldId id="277" r:id="rId9"/>
    <p:sldId id="278" r:id="rId10"/>
    <p:sldId id="279" r:id="rId11"/>
    <p:sldId id="292" r:id="rId12"/>
    <p:sldId id="293" r:id="rId13"/>
    <p:sldId id="280" r:id="rId14"/>
    <p:sldId id="258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91" r:id="rId24"/>
    <p:sldId id="281" r:id="rId25"/>
    <p:sldId id="282" r:id="rId26"/>
    <p:sldId id="290" r:id="rId27"/>
    <p:sldId id="286" r:id="rId28"/>
    <p:sldId id="287" r:id="rId29"/>
    <p:sldId id="288" r:id="rId30"/>
    <p:sldId id="284" r:id="rId31"/>
    <p:sldId id="297" r:id="rId32"/>
    <p:sldId id="298" r:id="rId33"/>
    <p:sldId id="299" r:id="rId34"/>
    <p:sldId id="300" r:id="rId35"/>
  </p:sldIdLst>
  <p:sldSz cx="6858000" cy="9144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7" autoAdjust="0"/>
  </p:normalViewPr>
  <p:slideViewPr>
    <p:cSldViewPr>
      <p:cViewPr>
        <p:scale>
          <a:sx n="66" d="100"/>
          <a:sy n="66" d="100"/>
        </p:scale>
        <p:origin x="-1980" y="6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93978-D74B-43E2-BCE6-09D6F0E87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309DF-D70E-4C28-B38B-82D5899B05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C20C4-F3CB-4C95-998A-A9F6063094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ED680-3A83-49E1-906E-190E9E5FB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96D9-F9D2-49F9-A391-CAD318F9B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A286-5B09-4ACE-AB0F-EEC54DF52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5210-F307-4835-B353-70294318B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DC1EE-446B-4046-AF83-A7BA331169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ABD51-0DD9-477F-975B-EE7820617B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C217-EB2D-41A3-AD3E-4599AF6D1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3B871-A506-4527-B025-1B46392576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27BB20-085F-47AA-8996-2D0E055E2F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04" y="2952739"/>
            <a:ext cx="5857916" cy="261939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Папка классного руководителя</a:t>
            </a:r>
            <a:r>
              <a:rPr lang="ru-RU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2656" y="5076056"/>
            <a:ext cx="6264696" cy="1643074"/>
          </a:xfrm>
        </p:spPr>
        <p:txBody>
          <a:bodyPr/>
          <a:lstStyle/>
          <a:p>
            <a:pPr algn="l"/>
            <a:r>
              <a:rPr lang="ru-RU" sz="3600" dirty="0" smtClean="0">
                <a:ln w="1905"/>
                <a:solidFill>
                  <a:srgbClr val="003366"/>
                </a:solidFill>
                <a:latin typeface="Book Antiqua" pitchFamily="18" charset="0"/>
                <a:ea typeface="+mj-ea"/>
                <a:cs typeface="+mj-cs"/>
              </a:rPr>
              <a:t>                7 «В» класса</a:t>
            </a:r>
          </a:p>
          <a:p>
            <a:pPr algn="l"/>
            <a:r>
              <a:rPr lang="ru-RU" sz="3600" dirty="0" smtClean="0">
                <a:ln w="1905"/>
                <a:solidFill>
                  <a:srgbClr val="003366"/>
                </a:solidFill>
                <a:latin typeface="Book Antiqua" pitchFamily="18" charset="0"/>
                <a:ea typeface="+mj-ea"/>
                <a:cs typeface="+mj-cs"/>
              </a:rPr>
              <a:t>Величко Елены Викторовны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/>
            </a:r>
            <a:b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</a:br>
            <a:r>
              <a:rPr lang="ru-RU" sz="1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1800" dirty="0" smtClean="0">
              <a:solidFill>
                <a:srgbClr val="003366"/>
              </a:solidFill>
            </a:endParaRPr>
          </a:p>
          <a:p>
            <a:pPr algn="l"/>
            <a:endParaRPr lang="ru-RU" sz="18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428596"/>
            <a:ext cx="3657604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Актив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15477"/>
              </p:ext>
            </p:extLst>
          </p:nvPr>
        </p:nvGraphicFramePr>
        <p:xfrm>
          <a:off x="1143000" y="3214677"/>
          <a:ext cx="4572000" cy="341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</a:tblGrid>
              <a:tr h="2041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Староста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Помощник старосты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Ответственный за дежурство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Ответственный за учебу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Физорг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Цветовод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Ответственный за состояние мебели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Библиотекарь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642910"/>
            <a:ext cx="6172200" cy="120542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Arno Pro Caption" pitchFamily="18" charset="0"/>
                <a:cs typeface="Times New Roman" pitchFamily="18" charset="0"/>
              </a:rPr>
              <a:t>Положение о родительском комитете класса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42" y="1928795"/>
            <a:ext cx="6015058" cy="6239424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Родительский комитет класса — это объединение родителей для всемерного содействия педагогическому коллективу учителей, работающих в классе, классному руководителю в организации сотрудничества семьи и школы на благо учащихся класса.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Родительский комитет выбирается на родительском собрании в на­чале учебного года сроком на один учебный год.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родительский комитет класса могут быть избраны родители любого ученика класса по их желанию или по предложению большинства участников родительского собрания класса.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родительского комитета выбирается из числа избранных членов родительского комитета на первом заседании.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своей деятельности родительский комитет отчитывается перед родительским собранием.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Собрание родителей вправе потребовать от родительского комитета внеочередного отчета, если сомневается в его действиях.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Родительский комитет класса участвует в заседаниях Совета школы, в школьных конференциях, встречах родительских комитетов клас­сов со школьной администрацией.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Заседания родительского комитета класса проходят 3-4 раза в учеб­ную четверть. Принятые решения фиксируются в протоколе, который хранится у председателя родительского комитета.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 о родительском комитете класса принимается на заседании родительского комитета школы или на заседании Совета школы.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928795"/>
            <a:ext cx="6300810" cy="6239424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Родительский комитет класса обязан: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помогать классному руководителю в налаживании контакта с коллективом родителей;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вовлекать родителей в совместную деятельность с детьми;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влиять на формирование культуры родительского общения;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посредником между семьей,   школой, общественными организациями в трудных жизненных ситуациях;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стимулировать подвижничество и ответственность в воспитании подрастающего поколения;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выступать с инициативами и предложениями по улучшению образовательно-воспитательного процесса в школе;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соблюдать этические нормы в общении с учащимися, педагогами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их родителями.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Родительский комитет имеет право: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активно участвовать в организации образовательно-воспитательного процесса в классе;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помогать классному руководителю и школе в приобретении учебников и пособий;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посещать вместе с классным руководителем учащихся на дому;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присутствовать на уроках и внеклассных мероприятиях;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высказывать свое мнение о проводимых в классе мероприятиях;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принимать совместно с классным руководителем определенные меры воздействия к тем родителям, которые не занимаются вос­питанием своих детей;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проводить беседы с проблемными учащимися;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поддерживать тесный контакт с правоохранительными органами и общественными организациями в защиту прав ребенка и семьи;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привлекать в случае необходимости различного рода специали­стов для решения проблем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04" y="500034"/>
            <a:ext cx="5947213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Родительский комитет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3534"/>
              </p:ext>
            </p:extLst>
          </p:nvPr>
        </p:nvGraphicFramePr>
        <p:xfrm>
          <a:off x="1071546" y="2643174"/>
          <a:ext cx="500066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212"/>
                <a:gridCol w="2578448"/>
              </a:tblGrid>
              <a:tr h="24814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Председатель родительского комитета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хозяйственной работе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учебной работе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воспитательной работе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94" y="642910"/>
            <a:ext cx="258962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Сентябрь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7166" y="357158"/>
            <a:ext cx="6000792" cy="8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План воспитательной работы</a:t>
            </a:r>
            <a:endParaRPr lang="ru-RU" sz="36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99879"/>
              </p:ext>
            </p:extLst>
          </p:nvPr>
        </p:nvGraphicFramePr>
        <p:xfrm>
          <a:off x="428604" y="2143108"/>
          <a:ext cx="6072230" cy="65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866232"/>
                <a:gridCol w="1110774"/>
                <a:gridCol w="666464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870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27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«Идет доброта по земле»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2-2007, с. 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1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 «Вредные привычки»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Интернет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Классный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 «Режим дня»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4-2007, с. 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6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«Праздник труда»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11-2006, с.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3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«Моя Россия»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6-2010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1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«Знакомство.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физиологического развития школьников»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35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«Расскажи мне о себе»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Выборы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46" y="428596"/>
            <a:ext cx="294681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Октябрь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66518"/>
              </p:ext>
            </p:extLst>
          </p:nvPr>
        </p:nvGraphicFramePr>
        <p:xfrm>
          <a:off x="714356" y="2071670"/>
          <a:ext cx="5786478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71570"/>
                <a:gridCol w="714380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«Праздник осени»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7-2007, с.19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«С детства дружбой дорожи»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Операция «Листопад» (конкурс осенних аппликаций»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2-2008, с. 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 на знание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ПДД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2-2007, с.9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журнал «Овощи, ягоды, фрукты»– полезные продукты»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4-2007, с.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«Все профессии нужны»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11-2006, с.3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«Российский флаг»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ветераном труда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9-2004, с.15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«Роль семьи в формировании личности»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поход в с учащимися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60" y="428596"/>
            <a:ext cx="1693059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Ноябрь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94" y="2071670"/>
          <a:ext cx="578647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571768"/>
                <a:gridCol w="1071570"/>
                <a:gridCol w="714380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«Всё что знаем, угадаем»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 + ШИК» 10-2006, с. 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журнал «Прикоснись ко мне добротой»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2-2007, с.18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«Речевой этикет»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рисунков «Спички детям не игрушка»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3-2008, с.7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«Хорошие зубы – залог здоровья»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 » 5-2005, с.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«Сумка почтальона»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11-2006, с.14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«Поле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Чудес – Русские богатыри»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2-2006, с.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«Моя родословная»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Культпоход в театр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9-2004,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Дежурный рейд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indent="-87313"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 кого в порядке ручки тетрадки?»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84" y="428596"/>
            <a:ext cx="258962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Декабрь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810315"/>
              </p:ext>
            </p:extLst>
          </p:nvPr>
        </p:nvGraphicFramePr>
        <p:xfrm>
          <a:off x="642918" y="2214546"/>
          <a:ext cx="5786478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71570"/>
                <a:gridCol w="714380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«Что? Где? Когда? – Путешествие Капельки»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ШИК» 4-2007, с. 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«Как заводить друзей»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«Зимушка-зима»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2-2007, с.21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«Любители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природы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4-2007, с.2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«Здоровье сгубишь- новое не купишь»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5-2005, с.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«Пожарным можешь ты не быть»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12-2004,                 с.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«Поле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Чудес – день Конституции»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ШИК» 3-2007, с.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«Режим дня»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«Что значит для меня слово «Мама»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«Досуг в школе» 8-2007,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Мастерская Деда Мороза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«Игрушка на елку»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 стенгазеты «А у нас»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0811" y="380971"/>
            <a:ext cx="1693059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Январь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65452"/>
              </p:ext>
            </p:extLst>
          </p:nvPr>
        </p:nvGraphicFramePr>
        <p:xfrm>
          <a:off x="642918" y="2285984"/>
          <a:ext cx="5786478" cy="475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571768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 интересных сообщений «За кадром -герои мультфильмов»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6-2008,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творческих работ «Однажды в лесу»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веселого этикета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5-2007,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 час «Друзья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Мойдодыра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Фотоконкурс «Зима в родном селе»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Совместный поход с учащимися в парк.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Игры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зимнии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428596"/>
            <a:ext cx="258962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Февраль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56806"/>
              </p:ext>
            </p:extLst>
          </p:nvPr>
        </p:nvGraphicFramePr>
        <p:xfrm>
          <a:off x="642918" y="2143108"/>
          <a:ext cx="5786478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Сказочная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викторина «От А до 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6-2007, с.10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«Поле Чудес – День святого Валентина»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на лучшую поздравительную открытку ко Дню защитников отечества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Рыцарский турнир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ШИК» 1-2006,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«Волшебное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слово, что ясный день»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«О вредных привычках»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5-2005, с.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 час «Все профессии важны»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Интернет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 час «Мне посчастливилось родиться на Руси»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6-2006, с.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журнал «Заботливое отношение к родителям – признак высокой культуры человека»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Культпоход в театр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7-2007, с.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70" y="428596"/>
            <a:ext cx="3286148" cy="1524000"/>
          </a:xfrm>
        </p:spPr>
        <p:txBody>
          <a:bodyPr/>
          <a:lstStyle/>
          <a:p>
            <a:pPr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Содержание: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56" y="2428860"/>
            <a:ext cx="4786346" cy="578647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 Титульный лист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Проблема школы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Проблема 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Инструктивно-методические документы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Список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Характеристика 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Социальный паспорт 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Book Antiqua" pitchFamily="18" charset="0"/>
              </a:rPr>
              <a:t>План воспитательной </a:t>
            </a:r>
            <a:r>
              <a:rPr lang="ru-RU" sz="2000" dirty="0" smtClean="0">
                <a:latin typeface="Book Antiqua" pitchFamily="18" charset="0"/>
              </a:rPr>
              <a:t>работы</a:t>
            </a:r>
            <a:endParaRPr lang="ru-RU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Актив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класса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Родительский комитет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Протоколы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родительских </a:t>
            </a: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собраний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Работа с родителями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Book Antiqua" pitchFamily="18" charset="0"/>
              </a:rPr>
              <a:t>Посещение </a:t>
            </a:r>
            <a:r>
              <a:rPr lang="ru-RU" sz="2000" dirty="0" smtClean="0">
                <a:latin typeface="Book Antiqua" pitchFamily="18" charset="0"/>
              </a:rPr>
              <a:t>родителей</a:t>
            </a:r>
            <a:endParaRPr lang="ru-RU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Методическая копилка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Приложение 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  <a:p>
            <a:endParaRPr lang="ru-RU" sz="20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500034"/>
            <a:ext cx="225029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Март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68119"/>
              </p:ext>
            </p:extLst>
          </p:nvPr>
        </p:nvGraphicFramePr>
        <p:xfrm>
          <a:off x="642918" y="2071670"/>
          <a:ext cx="5786478" cy="6535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00132"/>
                <a:gridCol w="785818"/>
              </a:tblGrid>
              <a:tr h="500066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 хочет стать миллионером?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3-2007, с.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рисунков к любимым сказкам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«Стоит ли смеяться»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11-2006, с.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«Ослепительная улыбка на всю жизнь»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4-2006, с.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работаю, ребята»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 + ШИК» 1-2007, с.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чтецов «Государственные символы России»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10-2006, с.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«Как помочь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детям стать внимательными»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программа «Любимые мамы»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Дежурный рейд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indent="-87313"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 кого в порядке ручки тетрадки?»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428596"/>
            <a:ext cx="1693059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Апрель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285984"/>
          <a:ext cx="5786478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571768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«Поле чудес – В мире животных»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11-2004,                  с.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«Пасха»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1-2006, с.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«Мир души»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5-2007, с.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 «Большие прыгалки»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3-2007,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«Юные археологи»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3-2006, с.9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«Поле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Чудес- Государственная символика»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6-2008, с.2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и моя родня»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«ШИК» 3-2006,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хочу рассказать о …”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500034"/>
            <a:ext cx="2732504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Май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7669"/>
              </p:ext>
            </p:extLst>
          </p:nvPr>
        </p:nvGraphicFramePr>
        <p:xfrm>
          <a:off x="642918" y="1714480"/>
          <a:ext cx="5786478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«Окончен 6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журнал «Доброта, вежливость, дружба»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Операция «Капелька» (конкурс весенних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аппликаций»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9-2004, с.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«Спроси-отвечу»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3-2006, с.4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рисунка «Как нужно беречь своё здоровье»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Праздник Победы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на асфальте «Под мирным небом»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Родительское собрание «Итоговое родительское собрание в 6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Станция «Зелёный патруль».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работ по озеленению класса; уборка территории вокруг школы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84" y="500034"/>
            <a:ext cx="3500462" cy="1285884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родителями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42" y="2143108"/>
          <a:ext cx="5929353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928825"/>
              </a:tblGrid>
              <a:tr h="0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Темы для бесед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Приемы  запоминания.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ребенка в коллективе.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орфографическому режиму ведения тетрадей.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Воспитание здорового ребенка.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Как организовать досуг ребенка в выходные дни.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Опасность пиротехники.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Приемы пересказа.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Культура поведения.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Успеваемость.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«Жизнь ребенка и его успехи в школе».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Вовлечение родителей в подготовку и проведение внеклассных мероприятий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274320" indent="317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Вовлечение родителей в творческую,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проектную и исследовательскую деятельность младших школьников.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5461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Участие родителей в выпуске стенгазет,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оформлении классных кабинетов.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12192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Посещение семей с целью изучения 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соблюдения школьниками режима дня,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выполнения домашнего задания,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изучения семьи ребенка.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8255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latin typeface="Times New Roman"/>
                          <a:ea typeface="Times New Roman"/>
                          <a:cs typeface="Times New Roman"/>
                        </a:rPr>
                        <a:t>Участие родителей в благоустройстве 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озеленении, ремонте и уборке помещений.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31686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и вручение 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благодарственных писем родителям.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конце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571472"/>
            <a:ext cx="5947213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Методическая копилка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1027" name="Picture 3" descr="C:\Users\User\Desktop\54976604_0649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3059832"/>
            <a:ext cx="4454062" cy="465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56" y="571472"/>
            <a:ext cx="5947213" cy="1524000"/>
          </a:xfrm>
        </p:spPr>
        <p:txBody>
          <a:bodyPr/>
          <a:lstStyle/>
          <a:p>
            <a:pPr lvl="0"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«трудными детьми»/Индивидуальная работа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Group 195"/>
          <p:cNvGraphicFramePr>
            <a:graphicFrameLocks/>
          </p:cNvGraphicFramePr>
          <p:nvPr/>
        </p:nvGraphicFramePr>
        <p:xfrm>
          <a:off x="428604" y="3571874"/>
          <a:ext cx="6096021" cy="4556500"/>
        </p:xfrm>
        <a:graphic>
          <a:graphicData uri="http://schemas.openxmlformats.org/drawingml/2006/table">
            <a:tbl>
              <a:tblPr/>
              <a:tblGrid>
                <a:gridCol w="1066678"/>
                <a:gridCol w="1987212"/>
                <a:gridCol w="1898182"/>
                <a:gridCol w="1143949"/>
              </a:tblGrid>
              <a:tr h="389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Ф. И.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80" y="2285985"/>
          <a:ext cx="5715040" cy="10229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15040"/>
              </a:tblGrid>
              <a:tr h="657230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Индивидуальная работа с учащимися во время урока (помощь слабым во время работы на уроке и развитие сильных за счёт индивидуальных карточек с более сложными заданиями).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  <a:tr h="342901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Участие в общественных мероприятиях (дети выбирают задания по интересам, выполняя их, узнают много нового).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95"/>
          <p:cNvGraphicFramePr>
            <a:graphicFrameLocks/>
          </p:cNvGraphicFramePr>
          <p:nvPr/>
        </p:nvGraphicFramePr>
        <p:xfrm>
          <a:off x="428604" y="2285984"/>
          <a:ext cx="6096021" cy="6035040"/>
        </p:xfrm>
        <a:graphic>
          <a:graphicData uri="http://schemas.openxmlformats.org/drawingml/2006/table">
            <a:tbl>
              <a:tblPr/>
              <a:tblGrid>
                <a:gridCol w="1066678"/>
                <a:gridCol w="1987212"/>
                <a:gridCol w="1898182"/>
                <a:gridCol w="1143949"/>
              </a:tblGrid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642910"/>
            <a:ext cx="5947213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График посещения семей учащихся 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Group 1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744368"/>
              </p:ext>
            </p:extLst>
          </p:nvPr>
        </p:nvGraphicFramePr>
        <p:xfrm>
          <a:off x="1556792" y="2123728"/>
          <a:ext cx="4318000" cy="8123300"/>
        </p:xfrm>
        <a:graphic>
          <a:graphicData uri="http://schemas.openxmlformats.org/drawingml/2006/table">
            <a:tbl>
              <a:tblPr/>
              <a:tblGrid>
                <a:gridCol w="864096"/>
                <a:gridCol w="2021979"/>
                <a:gridCol w="1431925"/>
              </a:tblGrid>
              <a:tr h="314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п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Ф.И. уч-ся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сентябрь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сентябрь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апрель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апрель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571472"/>
            <a:ext cx="5947213" cy="1524000"/>
          </a:xfrm>
        </p:spPr>
        <p:txBody>
          <a:bodyPr/>
          <a:lstStyle/>
          <a:p>
            <a:pPr lvl="0"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Уровень воспитанности учащихся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90" y="2357422"/>
            <a:ext cx="664371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1. "Настроение"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предлагается список учебных предметов, которые они изучают во втором классе. Рядом с каждым предметом изображены три рожицы. Ученику предоставляется право выбрать ту рожицу, которая соответствует чаще всего его настроению при изучении этого предмета,   и подчеркнуть ее на листочке бумаги.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Например, Математика - ©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Физкультура - ©	и т.д.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Методика позволяет увидеть отношение к учению в целом и к изучению отдельных предметов. Это дает возможность классному руководителю использовать ее в работе с учителями, преподающими в классе, а также скорректировать свое взаимодействие с отдельными учениками.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2. "Остров невезения"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начале процедуры педагог объясняет учащимся следующее: "Получена радиограмма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SOS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острова Невезения. Люди, живущие на этом острове, страшно невезучие. Детям не везет в учении, взрослым - в работе. У нас с вами есть возможность помочь детям. На лист бумаги, который лежит перед вами, необходимо написать предметы, которые мешают детям жить весело и счастливо. Эти предметы вы определяете сами. Классному руководителю интересно выяснить не только какие предметы попадут в список, но и будут ли среди этих предметов школьные предметы. Такая методика позволяет определить мотивационную ценность учения для ученика, а также выявить, что является приоритетным, по его мнению, в соз­дании благоприятной обстановки вокруг него.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3. "Школа будущего"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предлагается определить, что должно быть в школе будущего из школы сегодняшнего дня и чего быть не должно. Для этого ребятам раздаются листы бумаги, на которых они пишут под знаком (+), что должно быть под знаком (-) то, чего быть не должно. Если учащиеся относят к знаку (-) учителя, урок, то это говорит о том, что эти понятия вызывают у ученика тревожность, что не способствует формированию положительной учебной мотивации.</a:t>
            </a:r>
          </a:p>
          <a:p>
            <a:pPr marL="4445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66" y="2214546"/>
            <a:ext cx="621510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4. "Волшебник"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предлагается поиграть в волшебников. Каждый из них получает волшебную палочку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палочку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мороженого) и превращает школьные предметы в различных животных (по своему усмотрению). Школьные учебники раскладываются на столе, ученик подходит к столу, касается волшебной палочкой и учебник превращается в кого? Учащиеся должны объяснить, почему они превращают учебник именно в это животное. Данная методика дает возможность выразить свое эмоциональное переживание, связанное с изучением каждого учебного предмета.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5. "Дом, в котором я живу"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класса предлагается построить на листике бумаги  поэтажный дом и заселить его значимыми для них людьми. Это могут быть и одноклассники и друзья, и родители, и родственники. Данная диагностика помогает изучить привязанность учащихся друг к  другу , к родным и близким людям, к своим товарищам.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6. "Социометрия"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класса предлагается ответить на три вопроса, которые записываются на доске или на листке бумаги. Учащиеся долж­ны назвать три фамилии своих одноклассников при ответе на каждый вопрос. Вопросы могут быть следующими: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ты не знаешь, что тебе задано на дом, к кому из ребят класса ты можешь обратиться за разъяснением домашнего задания.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ты занимаешься в кружке, в котором тебе очень интересно заниматься, кого из ребят класса ты хотел бы видеть рядом с собой?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Представь себе, что у тебя есть право сформировать команду космического корабля, отправляющегося на Марс. Подумай, кто из ребят класса мог бы быть  с тобой рядом в корабле.</a:t>
            </a:r>
          </a:p>
          <a:p>
            <a:pPr marL="4445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работы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2011-2012 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чебный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647" y="2123728"/>
            <a:ext cx="6264697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/>
              <a:t>Анализ эффективности целеполагания и планирования воспитательного процесса в классе в прошедшем году.</a:t>
            </a:r>
          </a:p>
          <a:p>
            <a:pPr indent="457200" algn="just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             Воспитательные </a:t>
            </a:r>
            <a:r>
              <a:rPr lang="ru-RU" sz="1400" dirty="0"/>
              <a:t>задачи, поставленные в начале прошлого учебного года, являются целесообразными, так как они способствуют воспитанию всесторонне развитой личности. Основные направления, методы и средства педагогического влияния соответствовали возрастным и психологическим особенностям младших подростков. </a:t>
            </a:r>
            <a:br>
              <a:rPr lang="ru-RU" sz="1400" dirty="0"/>
            </a:br>
            <a:r>
              <a:rPr lang="ru-RU" sz="1400" dirty="0" smtClean="0"/>
              <a:t>             За </a:t>
            </a:r>
            <a:r>
              <a:rPr lang="ru-RU" sz="1400" dirty="0"/>
              <a:t>прошедший год было проведено 9</a:t>
            </a:r>
            <a:r>
              <a:rPr lang="ru-RU" sz="1400" dirty="0" smtClean="0"/>
              <a:t> </a:t>
            </a:r>
            <a:r>
              <a:rPr lang="ru-RU" sz="1400" dirty="0"/>
              <a:t>тематических классных часов по плану классного руководителя. Классные часы носили различную тематику и были направлены на развитие личности ребенка. Так, классным руководителем проводились занятия по гражданскому воспитанию </a:t>
            </a:r>
            <a:r>
              <a:rPr lang="ru-RU" sz="1400" dirty="0" smtClean="0"/>
              <a:t>«Моя Россия», «Российский флаг», «Поле Чудес –Русские богатыри», «Мне посчастливилось родиться на Руси»; </a:t>
            </a:r>
            <a:r>
              <a:rPr lang="ru-RU" sz="1400" dirty="0"/>
              <a:t>эстетическому воспитанию и этикету «Что такое добро и зло», «Как правильно здороваться», «Как вести себя за </a:t>
            </a:r>
            <a:r>
              <a:rPr lang="ru-RU" sz="1400" dirty="0" smtClean="0"/>
              <a:t>столом»; </a:t>
            </a:r>
            <a:r>
              <a:rPr lang="ru-RU" sz="1400" dirty="0"/>
              <a:t>Нравственно-эстетическому воспитанию «Вся семья вместе – и душа на месте», «Стыдно за наше поколение», «Давайте будем дружить»; занятия направленные на формирование здорового образа жизни «Наркотики: употребление и злоупотребление», «</a:t>
            </a:r>
            <a:r>
              <a:rPr lang="ru-RU" sz="1400" dirty="0" smtClean="0"/>
              <a:t>Красиво-вкусно-полезно». Кроме </a:t>
            </a:r>
            <a:r>
              <a:rPr lang="ru-RU" sz="1400" dirty="0"/>
              <a:t>того, классным </a:t>
            </a:r>
            <a:r>
              <a:rPr lang="ru-RU" sz="1400" dirty="0" smtClean="0"/>
              <a:t>руководителем </a:t>
            </a:r>
            <a:r>
              <a:rPr lang="ru-RU" sz="1400" dirty="0"/>
              <a:t>проводились беседы по правилам дорожного движения и безопасности </a:t>
            </a:r>
            <a:r>
              <a:rPr lang="ru-RU" sz="1400" dirty="0" smtClean="0"/>
              <a:t>жизнедеятельности детей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400" dirty="0" smtClean="0"/>
              <a:t>            Поставленные </a:t>
            </a:r>
            <a:r>
              <a:rPr lang="ru-RU" sz="1400" dirty="0"/>
              <a:t>перед коллективом в прошлом учебном </a:t>
            </a:r>
            <a:r>
              <a:rPr lang="ru-RU" sz="1400" dirty="0" smtClean="0"/>
              <a:t>2011 </a:t>
            </a:r>
            <a:r>
              <a:rPr lang="ru-RU" sz="1400" dirty="0"/>
              <a:t>году задачи, я считаю выполненными.</a:t>
            </a:r>
          </a:p>
          <a:p>
            <a:pPr lvl="0" algn="just"/>
            <a:endParaRPr lang="ru-RU" sz="1400" b="1" dirty="0" smtClean="0"/>
          </a:p>
          <a:p>
            <a:pPr lvl="0" algn="ctr"/>
            <a:r>
              <a:rPr lang="ru-RU" sz="1600" b="1" dirty="0" smtClean="0"/>
              <a:t>Анализ </a:t>
            </a:r>
            <a:r>
              <a:rPr lang="ru-RU" sz="1600" b="1" dirty="0"/>
              <a:t>развития учащихся класса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  <a:p>
            <a:pPr algn="just"/>
            <a:r>
              <a:rPr lang="ru-RU" sz="1400" dirty="0"/>
              <a:t>Учащиеся класса обладают интеллектуальным потенциалом. По итогам года </a:t>
            </a:r>
            <a:r>
              <a:rPr lang="ru-RU" sz="1400" dirty="0" smtClean="0"/>
              <a:t>10 человек </a:t>
            </a:r>
            <a:r>
              <a:rPr lang="ru-RU" sz="1400" dirty="0"/>
              <a:t>окончили учебный год на «хорошо» и «</a:t>
            </a:r>
            <a:r>
              <a:rPr lang="ru-RU" sz="1400" dirty="0" smtClean="0"/>
              <a:t>отлично» Произошла </a:t>
            </a:r>
            <a:r>
              <a:rPr lang="ru-RU" sz="1400" dirty="0"/>
              <a:t>смена мотивов обучения, проявилось желание участвовать не только в урочной , но и внеклассной и внеурочной деятельности. </a:t>
            </a:r>
          </a:p>
          <a:p>
            <a:pPr algn="just"/>
            <a:r>
              <a:rPr lang="ru-RU" sz="1400" dirty="0"/>
              <a:t>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642910"/>
            <a:ext cx="5947213" cy="1524000"/>
          </a:xfrm>
        </p:spPr>
        <p:txBody>
          <a:bodyPr/>
          <a:lstStyle/>
          <a:p>
            <a:pPr lvl="0"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Психолого-педагогическая </a:t>
            </a:r>
            <a:r>
              <a:rPr lang="ru-RU" sz="360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характеристика 7 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«В»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79712"/>
            <a:ext cx="6504856" cy="6034617"/>
          </a:xfrm>
        </p:spPr>
        <p:txBody>
          <a:bodyPr/>
          <a:lstStyle/>
          <a:p>
            <a:pPr indent="457200" algn="just">
              <a:spcAft>
                <a:spcPts val="0"/>
              </a:spcAft>
              <a:buNone/>
            </a:pPr>
            <a:endParaRPr lang="ru-RU" sz="1200" dirty="0" smtClean="0">
              <a:latin typeface="Times New Roman"/>
              <a:ea typeface="Calibri"/>
            </a:endParaRP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 smtClean="0">
                <a:latin typeface="Times New Roman"/>
                <a:ea typeface="Calibri"/>
              </a:rPr>
              <a:t>В </a:t>
            </a:r>
            <a:r>
              <a:rPr lang="ru-RU" sz="1200" dirty="0">
                <a:latin typeface="Times New Roman"/>
                <a:ea typeface="Calibri"/>
              </a:rPr>
              <a:t>классе  на 2011-2012 учебный год учатся </a:t>
            </a:r>
            <a:r>
              <a:rPr lang="ru-RU" sz="1200" dirty="0" smtClean="0">
                <a:latin typeface="Times New Roman"/>
                <a:ea typeface="Calibri"/>
              </a:rPr>
              <a:t>24 </a:t>
            </a:r>
            <a:r>
              <a:rPr lang="ru-RU" sz="1200" dirty="0">
                <a:latin typeface="Times New Roman"/>
                <a:ea typeface="Calibri"/>
              </a:rPr>
              <a:t>учеников: 12 мальчиков и </a:t>
            </a:r>
            <a:r>
              <a:rPr lang="ru-RU" sz="1200" dirty="0" smtClean="0">
                <a:latin typeface="Times New Roman"/>
                <a:ea typeface="Calibri"/>
              </a:rPr>
              <a:t>12 </a:t>
            </a:r>
            <a:r>
              <a:rPr lang="ru-RU" sz="1200" dirty="0">
                <a:latin typeface="Times New Roman"/>
                <a:ea typeface="Calibri"/>
              </a:rPr>
              <a:t>девочек. Класс очень подвижный, старается быть активным в делах школьной жизни. Принимает участие в художественной самодеятельности школы, во всех классных и внеклассных мероприятиях. Главная задача класса - воспитание коллективизма, требовательность к себе и друг другу, честность и правдивость, доброта и принципиальность.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 В общем, в классе сложился дружный коллектив. Дети живут интересами друг друга, болезненно переживают неудачи и проблемы своих одноклассников, стараются протянуть им руку помощи. В классе можно выделить лидеров: Иванова Ксения, </a:t>
            </a:r>
            <a:r>
              <a:rPr lang="ru-RU" sz="1200" dirty="0" err="1">
                <a:latin typeface="Times New Roman"/>
                <a:ea typeface="Calibri"/>
              </a:rPr>
              <a:t>Пацук</a:t>
            </a:r>
            <a:r>
              <a:rPr lang="ru-RU" sz="1200" dirty="0">
                <a:latin typeface="Times New Roman"/>
                <a:ea typeface="Calibri"/>
              </a:rPr>
              <a:t> Денис, </a:t>
            </a:r>
            <a:r>
              <a:rPr lang="ru-RU" sz="1200" dirty="0" err="1">
                <a:latin typeface="Times New Roman"/>
                <a:ea typeface="Calibri"/>
              </a:rPr>
              <a:t>Редчук</a:t>
            </a:r>
            <a:r>
              <a:rPr lang="ru-RU" sz="1200" dirty="0">
                <a:latin typeface="Times New Roman"/>
                <a:ea typeface="Calibri"/>
              </a:rPr>
              <a:t> Алина. Несколько человек в классе требуют повышенного внимания: Попов Яков, Галкин Евгений; Карина </a:t>
            </a:r>
            <a:r>
              <a:rPr lang="ru-RU" sz="1200" dirty="0" err="1">
                <a:latin typeface="Times New Roman"/>
                <a:ea typeface="Calibri"/>
              </a:rPr>
              <a:t>Лейвина</a:t>
            </a:r>
            <a:r>
              <a:rPr lang="ru-RU" sz="1200" dirty="0">
                <a:latin typeface="Times New Roman"/>
                <a:ea typeface="Calibri"/>
              </a:rPr>
              <a:t>  часто пропускает уроки без уважительных причин.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Многие ученики добросовестно относятся к учебе: Иванова Ксения, </a:t>
            </a:r>
            <a:r>
              <a:rPr lang="ru-RU" sz="1200" dirty="0" err="1">
                <a:latin typeface="Times New Roman"/>
                <a:ea typeface="Calibri"/>
              </a:rPr>
              <a:t>Пацук</a:t>
            </a:r>
            <a:r>
              <a:rPr lang="ru-RU" sz="1200" dirty="0">
                <a:latin typeface="Times New Roman"/>
                <a:ea typeface="Calibri"/>
              </a:rPr>
              <a:t> Денис, </a:t>
            </a:r>
            <a:r>
              <a:rPr lang="ru-RU" sz="1200" dirty="0" err="1">
                <a:latin typeface="Times New Roman"/>
                <a:ea typeface="Calibri"/>
              </a:rPr>
              <a:t>Проказова</a:t>
            </a:r>
            <a:r>
              <a:rPr lang="ru-RU" sz="1200" dirty="0">
                <a:latin typeface="Times New Roman"/>
                <a:ea typeface="Calibri"/>
              </a:rPr>
              <a:t> Жанна, </a:t>
            </a:r>
            <a:r>
              <a:rPr lang="ru-RU" sz="1200" dirty="0" err="1">
                <a:latin typeface="Times New Roman"/>
                <a:ea typeface="Calibri"/>
              </a:rPr>
              <a:t>Худоян</a:t>
            </a:r>
            <a:r>
              <a:rPr lang="ru-RU" sz="1200" dirty="0">
                <a:latin typeface="Times New Roman"/>
                <a:ea typeface="Calibri"/>
              </a:rPr>
              <a:t> Левон. Но есть и ребята, которые учатся неохотно, у них отсутствует интерес к учебе: Попов Яков и Галкин Евгений . С этими учениками и их родителями ведется индивидуальная работа, где прививается интерес в учебе, ликвидируются пробелы в знаниях.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Отношение к труду у детей разное. Есть ученики очень активные и добросовестные, которые с удовольствием выполняют поручения. У других ребят не воспитано трудолюбие. Они работают без желания, стараются увильнуть от просьбы, поручения. Все ученики класса активно принимают участие в общественной жизни класса и школы: готовят праздники для педагогов, своих родителей, других учеников школы.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      Инициаторами проведения классной жизни являются всегда </a:t>
            </a:r>
            <a:r>
              <a:rPr lang="ru-RU" sz="1200" dirty="0" err="1">
                <a:latin typeface="Times New Roman"/>
                <a:ea typeface="Calibri"/>
              </a:rPr>
              <a:t>Пацук</a:t>
            </a:r>
            <a:r>
              <a:rPr lang="ru-RU" sz="1200" dirty="0">
                <a:latin typeface="Times New Roman"/>
                <a:ea typeface="Calibri"/>
              </a:rPr>
              <a:t> Денис, Иванова Ксения, </a:t>
            </a:r>
            <a:r>
              <a:rPr lang="ru-RU" sz="1200" dirty="0" err="1">
                <a:latin typeface="Times New Roman"/>
                <a:ea typeface="Calibri"/>
              </a:rPr>
              <a:t>Худоян</a:t>
            </a:r>
            <a:r>
              <a:rPr lang="ru-RU" sz="1200" dirty="0">
                <a:latin typeface="Times New Roman"/>
                <a:ea typeface="Calibri"/>
              </a:rPr>
              <a:t> Левон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 </a:t>
            </a:r>
            <a:r>
              <a:rPr lang="ru-RU" sz="1200" dirty="0" smtClean="0">
                <a:latin typeface="Times New Roman"/>
                <a:ea typeface="Calibri"/>
              </a:rPr>
              <a:t>  </a:t>
            </a:r>
            <a:r>
              <a:rPr lang="ru-RU" sz="1200" dirty="0">
                <a:latin typeface="Times New Roman"/>
                <a:ea typeface="Calibri"/>
              </a:rPr>
              <a:t>Активное участие в спортивной жизни класса принимают следующие ученики: </a:t>
            </a:r>
            <a:r>
              <a:rPr lang="ru-RU" sz="1200" dirty="0" err="1">
                <a:latin typeface="Times New Roman"/>
                <a:ea typeface="Calibri"/>
              </a:rPr>
              <a:t>Гюрджян</a:t>
            </a:r>
            <a:r>
              <a:rPr lang="ru-RU" sz="1200" dirty="0">
                <a:latin typeface="Times New Roman"/>
                <a:ea typeface="Calibri"/>
              </a:rPr>
              <a:t> Карен, Кулаков Евгений, </a:t>
            </a:r>
            <a:r>
              <a:rPr lang="ru-RU" sz="1200" dirty="0" err="1">
                <a:latin typeface="Times New Roman"/>
                <a:ea typeface="Calibri"/>
              </a:rPr>
              <a:t>Поветкин</a:t>
            </a:r>
            <a:r>
              <a:rPr lang="ru-RU" sz="1200" dirty="0">
                <a:latin typeface="Times New Roman"/>
                <a:ea typeface="Calibri"/>
              </a:rPr>
              <a:t> Игорь, Попов Яков, </a:t>
            </a:r>
            <a:r>
              <a:rPr lang="ru-RU" sz="1200" dirty="0" err="1">
                <a:latin typeface="Times New Roman"/>
                <a:ea typeface="Calibri"/>
              </a:rPr>
              <a:t>Худоян</a:t>
            </a:r>
            <a:r>
              <a:rPr lang="ru-RU" sz="1200" dirty="0">
                <a:latin typeface="Times New Roman"/>
                <a:ea typeface="Calibri"/>
              </a:rPr>
              <a:t> Левон</a:t>
            </a:r>
            <a:r>
              <a:rPr lang="ru-RU" sz="1200" dirty="0" smtClean="0">
                <a:latin typeface="Times New Roman"/>
                <a:ea typeface="Calibri"/>
              </a:rPr>
              <a:t>.             </a:t>
            </a:r>
            <a:r>
              <a:rPr lang="ru-RU" sz="1200" dirty="0">
                <a:latin typeface="Times New Roman"/>
                <a:ea typeface="Calibri"/>
              </a:rPr>
              <a:t>Особое значение уделяется организации общественно-полезного труду учащихся, дежурство  во по классу, забота о комнатных растениях, огромную помощь оказывают следующие ученики: Колесник Екатерина, </a:t>
            </a:r>
            <a:r>
              <a:rPr lang="ru-RU" sz="1200" dirty="0" err="1">
                <a:latin typeface="Times New Roman"/>
                <a:ea typeface="Calibri"/>
              </a:rPr>
              <a:t>Редчук</a:t>
            </a:r>
            <a:r>
              <a:rPr lang="ru-RU" sz="1200" dirty="0">
                <a:latin typeface="Times New Roman"/>
                <a:ea typeface="Calibri"/>
              </a:rPr>
              <a:t> Алина.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Общий уровень развития учащихся – средний, интересы разнообразные. В классе ведется работа по формированию общественного мнения, где дети учатся высказывать свои суждения, отношения к поступкам некоторых учеников, оценивать работу товарищей и т.д.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1200" dirty="0">
                <a:latin typeface="Times New Roman"/>
                <a:ea typeface="Calibri"/>
              </a:rPr>
              <a:t>В новом учебном году будет продолжена работа по сплочению дружного ученического коллектива, формированию положительных мотивов в отношении с окружающими.</a:t>
            </a:r>
          </a:p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70" y="428596"/>
            <a:ext cx="5092618" cy="1524000"/>
          </a:xfrm>
        </p:spPr>
        <p:txBody>
          <a:bodyPr/>
          <a:lstStyle/>
          <a:p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Протокол № 1</a:t>
            </a:r>
            <a:b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</a:b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 от  10.09.2011</a:t>
            </a:r>
            <a:endParaRPr lang="ru-RU" sz="3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Присутствовало :18 человек</a:t>
            </a:r>
          </a:p>
          <a:p>
            <a:pPr marL="0" indent="0" algn="ctr">
              <a:buNone/>
            </a:pPr>
            <a:r>
              <a:rPr lang="ru-RU" sz="1600" i="1" dirty="0" smtClean="0"/>
              <a:t>ПОВЕСТКА:</a:t>
            </a:r>
          </a:p>
          <a:p>
            <a:pPr marL="0" indent="0">
              <a:buNone/>
            </a:pPr>
            <a:r>
              <a:rPr lang="ru-RU" sz="1600" dirty="0" smtClean="0"/>
              <a:t>1. Организация учебно-познавательного процесса в классе.</a:t>
            </a:r>
          </a:p>
          <a:p>
            <a:pPr marL="0" indent="0">
              <a:buNone/>
            </a:pPr>
            <a:r>
              <a:rPr lang="ru-RU" sz="1600" dirty="0" smtClean="0"/>
              <a:t>2.  Требования :</a:t>
            </a:r>
          </a:p>
          <a:p>
            <a:pPr marL="0" indent="0">
              <a:buNone/>
            </a:pPr>
            <a:r>
              <a:rPr lang="ru-RU" sz="1600" dirty="0" smtClean="0"/>
              <a:t>-посещение; </a:t>
            </a:r>
          </a:p>
          <a:p>
            <a:pPr marL="0" indent="0">
              <a:buNone/>
            </a:pPr>
            <a:r>
              <a:rPr lang="ru-RU" sz="1600" dirty="0" smtClean="0"/>
              <a:t>- 2-я пара;</a:t>
            </a:r>
          </a:p>
          <a:p>
            <a:pPr marL="0" indent="0">
              <a:buNone/>
            </a:pPr>
            <a:r>
              <a:rPr lang="ru-RU" sz="1600" dirty="0" smtClean="0"/>
              <a:t>-форма;</a:t>
            </a:r>
          </a:p>
          <a:p>
            <a:pPr marL="0" indent="0">
              <a:buNone/>
            </a:pPr>
            <a:r>
              <a:rPr lang="ru-RU" sz="1600" dirty="0" smtClean="0"/>
              <a:t>-опоздания;</a:t>
            </a:r>
          </a:p>
          <a:p>
            <a:pPr marL="0" indent="0">
              <a:buNone/>
            </a:pPr>
            <a:r>
              <a:rPr lang="ru-RU" sz="1600" dirty="0" smtClean="0"/>
              <a:t>-пропуски.</a:t>
            </a:r>
          </a:p>
          <a:p>
            <a:pPr marL="0" indent="0">
              <a:buNone/>
            </a:pPr>
            <a:r>
              <a:rPr lang="ru-RU" sz="1600" dirty="0" smtClean="0"/>
              <a:t>3. Организация  горячего питания</a:t>
            </a:r>
          </a:p>
          <a:p>
            <a:pPr marL="0" indent="0">
              <a:buNone/>
            </a:pPr>
            <a:r>
              <a:rPr lang="ru-RU" sz="1600" dirty="0" smtClean="0"/>
              <a:t>4. Заполнение социальных паспортов</a:t>
            </a:r>
          </a:p>
          <a:p>
            <a:pPr marL="0" indent="0">
              <a:buNone/>
            </a:pPr>
            <a:r>
              <a:rPr lang="ru-RU" sz="1600" dirty="0" smtClean="0"/>
              <a:t>5. Выборы родительского комитета </a:t>
            </a:r>
          </a:p>
          <a:p>
            <a:pPr marL="0" indent="0" algn="ctr">
              <a:buNone/>
            </a:pPr>
            <a:r>
              <a:rPr lang="ru-RU" sz="1600" i="1" dirty="0" smtClean="0"/>
              <a:t>ПОСТАНОВИЛИ:</a:t>
            </a:r>
          </a:p>
          <a:p>
            <a:pPr marL="0" indent="0">
              <a:buNone/>
            </a:pPr>
            <a:r>
              <a:rPr lang="ru-RU" sz="1600" dirty="0" smtClean="0"/>
              <a:t>1. Принять к сведению и соблюдать требования к уч-ся 6 класса</a:t>
            </a:r>
          </a:p>
          <a:p>
            <a:pPr marL="0" indent="0">
              <a:buNone/>
            </a:pPr>
            <a:r>
              <a:rPr lang="ru-RU" sz="1600" dirty="0" smtClean="0"/>
              <a:t>2. Организовать горячее питание</a:t>
            </a:r>
          </a:p>
          <a:p>
            <a:pPr marL="0" indent="0">
              <a:buNone/>
            </a:pPr>
            <a:r>
              <a:rPr lang="ru-RU" sz="1600" dirty="0" smtClean="0"/>
              <a:t>3. Выбрали родительский комитет в составе:</a:t>
            </a:r>
          </a:p>
          <a:p>
            <a:pPr marL="0" indent="0">
              <a:buNone/>
            </a:pPr>
            <a:r>
              <a:rPr lang="ru-RU" sz="1600" dirty="0" smtClean="0"/>
              <a:t>Иванова </a:t>
            </a:r>
            <a:r>
              <a:rPr lang="ru-RU" sz="1600" dirty="0" err="1" smtClean="0"/>
              <a:t>н.Б</a:t>
            </a:r>
            <a:r>
              <a:rPr lang="ru-RU" sz="1600" dirty="0" smtClean="0"/>
              <a:t>.- председатель</a:t>
            </a:r>
          </a:p>
          <a:p>
            <a:pPr marL="0" indent="0">
              <a:buNone/>
            </a:pPr>
            <a:r>
              <a:rPr lang="ru-RU" sz="1600" dirty="0" smtClean="0"/>
              <a:t>Оганесян М.П. </a:t>
            </a:r>
          </a:p>
          <a:p>
            <a:pPr marL="0" indent="0">
              <a:buNone/>
            </a:pPr>
            <a:r>
              <a:rPr lang="ru-RU" sz="1600" dirty="0" err="1" smtClean="0"/>
              <a:t>Пацук</a:t>
            </a:r>
            <a:r>
              <a:rPr lang="ru-RU" sz="1600" dirty="0" smtClean="0"/>
              <a:t> И.А.</a:t>
            </a:r>
          </a:p>
          <a:p>
            <a:pPr marL="0" indent="0">
              <a:buNone/>
            </a:pPr>
            <a:r>
              <a:rPr lang="ru-RU" sz="1600" dirty="0" smtClean="0"/>
              <a:t>Лебедева С.В.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СЕКРЕТАРЬ: </a:t>
            </a:r>
          </a:p>
          <a:p>
            <a:pPr marL="0" indent="0" algn="ctr">
              <a:buNone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4209115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70" y="428596"/>
            <a:ext cx="5092618" cy="1524000"/>
          </a:xfrm>
        </p:spPr>
        <p:txBody>
          <a:bodyPr/>
          <a:lstStyle/>
          <a:p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Протокол № 2</a:t>
            </a:r>
            <a:b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</a:b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 от  17.11.2011</a:t>
            </a:r>
            <a:endParaRPr lang="ru-RU" sz="3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Присутствовало :19 человек</a:t>
            </a:r>
          </a:p>
          <a:p>
            <a:pPr marL="0" indent="0" algn="ctr">
              <a:buNone/>
            </a:pPr>
            <a:r>
              <a:rPr lang="ru-RU" sz="1600" i="1" dirty="0" smtClean="0"/>
              <a:t>ПОВЕСТКА:</a:t>
            </a:r>
          </a:p>
          <a:p>
            <a:pPr marL="0" indent="0">
              <a:buNone/>
            </a:pPr>
            <a:r>
              <a:rPr lang="ru-RU" sz="1600" dirty="0" smtClean="0"/>
              <a:t>1. Режим дня. Свободное время подростка.</a:t>
            </a:r>
          </a:p>
          <a:p>
            <a:pPr marL="0" indent="0">
              <a:buNone/>
            </a:pPr>
            <a:r>
              <a:rPr lang="ru-RU" sz="1600" dirty="0"/>
              <a:t>2</a:t>
            </a:r>
            <a:r>
              <a:rPr lang="ru-RU" sz="1600" dirty="0" smtClean="0"/>
              <a:t>. Организация  горячего питания</a:t>
            </a:r>
          </a:p>
          <a:p>
            <a:pPr marL="0" indent="0">
              <a:buNone/>
            </a:pPr>
            <a:r>
              <a:rPr lang="ru-RU" sz="1600" dirty="0"/>
              <a:t>3</a:t>
            </a:r>
            <a:r>
              <a:rPr lang="ru-RU" sz="1600" dirty="0" smtClean="0"/>
              <a:t>. Разное </a:t>
            </a:r>
          </a:p>
          <a:p>
            <a:pPr marL="0" indent="0" algn="ctr">
              <a:buNone/>
            </a:pPr>
            <a:r>
              <a:rPr lang="ru-RU" sz="1600" i="1" dirty="0" smtClean="0"/>
              <a:t>ПОСТАНОВИЛИ:</a:t>
            </a:r>
          </a:p>
          <a:p>
            <a:pPr marL="0" indent="0">
              <a:buNone/>
            </a:pPr>
            <a:r>
              <a:rPr lang="ru-RU" sz="1600" dirty="0" smtClean="0"/>
              <a:t>1. Осуществлять контроль за режимом дня детей. Организовать свободное время подростков</a:t>
            </a:r>
          </a:p>
          <a:p>
            <a:pPr marL="0" indent="0">
              <a:buNone/>
            </a:pPr>
            <a:r>
              <a:rPr lang="ru-RU" sz="1600" dirty="0" smtClean="0"/>
              <a:t>2. Усилить работу по Организации горячего питания</a:t>
            </a:r>
          </a:p>
          <a:p>
            <a:pPr marL="0" indent="0">
              <a:buNone/>
            </a:pPr>
            <a:r>
              <a:rPr lang="ru-RU" sz="1600" dirty="0" smtClean="0"/>
              <a:t>3. Соблюдение единых требований к учащимся школы: форма, 2-я пара, заполнение дневников </a:t>
            </a: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СЕКРЕТАРЬ:</a:t>
            </a:r>
          </a:p>
          <a:p>
            <a:pPr marL="0" indent="0" algn="ctr">
              <a:buNone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518943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70" y="428596"/>
            <a:ext cx="5092618" cy="1524000"/>
          </a:xfrm>
        </p:spPr>
        <p:txBody>
          <a:bodyPr/>
          <a:lstStyle/>
          <a:p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Протокол № 3</a:t>
            </a:r>
            <a:b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</a:b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 от  18.01.2012</a:t>
            </a:r>
            <a:endParaRPr lang="ru-RU" sz="3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Присутствовало :22 человека</a:t>
            </a:r>
          </a:p>
          <a:p>
            <a:pPr marL="0" indent="0" algn="ctr">
              <a:buNone/>
            </a:pPr>
            <a:r>
              <a:rPr lang="ru-RU" sz="1600" i="1" dirty="0" smtClean="0"/>
              <a:t>ПОВЕСТКА:</a:t>
            </a:r>
          </a:p>
          <a:p>
            <a:pPr marL="0" indent="0">
              <a:buNone/>
            </a:pPr>
            <a:r>
              <a:rPr lang="ru-RU" sz="1600" dirty="0" smtClean="0"/>
              <a:t>1. Союз семьи и школы.</a:t>
            </a:r>
          </a:p>
          <a:p>
            <a:pPr marL="0" indent="0">
              <a:buNone/>
            </a:pPr>
            <a:r>
              <a:rPr lang="ru-RU" sz="1600" dirty="0"/>
              <a:t>2</a:t>
            </a:r>
            <a:r>
              <a:rPr lang="ru-RU" sz="1600" dirty="0" smtClean="0"/>
              <a:t>. Подготовка к празднованию 23 февраля и 8 марта</a:t>
            </a:r>
          </a:p>
          <a:p>
            <a:pPr marL="0" indent="0" algn="ctr">
              <a:buNone/>
            </a:pPr>
            <a:r>
              <a:rPr lang="ru-RU" sz="1600" i="1" dirty="0" smtClean="0"/>
              <a:t>ПОСТАНОВИЛИ:</a:t>
            </a:r>
          </a:p>
          <a:p>
            <a:pPr marL="0" lvl="0" indent="0"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1. Осуществлять </a:t>
            </a:r>
            <a:r>
              <a:rPr lang="ru-RU" sz="1600" dirty="0">
                <a:solidFill>
                  <a:srgbClr val="000000"/>
                </a:solidFill>
              </a:rPr>
              <a:t>взаимодействие родителей со школой: </a:t>
            </a:r>
            <a:r>
              <a:rPr lang="ru-RU" sz="1600" dirty="0" smtClean="0">
                <a:solidFill>
                  <a:srgbClr val="000000"/>
                </a:solidFill>
              </a:rPr>
              <a:t>посещать </a:t>
            </a:r>
            <a:r>
              <a:rPr lang="ru-RU" sz="1600" dirty="0">
                <a:solidFill>
                  <a:srgbClr val="000000"/>
                </a:solidFill>
              </a:rPr>
              <a:t>психолога;</a:t>
            </a:r>
          </a:p>
          <a:p>
            <a:pPr marL="0" lvl="0" indent="0"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консультации </a:t>
            </a:r>
            <a:r>
              <a:rPr lang="ru-RU" sz="1600" dirty="0">
                <a:solidFill>
                  <a:srgbClr val="000000"/>
                </a:solidFill>
              </a:rPr>
              <a:t>с </a:t>
            </a:r>
            <a:r>
              <a:rPr lang="ru-RU" sz="1600" dirty="0" smtClean="0">
                <a:solidFill>
                  <a:srgbClr val="000000"/>
                </a:solidFill>
              </a:rPr>
              <a:t>учителями-предметниками.</a:t>
            </a:r>
          </a:p>
          <a:p>
            <a:pPr marL="0" lvl="0" indent="0"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2. Осуществить организационные мероприятия по подготовке к празднованию 23 февраля и 8 марта.</a:t>
            </a:r>
            <a:endParaRPr lang="ru-RU" sz="1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ru-RU" sz="1600" i="1" dirty="0" smtClean="0"/>
          </a:p>
          <a:p>
            <a:pPr marL="0" indent="0">
              <a:buNone/>
            </a:pPr>
            <a:r>
              <a:rPr lang="ru-RU" sz="1600" dirty="0" smtClean="0"/>
              <a:t>СЕКРЕТАРЬ:</a:t>
            </a:r>
          </a:p>
          <a:p>
            <a:pPr marL="0" indent="0" algn="ctr">
              <a:buNone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913883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70" y="428596"/>
            <a:ext cx="5092618" cy="1524000"/>
          </a:xfrm>
        </p:spPr>
        <p:txBody>
          <a:bodyPr/>
          <a:lstStyle/>
          <a:p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Протокол № 4</a:t>
            </a:r>
            <a:b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</a:br>
            <a:r>
              <a:rPr lang="ru-RU" sz="3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 от  12.03.2012</a:t>
            </a:r>
            <a:endParaRPr lang="ru-RU" sz="3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Присутствовало :20 человек</a:t>
            </a:r>
          </a:p>
          <a:p>
            <a:pPr marL="0" indent="0" algn="ctr">
              <a:buNone/>
            </a:pPr>
            <a:r>
              <a:rPr lang="ru-RU" sz="1600" i="1" dirty="0" smtClean="0"/>
              <a:t>ПОВЕСТКА:</a:t>
            </a:r>
          </a:p>
          <a:p>
            <a:pPr marL="0" indent="0">
              <a:buNone/>
            </a:pPr>
            <a:r>
              <a:rPr lang="ru-RU" sz="1600" dirty="0" smtClean="0"/>
              <a:t>1. Профилактика предупреждения правонарушений среди подростков .</a:t>
            </a:r>
          </a:p>
          <a:p>
            <a:pPr marL="0" indent="0">
              <a:buNone/>
            </a:pPr>
            <a:r>
              <a:rPr lang="ru-RU" sz="1600" dirty="0"/>
              <a:t>2</a:t>
            </a:r>
            <a:r>
              <a:rPr lang="ru-RU" sz="1600" dirty="0" smtClean="0"/>
              <a:t>. Успеваемость </a:t>
            </a:r>
          </a:p>
          <a:p>
            <a:pPr marL="0" indent="0">
              <a:buNone/>
            </a:pPr>
            <a:r>
              <a:rPr lang="ru-RU" sz="1600" dirty="0" smtClean="0"/>
              <a:t>3. Разное  </a:t>
            </a:r>
          </a:p>
          <a:p>
            <a:pPr marL="0" indent="0" algn="ctr">
              <a:buNone/>
            </a:pPr>
            <a:r>
              <a:rPr lang="ru-RU" sz="1600" i="1" dirty="0" smtClean="0"/>
              <a:t>ПОСТАНОВИЛИ:</a:t>
            </a:r>
          </a:p>
          <a:p>
            <a:pPr lvl="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Осуществить контроль за подростками</a:t>
            </a:r>
          </a:p>
          <a:p>
            <a:pPr lvl="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Осуществить контроль за обучаемостью подростков</a:t>
            </a:r>
          </a:p>
          <a:p>
            <a:pPr marL="0" lvl="0" indent="0"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ru-RU" sz="1600" i="1" dirty="0" smtClean="0"/>
          </a:p>
          <a:p>
            <a:pPr marL="0" indent="0">
              <a:buNone/>
            </a:pPr>
            <a:r>
              <a:rPr lang="ru-RU" sz="1600" dirty="0" smtClean="0"/>
              <a:t>СЕКРЕТАРЬ:</a:t>
            </a:r>
          </a:p>
          <a:p>
            <a:pPr marL="0" indent="0" algn="ctr">
              <a:buNone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92415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366184"/>
            <a:ext cx="6741368" cy="1469512"/>
          </a:xfrm>
        </p:spPr>
        <p:txBody>
          <a:bodyPr/>
          <a:lstStyle/>
          <a:p>
            <a:pPr lvl="0"/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работы  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2011-2012 г. учебный год</a:t>
            </a: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.</a:t>
            </a:r>
            <a:br>
              <a:rPr lang="ru-RU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0649" y="2195736"/>
            <a:ext cx="626469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ea typeface="+mj-ea"/>
                <a:cs typeface="+mj-cs"/>
              </a:rPr>
              <a:t>             Шестиклассники  </a:t>
            </a:r>
            <a:r>
              <a:rPr lang="ru-RU" sz="1400" dirty="0">
                <a:solidFill>
                  <a:srgbClr val="000000"/>
                </a:solidFill>
                <a:ea typeface="+mj-ea"/>
                <a:cs typeface="+mj-cs"/>
              </a:rPr>
              <a:t>были вовлечены в подготовку и организацию  мероприятий, праздников, спортивных соревнований. Наиболее удачными мероприятиями прошлого учебного года я считала бы «День матери», «Новый год», «Неделя осени», где все учащиеся класса приняли активное участие. Дети участвовали также в спортивных мероприятиях : «День здоровья» . За прошедший учебный год заслужили поощрение и были награждены почетными грамотами Иванова Ксения и </a:t>
            </a:r>
            <a:r>
              <a:rPr lang="ru-RU" sz="1400" dirty="0" err="1">
                <a:solidFill>
                  <a:srgbClr val="000000"/>
                </a:solidFill>
                <a:ea typeface="+mj-ea"/>
                <a:cs typeface="+mj-cs"/>
              </a:rPr>
              <a:t>Проказова</a:t>
            </a:r>
            <a:r>
              <a:rPr lang="ru-RU" sz="1400" dirty="0">
                <a:solidFill>
                  <a:srgbClr val="000000"/>
                </a:solidFill>
                <a:ea typeface="+mj-ea"/>
                <a:cs typeface="+mj-cs"/>
              </a:rPr>
              <a:t> Жанна. </a:t>
            </a:r>
            <a:br>
              <a:rPr lang="ru-RU" sz="14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0000"/>
                </a:solidFill>
                <a:ea typeface="+mj-ea"/>
                <a:cs typeface="+mj-cs"/>
              </a:rPr>
              <a:t>          Следует </a:t>
            </a:r>
            <a:r>
              <a:rPr lang="ru-RU" sz="1400" dirty="0">
                <a:solidFill>
                  <a:srgbClr val="000000"/>
                </a:solidFill>
                <a:ea typeface="+mj-ea"/>
                <a:cs typeface="+mj-cs"/>
              </a:rPr>
              <a:t>отметить, что у учащихся класса ещё не сформировалась потребность заниматься самовоспитанием и саморазвитием. Ребята не в состоянии анализировать собственные поступки и формулировать их мотивацию. На критику со стороны относятся несколько агрессивно, заранее не принимая советы и замечания окружающих. Считаю необходимым организовать работу в этом направлении. В социально культурном развитии учащиеся претерпели изменения: повысился уровень воспитанности, культура общения в кругу одноклассников, и со взрослыми; правовая культура. Повысился уровень самостоятельности, появились зачатки умений влиять на социум. В итоге начинает развиваться культура жизненного самоопределения.</a:t>
            </a:r>
            <a:br>
              <a:rPr lang="ru-RU" sz="14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0000"/>
                </a:solidFill>
                <a:ea typeface="+mj-ea"/>
                <a:cs typeface="+mj-cs"/>
              </a:rPr>
              <a:t>           В </a:t>
            </a:r>
            <a:r>
              <a:rPr lang="ru-RU" sz="1400" dirty="0">
                <a:solidFill>
                  <a:srgbClr val="000000"/>
                </a:solidFill>
                <a:ea typeface="+mj-ea"/>
                <a:cs typeface="+mj-cs"/>
              </a:rPr>
              <a:t>классе есть учащиеся из «группы риска» Попов Яков и Галкин Евгений. Это учащиеся, легко поддаются воздействию со стороны, склонны при определённых обстоятельствах нарушить моральные запреты и совершить плохие поступки. Классным руководителем велась работа с этими детьми, проводились беседы с учениками, их родителями. Установлен контроль за их деятельностью и кругом общения</a:t>
            </a:r>
            <a:r>
              <a:rPr lang="ru-RU" sz="1400" dirty="0" smtClean="0">
                <a:solidFill>
                  <a:srgbClr val="000000"/>
                </a:solidFill>
                <a:ea typeface="+mj-ea"/>
                <a:cs typeface="+mj-cs"/>
              </a:rPr>
              <a:t>.</a:t>
            </a:r>
          </a:p>
          <a:p>
            <a:pPr lvl="0" algn="ctr"/>
            <a:r>
              <a:rPr lang="ru-RU" sz="1600" b="1" dirty="0">
                <a:solidFill>
                  <a:srgbClr val="000000"/>
                </a:solidFill>
              </a:rPr>
              <a:t>Анализ динамики социальной ситуации развития учащихся.</a:t>
            </a:r>
          </a:p>
          <a:p>
            <a:pPr lvl="0"/>
            <a:endParaRPr lang="ru-RU" sz="1400" dirty="0" smtClean="0">
              <a:solidFill>
                <a:srgbClr val="000000"/>
              </a:solidFill>
            </a:endParaRPr>
          </a:p>
          <a:p>
            <a:pPr lvl="0"/>
            <a:r>
              <a:rPr lang="ru-RU" sz="1400" dirty="0" smtClean="0">
                <a:solidFill>
                  <a:srgbClr val="000000"/>
                </a:solidFill>
              </a:rPr>
              <a:t>Учащиеся </a:t>
            </a:r>
            <a:r>
              <a:rPr lang="ru-RU" sz="1400" dirty="0">
                <a:solidFill>
                  <a:srgbClr val="000000"/>
                </a:solidFill>
              </a:rPr>
              <a:t>класса активно контактируют с окружающим их социумом: учащимися школы, учителями. У детей сформированы ценностные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1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  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2011-2012 г. учебный год</a:t>
            </a: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</a:rPr>
            </a:b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0648" y="1907704"/>
            <a:ext cx="6336704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400" dirty="0" smtClean="0">
                <a:solidFill>
                  <a:srgbClr val="000000"/>
                </a:solidFill>
              </a:rPr>
              <a:t>ориентации</a:t>
            </a:r>
            <a:r>
              <a:rPr lang="ru-RU" sz="1400" dirty="0">
                <a:solidFill>
                  <a:srgbClr val="000000"/>
                </a:solidFill>
              </a:rPr>
              <a:t>, они позитивно относятся к людям, труду, учёбе, школе, классу, учителям. Произошло изменение круга наиболее значимых людей, т.е. </a:t>
            </a:r>
            <a:r>
              <a:rPr lang="ru-RU" sz="1400" dirty="0" err="1">
                <a:solidFill>
                  <a:srgbClr val="000000"/>
                </a:solidFill>
              </a:rPr>
              <a:t>референтного</a:t>
            </a:r>
            <a:r>
              <a:rPr lang="ru-RU" sz="1400" dirty="0">
                <a:solidFill>
                  <a:srgbClr val="000000"/>
                </a:solidFill>
              </a:rPr>
              <a:t> окружения учащихся класса. Родители продолжают занимать важное место в их жизни, однако общение с одноклассниками и ровесниками становится всё более значимым и важным для принятия решений. Классное сообщество играет большую роль в социальном развитии школьников, на формирование их личностных качеств, творческих, интеллектуальных, физических, организаторских и других способностей и дарований. </a:t>
            </a:r>
          </a:p>
          <a:p>
            <a:pPr lvl="0" algn="just"/>
            <a:r>
              <a:rPr lang="ru-RU" sz="1400" dirty="0" smtClean="0">
                <a:solidFill>
                  <a:srgbClr val="000000"/>
                </a:solidFill>
              </a:rPr>
              <a:t>             В </a:t>
            </a:r>
            <a:r>
              <a:rPr lang="ru-RU" sz="1400" dirty="0">
                <a:solidFill>
                  <a:srgbClr val="000000"/>
                </a:solidFill>
              </a:rPr>
              <a:t>прошедшем учебном году все учащиеся класса были задействованы в деятельности школьных кружков и секций по интересам: «.ЮИД», «.Русский язык».</a:t>
            </a:r>
          </a:p>
          <a:p>
            <a:pPr lvl="0" algn="ctr"/>
            <a:r>
              <a:rPr lang="ru-RU" sz="1600" b="1" dirty="0">
                <a:solidFill>
                  <a:srgbClr val="000000"/>
                </a:solidFill>
              </a:rPr>
              <a:t>Анализ развития коллектива класса.</a:t>
            </a:r>
            <a:endParaRPr lang="ru-RU" sz="1600" dirty="0">
              <a:solidFill>
                <a:srgbClr val="000000"/>
              </a:solidFill>
            </a:endParaRPr>
          </a:p>
          <a:p>
            <a:pPr lvl="0" algn="just"/>
            <a:endParaRPr lang="ru-RU" sz="1400" dirty="0" smtClean="0">
              <a:solidFill>
                <a:srgbClr val="000000"/>
              </a:solidFill>
            </a:endParaRPr>
          </a:p>
          <a:p>
            <a:pPr lvl="0" algn="just"/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           Социально-психологический </a:t>
            </a:r>
            <a:r>
              <a:rPr lang="ru-RU" sz="1400" dirty="0">
                <a:solidFill>
                  <a:srgbClr val="000000"/>
                </a:solidFill>
              </a:rPr>
              <a:t>микроклимат в классе менялся на протяжении всего года. В начале года отмечались вспышки агрессии среди учащихся, непонимание, неприятие отдельных учеников класса, выделение аутсайдеров. Затем дети стали более терпимы друг к ругу, начали помогать и общаться всем классом. К концу года в классе наладились дружеские отношения среди всех учеников. Таким образом, на конец учебного года в классном коллективе не наблюдалось агрессии, неприязни и отторжения. Класс функционирует как единое целое. Отношения мальчиков и девочек являются ровными и доверительными. </a:t>
            </a:r>
            <a:r>
              <a:rPr lang="ru-RU" sz="1400" dirty="0" smtClean="0">
                <a:solidFill>
                  <a:srgbClr val="000000"/>
                </a:solidFill>
              </a:rPr>
              <a:t>                Считаю</a:t>
            </a:r>
            <a:r>
              <a:rPr lang="ru-RU" sz="1400" dirty="0">
                <a:solidFill>
                  <a:srgbClr val="000000"/>
                </a:solidFill>
              </a:rPr>
              <a:t>, что уровень сплочения классного коллектива за прошедший год значительно повысился. Каждый ученик в классе имеет коллективное поручение, с которым успешно справляется. Работает актив класса, который вовлекает во внеклассную и внеурочную деятельность весь коллектив. Делу сплочения коллектива способствовали проведение различных мероприятий, беседы, игры, празднование дней рождения одноклассников.</a:t>
            </a:r>
          </a:p>
          <a:p>
            <a:pPr lvl="0" algn="just"/>
            <a:r>
              <a:rPr lang="ru-RU" sz="1400" dirty="0" smtClean="0">
                <a:solidFill>
                  <a:srgbClr val="000000"/>
                </a:solidFill>
              </a:rPr>
              <a:t>             В </a:t>
            </a:r>
            <a:r>
              <a:rPr lang="ru-RU" sz="1400" dirty="0">
                <a:solidFill>
                  <a:srgbClr val="000000"/>
                </a:solidFill>
              </a:rPr>
              <a:t>начале учебного года классный руководитель возглавляла работу, раздавала задания и поручения. Затем после адаптации и привыкания к новым условиям обучения дети стали </a:t>
            </a:r>
            <a:r>
              <a:rPr lang="ru-RU" sz="1400" dirty="0" smtClean="0">
                <a:solidFill>
                  <a:srgbClr val="000000"/>
                </a:solidFill>
              </a:rPr>
              <a:t>сами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4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80" y="571472"/>
            <a:ext cx="5715040" cy="1524000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  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2011-2012 г. учебный год</a:t>
            </a: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</a:rPr>
            </a:b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ru-RU" sz="1400" kern="1200" dirty="0">
                <a:solidFill>
                  <a:srgbClr val="000000"/>
                </a:solidFill>
                <a:latin typeface="Arial" charset="0"/>
              </a:rPr>
            </a:b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координировать свои действия: дежурство по школе и столовой, репетиции мероприятий, уборка школьной территории и т.д.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В прошлом учебном году выбыло два человека: </a:t>
            </a:r>
            <a:r>
              <a:rPr lang="ru-RU" sz="1400" kern="1200" dirty="0" err="1">
                <a:solidFill>
                  <a:srgbClr val="000000"/>
                </a:solidFill>
                <a:latin typeface="Arial" charset="0"/>
              </a:rPr>
              <a:t>Аджи</a:t>
            </a: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-Умер Екатерина и Дьяченко </a:t>
            </a:r>
            <a:r>
              <a:rPr lang="ru-RU" sz="1400" kern="1200" dirty="0" smtClean="0">
                <a:solidFill>
                  <a:srgbClr val="000000"/>
                </a:solidFill>
                <a:latin typeface="Arial" charset="0"/>
              </a:rPr>
              <a:t>Наталья.</a:t>
            </a:r>
            <a:endParaRPr lang="ru-RU" sz="1400" b="1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1600" b="1" kern="1200" dirty="0" smtClean="0">
                <a:solidFill>
                  <a:srgbClr val="000000"/>
                </a:solidFill>
                <a:latin typeface="Arial" charset="0"/>
              </a:rPr>
              <a:t>Анализ </a:t>
            </a:r>
            <a:r>
              <a:rPr lang="ru-RU" sz="1600" b="1" kern="1200" dirty="0">
                <a:solidFill>
                  <a:srgbClr val="000000"/>
                </a:solidFill>
                <a:latin typeface="Arial" charset="0"/>
              </a:rPr>
              <a:t>педагогического взаимодействия с семьями учащихся класса</a:t>
            </a:r>
            <a:r>
              <a:rPr lang="ru-RU" sz="1600" b="1" kern="12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ru-RU" sz="16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За прошедший учебный год классным руководителем было проведено 5 </a:t>
            </a:r>
            <a:r>
              <a:rPr lang="ru-RU" sz="1400" kern="1200" dirty="0" smtClean="0">
                <a:solidFill>
                  <a:srgbClr val="000000"/>
                </a:solidFill>
                <a:latin typeface="Arial" charset="0"/>
              </a:rPr>
              <a:t>классных </a:t>
            </a: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родительских собрания по плану: «Организация учебно-познавательного процесса  в классе», «Режим дня . Свободное время подростков», «Союз семьи и школы», «Профилактика предупреждения </a:t>
            </a:r>
            <a:r>
              <a:rPr lang="ru-RU" sz="1400" kern="1200" dirty="0" err="1">
                <a:solidFill>
                  <a:srgbClr val="000000"/>
                </a:solidFill>
                <a:latin typeface="Arial" charset="0"/>
              </a:rPr>
              <a:t>правонаруженй</a:t>
            </a: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 среди школьников», «роль семьи в формировании личности.. Большинство родителей посетили все собрания. На собраниях помимо общепедагогических вопросов обсуждались частные: режим дня , успеваемость и посещаемость школьниками учебных занятий, причины пропусков уроков, школьное питание и подвоз детей к месту обучения и обратно.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Помимо родительских собраний проводилось заочное анкетирование родителей «Достаточно ли вы контактны с детьми», «Моё мнение как родителя о классе», посредством которого классный руководитель выясняла волнующие родителей вопросы.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b="1" kern="1200" dirty="0">
                <a:solidFill>
                  <a:srgbClr val="000000"/>
                </a:solidFill>
                <a:latin typeface="Arial" charset="0"/>
              </a:rPr>
              <a:t>Выводы: </a:t>
            </a:r>
            <a:endParaRPr lang="ru-RU" sz="14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- В новом учебном году необходимо улучшить работу с родителями, добиться стопроцентного посещения родителями родительских собраний.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Вести строгий учёт пропусков учащимися учебных занятий. По каждому пропуску беседовать с родителями, искоренить пропуски уроков без уважительной причины.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- Считаю необходимым продолжить реализацию целей и задач, поставленных перед коллективом учащихся в прошлом учебном году.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- Продолжить работу по сплочению классного коллектива.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1400" kern="1200" dirty="0">
                <a:solidFill>
                  <a:srgbClr val="000000"/>
                </a:solidFill>
                <a:latin typeface="Arial" charset="0"/>
              </a:rPr>
              <a:t>- Развивать нравственную самооценку учащихся, готовить их к самовоспитанию и самоанализу</a:t>
            </a:r>
          </a:p>
          <a:p>
            <a:endParaRPr lang="ru-RU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8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500034"/>
            <a:ext cx="3353993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Список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70" y="2143108"/>
            <a:ext cx="3586166" cy="6034617"/>
          </a:xfrm>
        </p:spPr>
        <p:txBody>
          <a:bodyPr/>
          <a:lstStyle/>
          <a:p>
            <a:endParaRPr lang="ru-RU" dirty="0" smtClean="0">
              <a:solidFill>
                <a:srgbClr val="0066CC"/>
              </a:solidFill>
            </a:endParaRPr>
          </a:p>
          <a:p>
            <a:endParaRPr lang="ru-RU" dirty="0" smtClean="0">
              <a:solidFill>
                <a:srgbClr val="0066CC"/>
              </a:solidFill>
            </a:endParaRPr>
          </a:p>
          <a:p>
            <a:endParaRPr lang="ru-RU" dirty="0" smtClean="0">
              <a:solidFill>
                <a:srgbClr val="0066CC"/>
              </a:solidFill>
            </a:endParaRPr>
          </a:p>
          <a:p>
            <a:endParaRPr lang="ru-RU" dirty="0">
              <a:solidFill>
                <a:srgbClr val="0066CC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9961"/>
              </p:ext>
            </p:extLst>
          </p:nvPr>
        </p:nvGraphicFramePr>
        <p:xfrm>
          <a:off x="1412776" y="1901656"/>
          <a:ext cx="4038203" cy="8208592"/>
        </p:xfrm>
        <a:graphic>
          <a:graphicData uri="http://schemas.openxmlformats.org/drawingml/2006/table">
            <a:tbl>
              <a:tblPr/>
              <a:tblGrid>
                <a:gridCol w="1209045"/>
                <a:gridCol w="2829158"/>
              </a:tblGrid>
              <a:tr h="36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п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Ф.И. уч-ся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Худоян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Левон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Члкадян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Диана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80" y="571472"/>
            <a:ext cx="5715040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Родительские собрания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25568"/>
              </p:ext>
            </p:extLst>
          </p:nvPr>
        </p:nvGraphicFramePr>
        <p:xfrm>
          <a:off x="404663" y="2411760"/>
          <a:ext cx="6120681" cy="420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40227"/>
                <a:gridCol w="1854751"/>
                <a:gridCol w="22257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 мероприятий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Ответственный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kern="1200" baseline="0" dirty="0" smtClean="0"/>
                        <a:t>1. Агрессия, ее причины и последствия.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сентябрь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Кл</a:t>
                      </a:r>
                      <a:r>
                        <a:rPr lang="ru-RU" sz="1600" baseline="0" dirty="0" err="1" smtClean="0"/>
                        <a:t>.руководитель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u="none" strike="noStrike" baseline="0" dirty="0" smtClean="0"/>
                        <a:t>2. Поощрение и наказание детей в семье.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ноябрь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Кл.руководитель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   3. О родительском</a:t>
                      </a:r>
                      <a:r>
                        <a:rPr lang="ru-RU" sz="1600" baseline="0" dirty="0" smtClean="0"/>
                        <a:t> авторитете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январь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Психолог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4.Нравственные уроки моей семьи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март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Кл.руководитель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5.Книга в жизни школьника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Кл.руководитель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04" y="571472"/>
            <a:ext cx="6429396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Социальный паспорт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790344"/>
              </p:ext>
            </p:extLst>
          </p:nvPr>
        </p:nvGraphicFramePr>
        <p:xfrm>
          <a:off x="476672" y="2348174"/>
          <a:ext cx="6000768" cy="6406045"/>
        </p:xfrm>
        <a:graphic>
          <a:graphicData uri="http://schemas.openxmlformats.org/drawingml/2006/table">
            <a:tbl>
              <a:tblPr/>
              <a:tblGrid>
                <a:gridCol w="2416109"/>
                <a:gridCol w="3584659"/>
              </a:tblGrid>
              <a:tr h="791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Многодетные семьи –  малообеспеченные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5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Малообеспеченные семьи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Неполные семьи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Неполные семьи – малообеспеченные (кол-во детей)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Родители-инвалиды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1743</TotalTime>
  <Words>4002</Words>
  <Application>Microsoft Office PowerPoint</Application>
  <PresentationFormat>Экран (4:3)</PresentationFormat>
  <Paragraphs>653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Шары</vt:lpstr>
      <vt:lpstr>     Папка классного руководителя      </vt:lpstr>
      <vt:lpstr>Содержание:</vt:lpstr>
      <vt:lpstr>Анализ работы   за 2011-2012 г. учебный год</vt:lpstr>
      <vt:lpstr>       Анализ работы   за 2011-2012 г. учебный год    . </vt:lpstr>
      <vt:lpstr>  Анализ работы   за 2011-2012 г. учебный год  </vt:lpstr>
      <vt:lpstr> Анализ работы   за 2011-2012 г. учебный год  </vt:lpstr>
      <vt:lpstr>Список класса</vt:lpstr>
      <vt:lpstr>Родительские собрания</vt:lpstr>
      <vt:lpstr>Социальный паспорт класса</vt:lpstr>
      <vt:lpstr>Актив класса</vt:lpstr>
      <vt:lpstr>Положение о родительском комитете класса</vt:lpstr>
      <vt:lpstr>Презентация PowerPoint</vt:lpstr>
      <vt:lpstr>Родительский комитет</vt:lpstr>
      <vt:lpstr>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Работа с родителями</vt:lpstr>
      <vt:lpstr>Методическая копилка</vt:lpstr>
      <vt:lpstr>Работа с «трудными детьми»/Индивидуальная работа</vt:lpstr>
      <vt:lpstr>Презентация PowerPoint</vt:lpstr>
      <vt:lpstr>График посещения семей учащихся </vt:lpstr>
      <vt:lpstr>Уровень воспитанности учащихся</vt:lpstr>
      <vt:lpstr>Презентация PowerPoint</vt:lpstr>
      <vt:lpstr>Психолого-педагогическая характеристика 7 «В» класса</vt:lpstr>
      <vt:lpstr>Протокол № 1  от  10.09.2011</vt:lpstr>
      <vt:lpstr>Протокол № 2  от  17.11.2011</vt:lpstr>
      <vt:lpstr>Протокол № 3  от  18.01.2012</vt:lpstr>
      <vt:lpstr>Протокол № 4  от  12.03.2012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Папка классного руководителя</dc:title>
  <dc:creator>user</dc:creator>
  <cp:lastModifiedBy>Елена</cp:lastModifiedBy>
  <cp:revision>134</cp:revision>
  <cp:lastPrinted>2012-08-14T12:47:44Z</cp:lastPrinted>
  <dcterms:created xsi:type="dcterms:W3CDTF">2009-05-29T05:27:00Z</dcterms:created>
  <dcterms:modified xsi:type="dcterms:W3CDTF">2014-09-18T19:32:27Z</dcterms:modified>
</cp:coreProperties>
</file>