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18.01.2015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18.01.2015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18.01.2015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00100" y="428604"/>
            <a:ext cx="7572428" cy="5210196"/>
          </a:xfrm>
        </p:spPr>
        <p:txBody>
          <a:bodyPr>
            <a:normAutofit lnSpcReduction="10000"/>
          </a:bodyPr>
          <a:lstStyle/>
          <a:p>
            <a:r>
              <a:rPr lang="ru-RU" b="1" dirty="0" smtClean="0">
                <a:latin typeface="Bookman Old Style" pitchFamily="18" charset="0"/>
              </a:rPr>
              <a:t>Вставьте слово!!!</a:t>
            </a:r>
            <a:endParaRPr lang="ru-RU" dirty="0" smtClean="0">
              <a:latin typeface="Bookman Old Style" pitchFamily="18" charset="0"/>
            </a:endParaRPr>
          </a:p>
          <a:p>
            <a:r>
              <a:rPr lang="ru-RU" b="1" dirty="0" smtClean="0">
                <a:latin typeface="Bookman Old Style" pitchFamily="18" charset="0"/>
              </a:rPr>
              <a:t>…</a:t>
            </a:r>
            <a:r>
              <a:rPr lang="ru-RU" dirty="0" smtClean="0">
                <a:latin typeface="Bookman Old Style" pitchFamily="18" charset="0"/>
              </a:rPr>
              <a:t> – бесцветная жидкость с характерным запахом и температурой кипения</a:t>
            </a:r>
            <a:r>
              <a:rPr lang="ru-RU" b="1" dirty="0" smtClean="0">
                <a:latin typeface="Bookman Old Style" pitchFamily="18" charset="0"/>
              </a:rPr>
              <a:t>…</a:t>
            </a:r>
            <a:r>
              <a:rPr lang="ru-RU" dirty="0" smtClean="0">
                <a:latin typeface="Bookman Old Style" pitchFamily="18" charset="0"/>
              </a:rPr>
              <a:t> .</a:t>
            </a:r>
          </a:p>
          <a:p>
            <a:r>
              <a:rPr lang="ru-RU" dirty="0" smtClean="0">
                <a:latin typeface="Bookman Old Style" pitchFamily="18" charset="0"/>
              </a:rPr>
              <a:t> Горюч. </a:t>
            </a:r>
            <a:r>
              <a:rPr lang="ru-RU" b="1" dirty="0" smtClean="0">
                <a:latin typeface="Bookman Old Style" pitchFamily="18" charset="0"/>
              </a:rPr>
              <a:t>...</a:t>
            </a:r>
            <a:r>
              <a:rPr lang="ru-RU" dirty="0" smtClean="0">
                <a:latin typeface="Bookman Old Style" pitchFamily="18" charset="0"/>
              </a:rPr>
              <a:t> с водой в любых соотношениях. </a:t>
            </a:r>
          </a:p>
          <a:p>
            <a:r>
              <a:rPr lang="ru-RU" dirty="0" smtClean="0">
                <a:latin typeface="Bookman Old Style" pitchFamily="18" charset="0"/>
              </a:rPr>
              <a:t>… широко используется в промышленности для производства синтетического ..., … препаратов, применяется как …, входит в состав … и красок, ... средств. </a:t>
            </a:r>
          </a:p>
          <a:p>
            <a:r>
              <a:rPr lang="ru-RU" dirty="0" smtClean="0">
                <a:latin typeface="Bookman Old Style" pitchFamily="18" charset="0"/>
              </a:rPr>
              <a:t>В медицине … ...  – важнейшее дезинфицирующее средство. </a:t>
            </a:r>
          </a:p>
          <a:p>
            <a:endParaRPr lang="ru-RU" dirty="0"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1600" dirty="0" smtClean="0">
                <a:latin typeface="Bookman Old Style" pitchFamily="18" charset="0"/>
              </a:rPr>
              <a:t>3. Спирты </a:t>
            </a:r>
            <a:r>
              <a:rPr lang="ru-RU" sz="1600" dirty="0" smtClean="0">
                <a:latin typeface="Bookman Old Style" pitchFamily="18" charset="0"/>
              </a:rPr>
              <a:t>взаимодействуют со щелочными и </a:t>
            </a:r>
            <a:r>
              <a:rPr lang="ru-RU" sz="1600" dirty="0" err="1" smtClean="0">
                <a:latin typeface="Bookman Old Style" pitchFamily="18" charset="0"/>
              </a:rPr>
              <a:t>щелочно-земельными</a:t>
            </a:r>
            <a:r>
              <a:rPr lang="ru-RU" sz="1600" dirty="0" smtClean="0">
                <a:latin typeface="Bookman Old Style" pitchFamily="18" charset="0"/>
              </a:rPr>
              <a:t> металлами</a:t>
            </a:r>
          </a:p>
          <a:p>
            <a:r>
              <a:rPr lang="ru-RU" sz="1600" dirty="0" smtClean="0"/>
              <a:t>2СН3-СН2-ОН + 2К </a:t>
            </a:r>
            <a:r>
              <a:rPr lang="ru-RU" sz="1600" dirty="0" smtClean="0">
                <a:latin typeface="Calibri"/>
              </a:rPr>
              <a:t>→ </a:t>
            </a:r>
            <a:r>
              <a:rPr lang="ru-RU" sz="1800" dirty="0" smtClean="0">
                <a:latin typeface="Calibri"/>
              </a:rPr>
              <a:t>2СН3-СН2-ОК + Н2</a:t>
            </a:r>
            <a:endParaRPr lang="ru-RU" sz="1800" dirty="0" smtClean="0"/>
          </a:p>
          <a:p>
            <a:r>
              <a:rPr lang="ru-RU" sz="1600" dirty="0" smtClean="0"/>
              <a:t>2СН3-СН2-ОН + </a:t>
            </a:r>
            <a:r>
              <a:rPr lang="ru-RU" sz="1600" dirty="0" err="1" smtClean="0"/>
              <a:t>Са</a:t>
            </a:r>
            <a:r>
              <a:rPr lang="ru-RU" sz="1600" dirty="0" smtClean="0"/>
              <a:t> </a:t>
            </a:r>
            <a:r>
              <a:rPr lang="ru-RU" sz="1600" dirty="0" smtClean="0">
                <a:latin typeface="Calibri"/>
              </a:rPr>
              <a:t>→ (СН3-СН2-О)2Са + Н2</a:t>
            </a:r>
            <a:endParaRPr lang="ru-RU" sz="1600" dirty="0" smtClean="0"/>
          </a:p>
          <a:p>
            <a:r>
              <a:rPr lang="ru-RU" sz="1600" dirty="0" smtClean="0">
                <a:latin typeface="Bookman Old Style" pitchFamily="18" charset="0"/>
              </a:rPr>
              <a:t>4. Реакции горения</a:t>
            </a:r>
          </a:p>
          <a:p>
            <a:r>
              <a:rPr lang="ru-RU" sz="1600" dirty="0" smtClean="0"/>
              <a:t>С2Н5ОН +  3 О2  </a:t>
            </a:r>
            <a:r>
              <a:rPr lang="ru-RU" sz="1600" dirty="0" smtClean="0">
                <a:latin typeface="Calibri"/>
              </a:rPr>
              <a:t>→     2 СО2   +   3 Н2О</a:t>
            </a:r>
            <a:endParaRPr lang="ru-RU" sz="1600" dirty="0" smtClean="0"/>
          </a:p>
          <a:p>
            <a:r>
              <a:rPr lang="ru-RU" sz="1600" dirty="0" smtClean="0">
                <a:latin typeface="Bookman Old Style" pitchFamily="18" charset="0"/>
              </a:rPr>
              <a:t>4. Реакция </a:t>
            </a:r>
            <a:r>
              <a:rPr lang="ru-RU" sz="1600" b="1" dirty="0" smtClean="0">
                <a:latin typeface="Bookman Old Style" pitchFamily="18" charset="0"/>
              </a:rPr>
              <a:t>этерификации</a:t>
            </a:r>
            <a:r>
              <a:rPr lang="ru-RU" sz="1600" dirty="0" smtClean="0">
                <a:latin typeface="Bookman Old Style" pitchFamily="18" charset="0"/>
              </a:rPr>
              <a:t> (взаимодействие с карбоновыми кислотами)</a:t>
            </a:r>
          </a:p>
          <a:p>
            <a:endParaRPr lang="ru-RU" sz="1600" dirty="0" smtClean="0">
              <a:latin typeface="Bookman Old Style" pitchFamily="18" charset="0"/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Bookman Old Style" pitchFamily="18" charset="0"/>
              </a:rPr>
              <a:t>Химические свойства спиртов</a:t>
            </a:r>
            <a:endParaRPr lang="ru-RU" dirty="0">
              <a:latin typeface="Bookman Old Style" pitchFamily="18" charset="0"/>
            </a:endParaRPr>
          </a:p>
        </p:txBody>
      </p:sp>
      <p:pic>
        <p:nvPicPr>
          <p:cNvPr id="4" name="Picture 2" descr="F:\img5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00100" y="3643314"/>
            <a:ext cx="6715172" cy="12967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1600" dirty="0" smtClean="0">
                <a:latin typeface="Bookman Old Style" pitchFamily="18" charset="0"/>
              </a:rPr>
              <a:t>1. Гидролиз </a:t>
            </a:r>
            <a:r>
              <a:rPr lang="ru-RU" sz="1600" dirty="0" err="1" smtClean="0">
                <a:latin typeface="Bookman Old Style" pitchFamily="18" charset="0"/>
              </a:rPr>
              <a:t>галогеналканов</a:t>
            </a:r>
            <a:endParaRPr lang="ru-RU" sz="1600" dirty="0" smtClean="0">
              <a:latin typeface="Bookman Old Style" pitchFamily="18" charset="0"/>
            </a:endParaRP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sz="1600" dirty="0" smtClean="0">
                <a:latin typeface="Bookman Old Style" pitchFamily="18" charset="0"/>
              </a:rPr>
              <a:t>2</a:t>
            </a:r>
            <a:r>
              <a:rPr lang="ru-RU" dirty="0" smtClean="0"/>
              <a:t>. </a:t>
            </a:r>
            <a:r>
              <a:rPr lang="ru-RU" sz="1600" dirty="0" smtClean="0">
                <a:latin typeface="Bookman Old Style" pitchFamily="18" charset="0"/>
              </a:rPr>
              <a:t>Гидратация этиленовых углеводородов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latin typeface="Bookman Old Style" pitchFamily="18" charset="0"/>
              </a:rPr>
              <a:t>Получение спиртов</a:t>
            </a:r>
            <a:endParaRPr lang="ru-RU" dirty="0">
              <a:latin typeface="Bookman Old Style" pitchFamily="18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1916833"/>
            <a:ext cx="5176217" cy="1872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5616" y="4221088"/>
            <a:ext cx="5242323" cy="144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1600" dirty="0" smtClean="0">
                <a:latin typeface="Bookman Old Style" pitchFamily="18" charset="0"/>
              </a:rPr>
              <a:t>3. Гидрирование карбонильных соединений</a:t>
            </a:r>
          </a:p>
          <a:p>
            <a:endParaRPr lang="ru-RU" sz="1600" dirty="0" smtClean="0">
              <a:latin typeface="Bookman Old Style" pitchFamily="18" charset="0"/>
            </a:endParaRPr>
          </a:p>
          <a:p>
            <a:endParaRPr lang="ru-RU" sz="1600" dirty="0" smtClean="0">
              <a:latin typeface="Bookman Old Style" pitchFamily="18" charset="0"/>
            </a:endParaRPr>
          </a:p>
          <a:p>
            <a:endParaRPr lang="ru-RU" sz="1600" dirty="0" smtClean="0">
              <a:latin typeface="Bookman Old Style" pitchFamily="18" charset="0"/>
            </a:endParaRPr>
          </a:p>
          <a:p>
            <a:endParaRPr lang="ru-RU" sz="1600" dirty="0" smtClean="0">
              <a:latin typeface="Bookman Old Style" pitchFamily="18" charset="0"/>
            </a:endParaRPr>
          </a:p>
          <a:p>
            <a:endParaRPr lang="ru-RU" sz="1600" dirty="0" smtClean="0">
              <a:latin typeface="Bookman Old Style" pitchFamily="18" charset="0"/>
            </a:endParaRPr>
          </a:p>
          <a:p>
            <a:r>
              <a:rPr lang="ru-RU" sz="1600" dirty="0" smtClean="0">
                <a:latin typeface="Bookman Old Style" pitchFamily="18" charset="0"/>
              </a:rPr>
              <a:t>4. Брожение глюкозы</a:t>
            </a:r>
          </a:p>
          <a:p>
            <a:r>
              <a:rPr lang="ru-RU" sz="1600" dirty="0" smtClean="0">
                <a:latin typeface="Bookman Old Style" pitchFamily="18" charset="0"/>
              </a:rPr>
              <a:t>… (см. учебник с. 155)</a:t>
            </a:r>
          </a:p>
          <a:p>
            <a:r>
              <a:rPr lang="ru-RU" sz="1600" dirty="0" smtClean="0">
                <a:latin typeface="Bookman Old Style" pitchFamily="18" charset="0"/>
              </a:rPr>
              <a:t>5. Получение из </a:t>
            </a:r>
            <a:r>
              <a:rPr lang="ru-RU" sz="1600" dirty="0" err="1" smtClean="0">
                <a:latin typeface="Bookman Old Style" pitchFamily="18" charset="0"/>
              </a:rPr>
              <a:t>синтез-газа</a:t>
            </a:r>
            <a:endParaRPr lang="ru-RU" sz="1600" dirty="0" smtClean="0">
              <a:latin typeface="Bookman Old Style" pitchFamily="18" charset="0"/>
            </a:endParaRPr>
          </a:p>
          <a:p>
            <a:endParaRPr lang="ru-RU" sz="1600" dirty="0" smtClean="0">
              <a:latin typeface="Bookman Old Style" pitchFamily="18" charset="0"/>
            </a:endParaRPr>
          </a:p>
          <a:p>
            <a:endParaRPr lang="ru-RU" sz="1600" dirty="0">
              <a:latin typeface="Bookman Old Style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latin typeface="Bookman Old Style" pitchFamily="18" charset="0"/>
              </a:rPr>
              <a:t>Получение спиртов</a:t>
            </a:r>
            <a:endParaRPr lang="ru-RU" dirty="0">
              <a:latin typeface="Bookman Old Style" pitchFamily="18" charset="0"/>
            </a:endParaRP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48" y="2071678"/>
            <a:ext cx="5929354" cy="1085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57224" y="4714884"/>
            <a:ext cx="5429288" cy="714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latin typeface="Bookman Old Style" pitchFamily="18" charset="0"/>
              </a:rPr>
              <a:t>Применение спиртов</a:t>
            </a:r>
            <a:endParaRPr lang="ru-RU" dirty="0">
              <a:latin typeface="Bookman Old Style" pitchFamily="18" charset="0"/>
            </a:endParaRPr>
          </a:p>
        </p:txBody>
      </p:sp>
      <p:pic>
        <p:nvPicPr>
          <p:cNvPr id="4" name="Picture 2" descr="F:\43-3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42910" y="1285860"/>
            <a:ext cx="7786742" cy="50006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dirty="0" smtClean="0"/>
              <a:t>1</a:t>
            </a:r>
            <a:r>
              <a:rPr lang="ru-RU" sz="2800" dirty="0" smtClean="0"/>
              <a:t>. Общая формула предельных одноатомных спиртов</a:t>
            </a:r>
          </a:p>
          <a:p>
            <a:r>
              <a:rPr lang="ru-RU" sz="2800" dirty="0" smtClean="0"/>
              <a:t> а) CnH2n+2 </a:t>
            </a:r>
          </a:p>
          <a:p>
            <a:r>
              <a:rPr lang="ru-RU" sz="2800" dirty="0" smtClean="0"/>
              <a:t> б) CnH2n </a:t>
            </a:r>
          </a:p>
          <a:p>
            <a:r>
              <a:rPr lang="ru-RU" sz="2800" dirty="0" smtClean="0"/>
              <a:t> в) CnH2n-2</a:t>
            </a:r>
          </a:p>
          <a:p>
            <a:r>
              <a:rPr lang="ru-RU" sz="2800" dirty="0" smtClean="0"/>
              <a:t> г) CnH2n+1OH </a:t>
            </a:r>
          </a:p>
          <a:p>
            <a:pPr>
              <a:buNone/>
            </a:pPr>
            <a:endParaRPr lang="ru-RU" dirty="0">
              <a:latin typeface="Bookman Old Style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Проверь себя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dirty="0" smtClean="0"/>
              <a:t>2. Функциональная группа предельных одноатомных спиртов </a:t>
            </a:r>
          </a:p>
          <a:p>
            <a:r>
              <a:rPr lang="ru-RU" sz="2800" dirty="0" smtClean="0"/>
              <a:t> а) - СНО </a:t>
            </a:r>
          </a:p>
          <a:p>
            <a:r>
              <a:rPr lang="ru-RU" sz="2800" dirty="0" smtClean="0"/>
              <a:t>б) - СООН </a:t>
            </a:r>
          </a:p>
          <a:p>
            <a:r>
              <a:rPr lang="ru-RU" sz="2800" dirty="0" smtClean="0"/>
              <a:t> в) - ОН </a:t>
            </a:r>
          </a:p>
          <a:p>
            <a:r>
              <a:rPr lang="ru-RU" sz="2800" dirty="0" smtClean="0"/>
              <a:t> г) - СН3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latin typeface="Bookman Old Style" pitchFamily="18" charset="0"/>
              </a:rPr>
              <a:t>Проверь себя</a:t>
            </a:r>
            <a:endParaRPr lang="ru-RU" dirty="0"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dirty="0" smtClean="0"/>
              <a:t>3. Реакции по разрыву связи </a:t>
            </a:r>
          </a:p>
          <a:p>
            <a:r>
              <a:rPr lang="ru-RU" sz="2800" dirty="0" smtClean="0"/>
              <a:t>в </a:t>
            </a:r>
            <a:r>
              <a:rPr lang="ru-RU" sz="2800" dirty="0" err="1" smtClean="0"/>
              <a:t>гидроксогруппе</a:t>
            </a:r>
            <a:endParaRPr lang="ru-RU" sz="2800" dirty="0" smtClean="0"/>
          </a:p>
          <a:p>
            <a:r>
              <a:rPr lang="ru-RU" sz="2800" dirty="0" smtClean="0"/>
              <a:t> </a:t>
            </a:r>
          </a:p>
          <a:p>
            <a:r>
              <a:rPr lang="ru-RU" sz="2800" dirty="0" smtClean="0"/>
              <a:t>а) с галогенами; </a:t>
            </a:r>
          </a:p>
          <a:p>
            <a:r>
              <a:rPr lang="ru-RU" sz="2800" dirty="0" smtClean="0"/>
              <a:t> б) с кислородом; </a:t>
            </a:r>
          </a:p>
          <a:p>
            <a:r>
              <a:rPr lang="ru-RU" sz="2800" dirty="0" smtClean="0"/>
              <a:t> в) с активными металлами;</a:t>
            </a:r>
          </a:p>
          <a:p>
            <a:r>
              <a:rPr lang="ru-RU" sz="2800" dirty="0" smtClean="0"/>
              <a:t> г) с оксидом меди (ІІ);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latin typeface="Bookman Old Style" pitchFamily="18" charset="0"/>
              </a:rPr>
              <a:t>Проверь себя</a:t>
            </a:r>
            <a:endParaRPr lang="ru-RU" dirty="0"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4. </a:t>
            </a:r>
            <a:r>
              <a:rPr lang="ru-RU" sz="2800" dirty="0" smtClean="0"/>
              <a:t>Реакция с отрывом </a:t>
            </a:r>
            <a:r>
              <a:rPr lang="ru-RU" sz="2800" dirty="0" err="1" smtClean="0"/>
              <a:t>гидроксогруппы</a:t>
            </a:r>
            <a:endParaRPr lang="ru-RU" sz="2800" dirty="0" smtClean="0"/>
          </a:p>
          <a:p>
            <a:r>
              <a:rPr lang="ru-RU" sz="2800" dirty="0" smtClean="0"/>
              <a:t> </a:t>
            </a:r>
          </a:p>
          <a:p>
            <a:r>
              <a:rPr lang="ru-RU" sz="2800" dirty="0" smtClean="0"/>
              <a:t>а) окисление; </a:t>
            </a:r>
          </a:p>
          <a:p>
            <a:r>
              <a:rPr lang="ru-RU" sz="2800" dirty="0" smtClean="0"/>
              <a:t> б) гидрирование; </a:t>
            </a:r>
          </a:p>
          <a:p>
            <a:r>
              <a:rPr lang="ru-RU" sz="2800" dirty="0" smtClean="0"/>
              <a:t> в) гидратация; </a:t>
            </a:r>
          </a:p>
          <a:p>
            <a:r>
              <a:rPr lang="ru-RU" sz="2800" dirty="0" smtClean="0"/>
              <a:t> г) дегидратация (+)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latin typeface="Bookman Old Style" pitchFamily="18" charset="0"/>
              </a:rPr>
              <a:t>Проверь себя</a:t>
            </a:r>
            <a:endParaRPr lang="ru-RU" dirty="0"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1. г</a:t>
            </a:r>
          </a:p>
          <a:p>
            <a:r>
              <a:rPr lang="ru-RU" dirty="0" smtClean="0"/>
              <a:t>2. в</a:t>
            </a:r>
          </a:p>
          <a:p>
            <a:r>
              <a:rPr lang="ru-RU" dirty="0" smtClean="0"/>
              <a:t>3. в</a:t>
            </a:r>
          </a:p>
          <a:p>
            <a:r>
              <a:rPr lang="ru-RU" dirty="0" smtClean="0"/>
              <a:t>4. г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Ответы: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9600" b="1" dirty="0" smtClean="0">
                <a:latin typeface="Bookman Old Style" pitchFamily="18" charset="0"/>
              </a:rPr>
              <a:t>Спасибо за внимание!</a:t>
            </a:r>
            <a:endParaRPr lang="ru-RU" sz="9600" b="1" dirty="0">
              <a:latin typeface="Bookman Old Style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6600" i="1" dirty="0" smtClean="0">
                <a:latin typeface="Bookman Old Style" pitchFamily="18" charset="0"/>
              </a:rPr>
              <a:t>Предельные одноатомные спирты</a:t>
            </a:r>
            <a:endParaRPr lang="ru-RU" sz="6600" i="1" dirty="0">
              <a:latin typeface="Bookman Old Style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800" dirty="0" smtClean="0">
                <a:latin typeface="Bookman Old Style" pitchFamily="18" charset="0"/>
              </a:rPr>
              <a:t>1. Состав</a:t>
            </a:r>
          </a:p>
          <a:p>
            <a:r>
              <a:rPr lang="ru-RU" sz="4800" dirty="0" smtClean="0">
                <a:latin typeface="Bookman Old Style" pitchFamily="18" charset="0"/>
              </a:rPr>
              <a:t>2. Строение</a:t>
            </a:r>
          </a:p>
          <a:p>
            <a:r>
              <a:rPr lang="ru-RU" sz="4800" dirty="0" smtClean="0">
                <a:latin typeface="Bookman Old Style" pitchFamily="18" charset="0"/>
              </a:rPr>
              <a:t>3. Химические свойства</a:t>
            </a:r>
          </a:p>
          <a:p>
            <a:r>
              <a:rPr lang="ru-RU" sz="4800" dirty="0" smtClean="0">
                <a:latin typeface="Bookman Old Style" pitchFamily="18" charset="0"/>
              </a:rPr>
              <a:t>4. </a:t>
            </a:r>
            <a:r>
              <a:rPr lang="ru-RU" sz="4800" dirty="0" smtClean="0">
                <a:latin typeface="Bookman Old Style" pitchFamily="18" charset="0"/>
              </a:rPr>
              <a:t>П</a:t>
            </a:r>
            <a:r>
              <a:rPr lang="ru-RU" sz="4800" dirty="0" smtClean="0">
                <a:latin typeface="Bookman Old Style" pitchFamily="18" charset="0"/>
              </a:rPr>
              <a:t>олучение </a:t>
            </a:r>
          </a:p>
          <a:p>
            <a:r>
              <a:rPr lang="ru-RU" sz="4800" dirty="0" smtClean="0">
                <a:latin typeface="Bookman Old Style" pitchFamily="18" charset="0"/>
              </a:rPr>
              <a:t>5. Применение</a:t>
            </a:r>
          </a:p>
          <a:p>
            <a:endParaRPr lang="ru-RU" sz="4800" dirty="0" smtClean="0">
              <a:latin typeface="Bookman Old Style" pitchFamily="18" charset="0"/>
            </a:endParaRPr>
          </a:p>
          <a:p>
            <a:endParaRPr lang="ru-RU" sz="4800" dirty="0">
              <a:latin typeface="Bookman Old Style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latin typeface="Bookman Old Style" pitchFamily="18" charset="0"/>
              </a:rPr>
              <a:t>План работы</a:t>
            </a:r>
            <a:endParaRPr lang="ru-RU" dirty="0"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Ольга\Desktop\спирты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14" y="285728"/>
            <a:ext cx="7620000" cy="5715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Bookman Old Style" pitchFamily="18" charset="0"/>
              </a:rPr>
              <a:t>Функциональная группа спиртов</a:t>
            </a:r>
            <a:endParaRPr lang="ru-RU" dirty="0">
              <a:latin typeface="Bookman Old Style" pitchFamily="18" charset="0"/>
            </a:endParaRPr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28860" y="1714488"/>
            <a:ext cx="4071966" cy="16708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714348" y="4000504"/>
            <a:ext cx="800105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Bookman Old Style" pitchFamily="18" charset="0"/>
              </a:rPr>
              <a:t>При смещении электронной плотности от водорода </a:t>
            </a:r>
          </a:p>
          <a:p>
            <a:r>
              <a:rPr lang="ru-RU" dirty="0" smtClean="0">
                <a:latin typeface="Bookman Old Style" pitchFamily="18" charset="0"/>
              </a:rPr>
              <a:t>к кислороду, возможна некоторая подвижность</a:t>
            </a:r>
          </a:p>
          <a:p>
            <a:r>
              <a:rPr lang="ru-RU" dirty="0" smtClean="0">
                <a:latin typeface="Bookman Old Style" pitchFamily="18" charset="0"/>
              </a:rPr>
              <a:t>атома водорода, что приводит к появлению слабых</a:t>
            </a:r>
          </a:p>
          <a:p>
            <a:r>
              <a:rPr lang="ru-RU" dirty="0" smtClean="0">
                <a:latin typeface="Bookman Old Style" pitchFamily="18" charset="0"/>
              </a:rPr>
              <a:t>кислотных свойств.</a:t>
            </a:r>
            <a:endParaRPr lang="ru-RU" dirty="0"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latin typeface="Bookman Old Style" pitchFamily="18" charset="0"/>
              </a:rPr>
              <a:t>Межмолекулярная водородная связь</a:t>
            </a:r>
            <a:endParaRPr lang="ru-RU" dirty="0">
              <a:latin typeface="Bookman Old Style" pitchFamily="18" charset="0"/>
            </a:endParaRPr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7224" y="2000241"/>
            <a:ext cx="7215238" cy="20058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1071538" y="4429132"/>
            <a:ext cx="71438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Bookman Old Style" pitchFamily="18" charset="0"/>
              </a:rPr>
              <a:t>Уменьшение расстояния между молекулами спиртов</a:t>
            </a:r>
          </a:p>
          <a:p>
            <a:r>
              <a:rPr lang="ru-RU" dirty="0" smtClean="0">
                <a:latin typeface="Bookman Old Style" pitchFamily="18" charset="0"/>
              </a:rPr>
              <a:t>приводит к тому, что среди спиртов нет газообразных</a:t>
            </a:r>
          </a:p>
          <a:p>
            <a:r>
              <a:rPr lang="ru-RU" dirty="0" smtClean="0">
                <a:latin typeface="Bookman Old Style" pitchFamily="18" charset="0"/>
              </a:rPr>
              <a:t>Веществ, но температура кипения их низкая.</a:t>
            </a:r>
            <a:endParaRPr lang="ru-RU" dirty="0"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latin typeface="Bookman Old Style" pitchFamily="18" charset="0"/>
              </a:rPr>
              <a:t>Номенклатура спиртов</a:t>
            </a:r>
            <a:endParaRPr lang="ru-RU" dirty="0">
              <a:latin typeface="Bookman Old Style" pitchFamily="18" charset="0"/>
            </a:endParaRPr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3477419"/>
            <a:ext cx="8072494" cy="1666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500034" y="1500174"/>
            <a:ext cx="792961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Bookman Old Style" pitchFamily="18" charset="0"/>
              </a:rPr>
              <a:t>Систематические названия даются по названию углеводорода с добавлением суффикса -</a:t>
            </a:r>
            <a:r>
              <a:rPr lang="ru-RU" dirty="0" err="1" smtClean="0">
                <a:latin typeface="Bookman Old Style" pitchFamily="18" charset="0"/>
              </a:rPr>
              <a:t>ол</a:t>
            </a:r>
            <a:r>
              <a:rPr lang="ru-RU" dirty="0" smtClean="0">
                <a:latin typeface="Bookman Old Style" pitchFamily="18" charset="0"/>
              </a:rPr>
              <a:t> и цифры, указывающей положение </a:t>
            </a:r>
            <a:r>
              <a:rPr lang="ru-RU" dirty="0" err="1" smtClean="0">
                <a:latin typeface="Bookman Old Style" pitchFamily="18" charset="0"/>
              </a:rPr>
              <a:t>гидроксигруппы</a:t>
            </a:r>
            <a:r>
              <a:rPr lang="ru-RU" dirty="0" smtClean="0">
                <a:latin typeface="Bookman Old Style" pitchFamily="18" charset="0"/>
              </a:rPr>
              <a:t> (если это необходимо). Например: </a:t>
            </a:r>
          </a:p>
          <a:p>
            <a:r>
              <a:rPr lang="ru-RU" dirty="0" smtClean="0">
                <a:latin typeface="Bookman Old Style" pitchFamily="18" charset="0"/>
              </a:rPr>
              <a:t>Нумерация ведется от ближайшего к </a:t>
            </a:r>
            <a:r>
              <a:rPr lang="ru-RU" dirty="0" err="1" smtClean="0">
                <a:latin typeface="Bookman Old Style" pitchFamily="18" charset="0"/>
              </a:rPr>
              <a:t>ОН-группе</a:t>
            </a:r>
            <a:r>
              <a:rPr lang="ru-RU" dirty="0" smtClean="0">
                <a:latin typeface="Bookman Old Style" pitchFamily="18" charset="0"/>
              </a:rPr>
              <a:t> конца цепи.</a:t>
            </a:r>
            <a:endParaRPr lang="ru-RU" dirty="0"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latin typeface="Bookman Old Style" pitchFamily="18" charset="0"/>
              </a:rPr>
              <a:t>Изомерия</a:t>
            </a:r>
            <a:endParaRPr lang="ru-RU" dirty="0">
              <a:latin typeface="Bookman Old Style" pitchFamily="18" charset="0"/>
            </a:endParaRPr>
          </a:p>
        </p:txBody>
      </p:sp>
      <p:pic>
        <p:nvPicPr>
          <p:cNvPr id="2050" name="Picture 2" descr="C:\Users\Ольга\Desktop\изомерия.pn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21332" y="1571612"/>
            <a:ext cx="8365509" cy="366316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just"/>
            <a:r>
              <a:rPr lang="ru-RU" dirty="0" smtClean="0">
                <a:latin typeface="Bookman Old Style" pitchFamily="18" charset="0"/>
              </a:rPr>
              <a:t>Химические свойства спиртов</a:t>
            </a:r>
            <a:endParaRPr lang="ru-RU" dirty="0">
              <a:latin typeface="Bookman Old Style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1600" dirty="0" smtClean="0">
                <a:latin typeface="Bookman Old Style" pitchFamily="18" charset="0"/>
              </a:rPr>
              <a:t>1. </a:t>
            </a:r>
            <a:r>
              <a:rPr lang="ru-RU" sz="1600" dirty="0" smtClean="0">
                <a:latin typeface="Bookman Old Style" pitchFamily="18" charset="0"/>
              </a:rPr>
              <a:t>Взаимодействие с </a:t>
            </a:r>
            <a:r>
              <a:rPr lang="ru-RU" sz="1600" dirty="0" err="1" smtClean="0">
                <a:latin typeface="Bookman Old Style" pitchFamily="18" charset="0"/>
              </a:rPr>
              <a:t>галогеноводородами</a:t>
            </a:r>
            <a:r>
              <a:rPr lang="ru-RU" sz="1600" dirty="0" smtClean="0">
                <a:latin typeface="Bookman Old Style" pitchFamily="18" charset="0"/>
              </a:rPr>
              <a:t>, подобно     взаимодействию щелочей с кислотами</a:t>
            </a:r>
          </a:p>
          <a:p>
            <a:endParaRPr lang="ru-RU" dirty="0" smtClean="0"/>
          </a:p>
          <a:p>
            <a:endParaRPr lang="ru-RU" sz="1600" dirty="0" smtClean="0"/>
          </a:p>
          <a:p>
            <a:r>
              <a:rPr lang="ru-RU" sz="1600" dirty="0" smtClean="0"/>
              <a:t>2.</a:t>
            </a:r>
            <a:r>
              <a:rPr lang="ru-RU" sz="1600" dirty="0" smtClean="0">
                <a:latin typeface="Bookman Old Style" pitchFamily="18" charset="0"/>
              </a:rPr>
              <a:t> </a:t>
            </a:r>
            <a:r>
              <a:rPr lang="ru-RU" sz="1600" dirty="0" err="1" smtClean="0">
                <a:latin typeface="Bookman Old Style" pitchFamily="18" charset="0"/>
              </a:rPr>
              <a:t>Дегидротация</a:t>
            </a:r>
            <a:endParaRPr lang="ru-RU" sz="1600" dirty="0" smtClean="0">
              <a:latin typeface="Bookman Old Style" pitchFamily="18" charset="0"/>
            </a:endParaRPr>
          </a:p>
          <a:p>
            <a:r>
              <a:rPr lang="ru-RU" sz="1600" dirty="0" smtClean="0">
                <a:latin typeface="Bookman Old Style" pitchFamily="18" charset="0"/>
              </a:rPr>
              <a:t>А). Межмолекулярная</a:t>
            </a:r>
          </a:p>
          <a:p>
            <a:endParaRPr lang="ru-RU" sz="1600" dirty="0" smtClean="0">
              <a:latin typeface="Bookman Old Style" pitchFamily="18" charset="0"/>
            </a:endParaRPr>
          </a:p>
          <a:p>
            <a:endParaRPr lang="ru-RU" sz="1600" dirty="0" smtClean="0">
              <a:latin typeface="Bookman Old Style" pitchFamily="18" charset="0"/>
            </a:endParaRPr>
          </a:p>
          <a:p>
            <a:endParaRPr lang="ru-RU" sz="1600" dirty="0" smtClean="0">
              <a:latin typeface="Bookman Old Style" pitchFamily="18" charset="0"/>
            </a:endParaRPr>
          </a:p>
          <a:p>
            <a:endParaRPr lang="ru-RU" sz="1600" dirty="0" smtClean="0">
              <a:latin typeface="Bookman Old Style" pitchFamily="18" charset="0"/>
            </a:endParaRPr>
          </a:p>
          <a:p>
            <a:r>
              <a:rPr lang="ru-RU" sz="1600" dirty="0" smtClean="0">
                <a:latin typeface="Bookman Old Style" pitchFamily="18" charset="0"/>
              </a:rPr>
              <a:t>Б). Внутримолекулярная</a:t>
            </a:r>
          </a:p>
          <a:p>
            <a:endParaRPr lang="ru-RU" sz="1600" dirty="0">
              <a:latin typeface="Bookman Old Style" pitchFamily="18" charset="0"/>
            </a:endParaRPr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4414" y="2132856"/>
            <a:ext cx="5733849" cy="6480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3434509" y="3244334"/>
            <a:ext cx="2584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28662" y="3500439"/>
            <a:ext cx="6572296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28662" y="5072074"/>
            <a:ext cx="6143668" cy="1357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70</TotalTime>
  <Words>418</Words>
  <PresentationFormat>Экран (4:3)</PresentationFormat>
  <Paragraphs>99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Открытая</vt:lpstr>
      <vt:lpstr>Слайд 1</vt:lpstr>
      <vt:lpstr>Предельные одноатомные спирты</vt:lpstr>
      <vt:lpstr>План работы</vt:lpstr>
      <vt:lpstr>Слайд 4</vt:lpstr>
      <vt:lpstr>Функциональная группа спиртов</vt:lpstr>
      <vt:lpstr>Межмолекулярная водородная связь</vt:lpstr>
      <vt:lpstr>Номенклатура спиртов</vt:lpstr>
      <vt:lpstr>Изомерия</vt:lpstr>
      <vt:lpstr>Химические свойства спиртов</vt:lpstr>
      <vt:lpstr>Химические свойства спиртов</vt:lpstr>
      <vt:lpstr>Получение спиртов</vt:lpstr>
      <vt:lpstr>Получение спиртов</vt:lpstr>
      <vt:lpstr>Применение спиртов</vt:lpstr>
      <vt:lpstr>Проверь себя</vt:lpstr>
      <vt:lpstr>Проверь себя</vt:lpstr>
      <vt:lpstr>Проверь себя</vt:lpstr>
      <vt:lpstr>Проверь себя</vt:lpstr>
      <vt:lpstr>Ответы: </vt:lpstr>
      <vt:lpstr>Слайд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Ольга Шкаредная</dc:creator>
  <cp:lastModifiedBy>Ольга Шкаредная</cp:lastModifiedBy>
  <cp:revision>8</cp:revision>
  <dcterms:created xsi:type="dcterms:W3CDTF">2015-01-18T14:30:37Z</dcterms:created>
  <dcterms:modified xsi:type="dcterms:W3CDTF">2015-01-18T15:50:54Z</dcterms:modified>
</cp:coreProperties>
</file>