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87" r:id="rId2"/>
    <p:sldId id="488" r:id="rId3"/>
    <p:sldId id="459" r:id="rId4"/>
    <p:sldId id="494" r:id="rId5"/>
    <p:sldId id="489" r:id="rId6"/>
    <p:sldId id="490" r:id="rId7"/>
    <p:sldId id="492" r:id="rId8"/>
    <p:sldId id="491" r:id="rId9"/>
    <p:sldId id="460" r:id="rId10"/>
    <p:sldId id="493" r:id="rId11"/>
    <p:sldId id="496" r:id="rId12"/>
    <p:sldId id="495" r:id="rId13"/>
    <p:sldId id="465" r:id="rId14"/>
    <p:sldId id="497" r:id="rId15"/>
    <p:sldId id="498" r:id="rId16"/>
    <p:sldId id="466" r:id="rId17"/>
    <p:sldId id="500" r:id="rId18"/>
    <p:sldId id="467" r:id="rId19"/>
    <p:sldId id="501" r:id="rId20"/>
    <p:sldId id="469" r:id="rId21"/>
    <p:sldId id="503" r:id="rId22"/>
    <p:sldId id="502" r:id="rId23"/>
    <p:sldId id="505" r:id="rId24"/>
    <p:sldId id="475" r:id="rId25"/>
    <p:sldId id="452" r:id="rId26"/>
    <p:sldId id="504" r:id="rId27"/>
    <p:sldId id="453" r:id="rId28"/>
    <p:sldId id="454" r:id="rId29"/>
    <p:sldId id="506" r:id="rId30"/>
    <p:sldId id="507" r:id="rId31"/>
    <p:sldId id="365" r:id="rId32"/>
    <p:sldId id="508" r:id="rId33"/>
    <p:sldId id="509" r:id="rId34"/>
    <p:sldId id="510" r:id="rId35"/>
    <p:sldId id="511" r:id="rId36"/>
    <p:sldId id="456" r:id="rId37"/>
    <p:sldId id="332" r:id="rId38"/>
    <p:sldId id="51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00"/>
    <a:srgbClr val="A79C65"/>
    <a:srgbClr val="D4C988"/>
    <a:srgbClr val="CCB190"/>
    <a:srgbClr val="EBBD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035DF-8A8D-48A9-A225-C7CE00841A53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43EED7-AF32-48ED-8BEF-53AE4797C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CC39C-A31F-48A8-8585-B3DDA63B80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637CE-1E64-41DF-85DD-DC5329C9A3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b="1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95916-D2DC-43B8-915B-A704C5E415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9392E-6B06-4667-8E3B-8E3ECC320C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C9E84-E025-4A20-B286-8CCEC756F6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33834-E03A-4126-B5BF-0A55EBF687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243BF-849B-49A4-8CD5-7BE264DB24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EF04A-12B7-4961-AF5C-27207284A9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3FF3-8632-48FF-9E6F-68650383E7B9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EFBA-5565-4D68-96CA-62C8FC618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3A34-EF79-4325-968F-C074EA5206E2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C0DE-5295-4996-92D8-A7AE2E42F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84E0-EC4F-432D-AEC5-28409445EA17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430F-A37A-4DFB-A8B6-5536B44E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7013" cy="45243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ADA2-A043-4766-A221-E3F657275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6E51-17AC-4474-B0B9-E0554B88D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E1CF-C2F1-401E-9B5B-632EAEA7D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8CBA-DC73-4676-A08D-91321F14E48C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E0B1-36C0-4F66-AF87-16159E2E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9702-CA8E-413A-A8D0-D054BB3382EE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DF5F-7797-429C-8CC7-5193FFDA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A7EC-72D1-4983-B0EE-0AE25A72A23A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41C9-EBBD-467A-9BAF-100D61C18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979A-4BCF-46C9-A578-472ABBDC9C73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ECC1-82BE-4A8E-9C35-E6487FD1F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50EA-75A1-4969-98E2-353C5A58AA99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9181-D057-40C7-A995-C2A3CA50E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A902-2D08-4A1A-AA35-C3CAA3A6CF4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C4AB-1B01-40B7-BB9A-C93614225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42D0-0A32-4250-BEE9-FF8B66A1E3D8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B5D3-6BC9-4FD8-8034-CFDD1E559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3E9D-6F76-4B13-BB00-3844165B33D3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E106-7085-4DF4-AF2A-D83FB5CE5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319D5-E269-4EC8-B2C5-7423AE3A059D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876F19-FAB8-40AE-A27F-FF4F99B91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teacher\Desktop\28.%20%2001\&#1040;&#1076;&#1088;&#1077;&#1089;&#1072;&#1090;&#1099;%20&#1083;&#1080;&#1088;&#1080;&#1082;&#1080;%20&#1055;&#1091;&#1096;&#1082;&#1080;&#1085;&#1072;\Vitol_d-Petrovskiy-Hrani-menya-moy-talisman-na-stihi-ASPushkina(muzofon.com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acher\Desktop\28.%20%2001\&#1040;&#1076;&#1088;&#1077;&#1089;&#1072;&#1090;&#1099;%20&#1083;&#1080;&#1088;&#1080;&#1082;&#1080;%20&#1055;&#1091;&#1096;&#1082;&#1080;&#1085;&#1072;\&#1048;-Smoktunovskiy-Na-Holmah-Gruzii(muzofon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teacher\Desktop\28.%20%2001\&#1040;&#1076;&#1088;&#1077;&#1089;&#1072;&#1090;&#1099;%20&#1083;&#1080;&#1088;&#1080;&#1082;&#1080;%20&#1055;&#1091;&#1096;&#1082;&#1080;&#1085;&#1072;\S-Lemeshev-Ya-pomnyu-chudnoe-mgnoven_e(muzofon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teacher\Desktop\28.%20%2001\&#1040;&#1076;&#1088;&#1077;&#1089;&#1072;&#1090;&#1099;%20&#1083;&#1080;&#1088;&#1080;&#1082;&#1080;%20&#1055;&#1091;&#1096;&#1082;&#1080;&#1085;&#1072;\A-S-Pushkin-Madonna(muzofon.com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theme/skachat-prezentatsii-k-urokam/" TargetMode="External"/><Relationship Id="rId2" Type="http://schemas.openxmlformats.org/officeDocument/2006/relationships/hyperlink" Target="http://ps.1septembe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acher\Desktop\28.%20%2001\&#1040;&#1076;&#1088;&#1077;&#1089;&#1072;&#1090;&#1099;%20&#1083;&#1080;&#1088;&#1080;&#1082;&#1080;%20&#1055;&#1091;&#1096;&#1082;&#1080;&#1085;&#1072;\08._&#1071;_&#1074;&#1072;&#1089;_&#1083;&#1102;&#1073;&#1080;&#1083;.mp3" TargetMode="External"/><Relationship Id="rId6" Type="http://schemas.openxmlformats.org/officeDocument/2006/relationships/image" Target="../media/image16.png"/><Relationship Id="rId5" Type="http://schemas.openxmlformats.org/officeDocument/2006/relationships/image" Target="http://s06.radikal.ru/i179/1004/f0/0eea15c742cet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6335713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ru-RU" sz="7300" b="1" i="1" dirty="0" smtClean="0">
                <a:solidFill>
                  <a:srgbClr val="660033"/>
                </a:solidFill>
                <a:latin typeface="Segoe Script" pitchFamily="34" charset="0"/>
                <a:cs typeface="Arabic Typesetting" pitchFamily="66" charset="-78"/>
              </a:rPr>
              <a:t>Вдохновенные строки</a:t>
            </a:r>
            <a:r>
              <a:rPr lang="ru-RU" b="1" i="1" dirty="0" smtClean="0">
                <a:latin typeface="Segoe Script" pitchFamily="34" charset="0"/>
                <a:cs typeface="Arabic Typesetting" pitchFamily="66" charset="-78"/>
              </a:rPr>
              <a:t/>
            </a:r>
            <a:br>
              <a:rPr lang="ru-RU" b="1" i="1" dirty="0" smtClean="0">
                <a:latin typeface="Segoe Script" pitchFamily="34" charset="0"/>
                <a:cs typeface="Arabic Typesetting" pitchFamily="66" charset="-78"/>
              </a:rPr>
            </a:br>
            <a:r>
              <a:rPr lang="ru-RU" b="1" i="1" dirty="0" smtClean="0">
                <a:latin typeface="Segoe Script" pitchFamily="34" charset="0"/>
                <a:cs typeface="Arabic Typesetting" pitchFamily="66" charset="-78"/>
              </a:rPr>
              <a:t> </a:t>
            </a:r>
          </a:p>
        </p:txBody>
      </p:sp>
      <p:pic>
        <p:nvPicPr>
          <p:cNvPr id="2051" name="Picture 1" descr="http://ns.sitecity.ru/fimages/a/aspushkin/storage/index_77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756">
            <a:off x="5884257" y="1739007"/>
            <a:ext cx="2857500" cy="4029075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23850" y="2874963"/>
            <a:ext cx="5472113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«…Он пел любовь, но  был печален глас. </a:t>
            </a:r>
            <a:b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Увы,  он  знал  любви одну лишь муку». </a:t>
            </a:r>
            <a:b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                В.А. Жуковский.</a:t>
            </a:r>
            <a:endParaRPr lang="ru-RU" sz="2400" b="1" dirty="0">
              <a:latin typeface="Segoe Print" pitchFamily="2" charset="0"/>
            </a:endParaRPr>
          </a:p>
          <a:p>
            <a:pPr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5126" name="Picture 10" descr="КнигаПеро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5300663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076825" y="5589588"/>
            <a:ext cx="3790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/>
              <a:t>Королева Ольга Олеговна, </a:t>
            </a:r>
          </a:p>
          <a:p>
            <a:r>
              <a:rPr lang="ru-RU" sz="1200" b="1" i="1"/>
              <a:t>учитель русского языка и литературы</a:t>
            </a:r>
          </a:p>
          <a:p>
            <a:r>
              <a:rPr lang="ru-RU" sz="1200" b="1" i="1"/>
              <a:t>ГБОУ СОШ №1354 </a:t>
            </a:r>
          </a:p>
          <a:p>
            <a:r>
              <a:rPr lang="ru-RU" sz="1200" b="1" i="1"/>
              <a:t>с углубленным изучением английского языка </a:t>
            </a:r>
          </a:p>
          <a:p>
            <a:r>
              <a:rPr lang="ru-RU" sz="1200" b="1" i="1"/>
              <a:t>ЮЗАО г. Москва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0" name="Picture 2" descr="Евдокия Ивановна Голицы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836712"/>
            <a:ext cx="3851275" cy="5229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79388" y="563563"/>
            <a:ext cx="52927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«Вдали камина княгини Голицыной замерзнешь и под небом Италии».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1400" b="1" i="1" dirty="0">
                <a:latin typeface="Georgia" pitchFamily="18" charset="0"/>
                <a:cs typeface="+mn-cs"/>
              </a:rPr>
              <a:t>(Из письма А.С.Пушкина к И.С.Тургеневу 1821 год)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50825" y="2205038"/>
            <a:ext cx="46894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Но вас я вижу, вам внимаю,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И что же?.. слабый человек!..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Свободу потеряв навек,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Неволю сердцем обожаю.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07950" y="4832350"/>
            <a:ext cx="4787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i="1">
                <a:latin typeface="Georgia" pitchFamily="18" charset="0"/>
              </a:rPr>
              <a:t>«Кн. Голицыной, посылая ей оду «Вольность», 1817г.</a:t>
            </a:r>
          </a:p>
          <a:p>
            <a:pPr algn="ctr"/>
            <a:r>
              <a:rPr lang="ru-RU" sz="1400" b="1" i="1">
                <a:latin typeface="Georgia" pitchFamily="18" charset="0"/>
              </a:rPr>
              <a:t>(«Краев чужих неопытный любитель», 1817г.)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3" grpId="1"/>
      <p:bldP spid="993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12" descr="рам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351631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mg1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981075"/>
            <a:ext cx="3095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787900" y="274638"/>
            <a:ext cx="38989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Амалия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Ризнич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1803 - 1825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356100" y="3644900"/>
            <a:ext cx="45370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Стихи, посвященные Амалии </a:t>
            </a:r>
            <a:r>
              <a:rPr lang="ru-RU" sz="2000" b="1" dirty="0" err="1">
                <a:latin typeface="Monotype Corsiva" pitchFamily="66" charset="0"/>
                <a:cs typeface="+mn-cs"/>
              </a:rPr>
              <a:t>Ризнич</a:t>
            </a:r>
            <a:r>
              <a:rPr lang="ru-RU" sz="2000" b="1" dirty="0">
                <a:latin typeface="Monotype Corsiva" pitchFamily="66" charset="0"/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«Простишь ли мне ревнивые мечты…»1823,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«Все кончено: меж нами связи нет…»1824,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«Под небом голубым страны своей родной…»1826,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«Заклинание» 1830,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«Для берегов отчизны </a:t>
            </a:r>
            <a:r>
              <a:rPr lang="ru-RU" sz="2000" b="1" dirty="0" err="1">
                <a:latin typeface="Monotype Corsiva" pitchFamily="66" charset="0"/>
                <a:cs typeface="+mn-cs"/>
              </a:rPr>
              <a:t>дальной</a:t>
            </a:r>
            <a:r>
              <a:rPr lang="ru-RU" sz="2000" b="1" dirty="0">
                <a:latin typeface="Monotype Corsiva" pitchFamily="66" charset="0"/>
                <a:cs typeface="+mn-cs"/>
              </a:rPr>
              <a:t>…» 1830.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638" y="1484313"/>
            <a:ext cx="4572000" cy="1785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«..эпизод одесского увлечения Пушкина Амалией </a:t>
            </a:r>
            <a:r>
              <a:rPr lang="ru-RU" sz="2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Ризнич</a:t>
            </a: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принадлежит к интереснейшим и </a:t>
            </a:r>
            <a:r>
              <a:rPr lang="ru-RU" sz="2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запутаннейшим</a:t>
            </a: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пунктам биографии поэта..»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Амалия Ризни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908720"/>
            <a:ext cx="2916237" cy="450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79388" y="333375"/>
            <a:ext cx="58340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Arial" pitchFamily="34" charset="0"/>
              </a:rPr>
              <a:t>…Окружена поклонников толпой, </a:t>
            </a:r>
            <a:br>
              <a:rPr lang="ru-RU" sz="2800" b="1" dirty="0">
                <a:latin typeface="Monotype Corsiva" pitchFamily="66" charset="0"/>
                <a:cs typeface="Arial" pitchFamily="34" charset="0"/>
              </a:rPr>
            </a:br>
            <a:r>
              <a:rPr lang="ru-RU" sz="2800" b="1" dirty="0">
                <a:latin typeface="Monotype Corsiva" pitchFamily="66" charset="0"/>
                <a:cs typeface="Arial" pitchFamily="34" charset="0"/>
              </a:rPr>
              <a:t>Зачем для всех казаться хочешь милой,</a:t>
            </a:r>
            <a:br>
              <a:rPr lang="ru-RU" sz="2800" b="1" dirty="0">
                <a:latin typeface="Monotype Corsiva" pitchFamily="66" charset="0"/>
                <a:cs typeface="Arial" pitchFamily="34" charset="0"/>
              </a:rPr>
            </a:br>
            <a:r>
              <a:rPr lang="ru-RU" sz="2800" b="1" dirty="0">
                <a:latin typeface="Monotype Corsiva" pitchFamily="66" charset="0"/>
                <a:cs typeface="Arial" pitchFamily="34" charset="0"/>
              </a:rPr>
              <a:t>И всех дарит надеждою пустой</a:t>
            </a:r>
            <a:br>
              <a:rPr lang="ru-RU" sz="2800" b="1" dirty="0">
                <a:latin typeface="Monotype Corsiva" pitchFamily="66" charset="0"/>
                <a:cs typeface="Arial" pitchFamily="34" charset="0"/>
              </a:rPr>
            </a:br>
            <a:r>
              <a:rPr lang="ru-RU" sz="2800" b="1" dirty="0">
                <a:latin typeface="Monotype Corsiva" pitchFamily="66" charset="0"/>
                <a:cs typeface="Arial" pitchFamily="34" charset="0"/>
              </a:rPr>
              <a:t>Твой чудный взор, то нежный, то унылый?</a:t>
            </a:r>
            <a:br>
              <a:rPr lang="ru-RU" sz="2800" b="1" dirty="0">
                <a:latin typeface="Monotype Corsiva" pitchFamily="66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77800" y="4910138"/>
            <a:ext cx="5907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i="1">
                <a:latin typeface="Georgia" pitchFamily="18" charset="0"/>
              </a:rPr>
              <a:t>«Простишь ли мне ревнивые мечты...», 1823г., </a:t>
            </a:r>
          </a:p>
          <a:p>
            <a:pPr algn="ctr"/>
            <a:r>
              <a:rPr lang="ru-RU" sz="1600" b="1" i="1">
                <a:latin typeface="Georgia" pitchFamily="18" charset="0"/>
              </a:rPr>
              <a:t>«Под небом голубым страны своей родной», 1826  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468313" y="2781300"/>
            <a:ext cx="52562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….Мой милый друг, не мучь меня, молю: 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Не знаешь ты, как сильно я люблю, 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Не знаешь ты, как тяжко я страдаю.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2766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Елизавета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Ксаверьевна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Воронцова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590800"/>
            <a:ext cx="3570288" cy="3600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800" dirty="0" smtClean="0"/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Жена М.С. Воронцова, генерал-губернатора Новороссийского края. Современники говорят о ней как о женщине умной, тонкой и обольстительной.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1823-1824 г.г. Пушкин был ею страстно увлечён.</a:t>
            </a:r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762000" y="64770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685800" y="22098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67200" y="304800"/>
            <a:ext cx="4572000" cy="6172200"/>
            <a:chOff x="2688" y="192"/>
            <a:chExt cx="2880" cy="3888"/>
          </a:xfrm>
        </p:grpSpPr>
        <p:pic>
          <p:nvPicPr>
            <p:cNvPr id="17416" name="Picture 10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88" y="192"/>
              <a:ext cx="2880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 descr="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80" y="480"/>
              <a:ext cx="2458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charRg st="0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850" y="1125538"/>
            <a:ext cx="4187825" cy="449897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 в жертву памяти твоей: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голос лиры вдохновенной,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слезы девы  воспаленной,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трепет ревности моей…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«Храни меня, мой талисман»,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«Сожженное письмо»,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«Все кончено, меж нами связи нет».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«Приют любви, он вечно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полн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«Пускай увенчанный любовью красоты»,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716463" y="5732463"/>
            <a:ext cx="417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4" name="Picture 2" descr="http://st2-fashiony.ru/pic/accessorie/pic/3297/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836712"/>
            <a:ext cx="4150990" cy="52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Vitol_d-Petrovskiy-Hrani-menya-moy-talisman-na-stihi-ASPushki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nearyou.ru/sokolov/so-vorontzs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764704"/>
            <a:ext cx="3500462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0" y="923925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323850" y="692150"/>
            <a:ext cx="467995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СОЖЖЕННОЕ ПИСЬМО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2000" b="1">
                <a:latin typeface="Monotype Corsiva" pitchFamily="66" charset="0"/>
              </a:rPr>
              <a:t>Прощай, письмо любви, прощай! Она велела...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Как долго медлил я, как долго не хотела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Рука предать огню все радости мои!..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Но полно, час настал: гори, письмо любви.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Готов я; ничему душа моя не внемлет.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Уж пламя жадное листы твои приемлет...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Минуту!.. вспыхнули... пылают... легкий дым,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Виясь, теряется с молением моим.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Уж перстня верного утратя впечатленье,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Растопленный сургуч кипит... О провиденье!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Свершилось! Темные свернулися листы;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На легком пепле их заветные черты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Белеют... Грудь моя стеснилась. Пепел милый,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Отрада бедная в судьбе моей унылой,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Останься век со мной на горестной груди...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1825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75225" y="115888"/>
            <a:ext cx="4168775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Мария Николаевна Раевская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(Волконская)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4365625"/>
            <a:ext cx="3835400" cy="180657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/>
              <a:t>Считается, что "Бахчисарайский фонтан" Пушкин написал "для Марии Раевской".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/>
              <a:t>Из более поздних посвящений "Ты видел деву на скале...", "Не пой, красавица при мне...", "На холмах Грузии..."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solidFill>
                  <a:srgbClr val="906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5795963" y="6453188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5795963" y="1484313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381000"/>
            <a:ext cx="4343400" cy="6172200"/>
            <a:chOff x="288" y="240"/>
            <a:chExt cx="2736" cy="3888"/>
          </a:xfrm>
        </p:grpSpPr>
        <p:pic>
          <p:nvPicPr>
            <p:cNvPr id="20489" name="Picture 10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8" y="240"/>
              <a:ext cx="2736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7" descr="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0" y="480"/>
              <a:ext cx="2352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5292725" y="1700213"/>
            <a:ext cx="3419475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Урожденная Раевская, дочь генерала Н. Н. Раевского, с 11 января 1825 жена декабриста С. Г. </a:t>
            </a:r>
            <a:r>
              <a:rPr lang="ru-RU" sz="2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Волконскрго</a:t>
            </a: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одна из замечательных женщин своего времени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Содержимое 42"/>
          <p:cNvSpPr>
            <a:spLocks noGrp="1"/>
          </p:cNvSpPr>
          <p:nvPr>
            <p:ph idx="1"/>
          </p:nvPr>
        </p:nvSpPr>
        <p:spPr>
          <a:xfrm>
            <a:off x="357188" y="285750"/>
            <a:ext cx="3422650" cy="29273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latin typeface="Monotype Corsiva" pitchFamily="66" charset="0"/>
                <a:cs typeface="Arial" charset="0"/>
              </a:rPr>
              <a:t>Узнай по крайней мере звуки,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Бывало, милые тебе -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И думай, что во дни разлуки,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В моей изменчивой судьбе,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Твоя печальная пустыня,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Последний звук твоих речей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Одно сокровище, святыня,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Одна любовь души моей.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000" smtClean="0"/>
          </a:p>
        </p:txBody>
      </p:sp>
      <p:pic>
        <p:nvPicPr>
          <p:cNvPr id="44" name="Рисунок 43" descr="volkonskaya_syn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620688"/>
            <a:ext cx="4367386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250825" y="3933825"/>
            <a:ext cx="3600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Я помню море пред грозою:</a:t>
            </a:r>
          </a:p>
          <a:p>
            <a:r>
              <a:rPr lang="ru-RU" sz="2000" b="1">
                <a:latin typeface="Monotype Corsiva" pitchFamily="66" charset="0"/>
              </a:rPr>
              <a:t>Как я завидовал волнам, </a:t>
            </a:r>
          </a:p>
          <a:p>
            <a:r>
              <a:rPr lang="ru-RU" sz="2000" b="1">
                <a:latin typeface="Monotype Corsiva" pitchFamily="66" charset="0"/>
              </a:rPr>
              <a:t>Бегущим бурной чередою</a:t>
            </a:r>
          </a:p>
          <a:p>
            <a:r>
              <a:rPr lang="ru-RU" sz="2000" b="1">
                <a:latin typeface="Monotype Corsiva" pitchFamily="66" charset="0"/>
              </a:rPr>
              <a:t>С любовью лечь к ее ногам!</a:t>
            </a:r>
          </a:p>
          <a:p>
            <a:r>
              <a:rPr lang="ru-RU" sz="2000" b="1">
                <a:latin typeface="Monotype Corsiva" pitchFamily="66" charset="0"/>
              </a:rPr>
              <a:t>Как я желал тогда с волнами</a:t>
            </a:r>
          </a:p>
          <a:p>
            <a:pPr eaLnBrk="0" hangingPunct="0"/>
            <a:r>
              <a:rPr lang="ru-RU" sz="2000" b="1">
                <a:latin typeface="Monotype Corsiva" pitchFamily="66" charset="0"/>
              </a:rPr>
              <a:t>Коснуться милых ног устами!</a:t>
            </a:r>
          </a:p>
        </p:txBody>
      </p:sp>
      <p:pic>
        <p:nvPicPr>
          <p:cNvPr id="6" name="И-Smoktunovskiy-Na-Holmah-Gruz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61658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35814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Анна Петровна Керн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28775"/>
            <a:ext cx="4191000" cy="522922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Знакомая Пушкина по Петербургу. Встреча с Керн в годы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михайловской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ссылки, произвела, по признанию Пушкина, «впечатление глубокое и мучительное».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Стихотворение великого поэта, которое сделало из Анны настоящую легенду, навсегда осталось в русской литературе – «Я помню чудное мгновенье...».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1066800" y="15240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914400" y="65532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40200" y="260350"/>
            <a:ext cx="4724400" cy="6172200"/>
            <a:chOff x="2592" y="240"/>
            <a:chExt cx="2976" cy="3888"/>
          </a:xfrm>
        </p:grpSpPr>
        <p:pic>
          <p:nvPicPr>
            <p:cNvPr id="22536" name="Picture 10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92" y="240"/>
              <a:ext cx="2976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 descr="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32" y="528"/>
              <a:ext cx="2506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4" name="Picture 2" descr="http://stat18.privet.ru/lr/0b1ce1610d41edc093abcc983bf7eb5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8712968" cy="648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8313" y="1052513"/>
            <a:ext cx="3887787" cy="5184775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Я помню чудное мгновенье: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Передо мной явилась ты,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Как мимолетное виденье,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Как гений чистой красоты.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В томленьях грусти безнадежной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В тревогах шумной суеты,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Звучал мне долго голос нежный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И снились милые черты.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Шли годы. Бурь порыв мятежный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Рассеял прежние мечты,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И я забыл твой голос нежный,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Твой небесные черты. </a:t>
            </a:r>
            <a:br>
              <a:rPr lang="ru-RU" sz="2000" b="1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</a:br>
            <a:r>
              <a:rPr lang="ru-RU" sz="1800" b="1" smtClean="0">
                <a:solidFill>
                  <a:schemeClr val="bg1"/>
                </a:solidFill>
              </a:rPr>
              <a:t/>
            </a:r>
            <a:br>
              <a:rPr lang="ru-RU" sz="1800" b="1" smtClean="0">
                <a:solidFill>
                  <a:schemeClr val="bg1"/>
                </a:solidFill>
              </a:rPr>
            </a:br>
            <a:r>
              <a:rPr lang="ru-RU" sz="1800" b="1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48263" y="1125538"/>
            <a:ext cx="3490912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В глуши, во мраке заточенья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Тянулись тихо дни мои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Без божества, без вдохновенья,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Без слез, без жизни, без любви.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Душе настало пробужденье: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И вот опять явилась ты,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Как мимолетное виденье,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Как гений чистой красоты.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И сердце бьется в упоенье,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И для него воскресли вновь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И божество, и вдохновенье,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И жизнь, и слезы, и любовь</a:t>
            </a:r>
          </a:p>
        </p:txBody>
      </p:sp>
      <p:pic>
        <p:nvPicPr>
          <p:cNvPr id="12" name="S-Lemeshev-Ya-pomnyu-chudnoe-mgnoven_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61658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2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575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Segoe Print" pitchFamily="2" charset="0"/>
                <a:cs typeface="Times New Roman" pitchFamily="18" charset="0"/>
              </a:rPr>
              <a:t>Его любовная лирика сохранила множество прекрасных женских портретов.</a:t>
            </a:r>
            <a:endParaRPr lang="ru-RU" sz="2800" b="1">
              <a:latin typeface="Segoe Print" pitchFamily="2" charset="0"/>
            </a:endParaRPr>
          </a:p>
        </p:txBody>
      </p:sp>
      <p:pic>
        <p:nvPicPr>
          <p:cNvPr id="3" name="Picture 2" descr="Бакун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384624"/>
            <a:ext cx="1643074" cy="2234860"/>
          </a:xfrm>
          <a:prstGeom prst="roundRect">
            <a:avLst/>
          </a:prstGeom>
          <a:solidFill>
            <a:srgbClr val="A2310E"/>
          </a:solidFill>
          <a:ln w="76200" cmpd="tri">
            <a:solidFill>
              <a:srgbClr val="A2310E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</p:pic>
      <p:pic>
        <p:nvPicPr>
          <p:cNvPr id="4" name="Picture 13" descr="image00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214422"/>
            <a:ext cx="1857388" cy="2319179"/>
          </a:xfrm>
          <a:prstGeom prst="roundRect">
            <a:avLst/>
          </a:prstGeom>
          <a:solidFill>
            <a:srgbClr val="461506"/>
          </a:solidFill>
          <a:ln w="76200" cmpd="tri">
            <a:solidFill>
              <a:srgbClr val="A6320E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6" descr="Аннет Оленин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214422"/>
            <a:ext cx="1714512" cy="2285549"/>
          </a:xfrm>
          <a:prstGeom prst="roundRect">
            <a:avLst/>
          </a:prstGeom>
          <a:noFill/>
          <a:ln w="76200" cmpd="tri">
            <a:solidFill>
              <a:srgbClr val="A2310E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</p:pic>
      <p:pic>
        <p:nvPicPr>
          <p:cNvPr id="6" name="Picture 4" descr="ker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5" y="4429132"/>
            <a:ext cx="1649044" cy="2236783"/>
          </a:xfrm>
          <a:prstGeom prst="round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A2310E"/>
            </a:solidFill>
            <a:miter lim="800000"/>
            <a:headEnd/>
            <a:tailEnd/>
          </a:ln>
        </p:spPr>
      </p:pic>
      <p:pic>
        <p:nvPicPr>
          <p:cNvPr id="7" name="Picture 5" descr="Мария Волконская 1"/>
          <p:cNvPicPr>
            <a:picLocks noChangeAspect="1" noChangeArrowheads="1"/>
          </p:cNvPicPr>
          <p:nvPr/>
        </p:nvPicPr>
        <p:blipFill>
          <a:blip r:embed="rId7" cstate="email">
            <a:lum bright="6000"/>
          </a:blip>
          <a:srcRect/>
          <a:stretch>
            <a:fillRect/>
          </a:stretch>
        </p:blipFill>
        <p:spPr bwMode="auto">
          <a:xfrm>
            <a:off x="3357554" y="4357694"/>
            <a:ext cx="1751659" cy="2235197"/>
          </a:xfrm>
          <a:prstGeom prst="roundRect">
            <a:avLst/>
          </a:prstGeom>
          <a:gradFill rotWithShape="1">
            <a:gsLst>
              <a:gs pos="0">
                <a:srgbClr val="A2310E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A2310E"/>
            </a:solidFill>
            <a:miter lim="800000"/>
            <a:headEnd/>
            <a:tailEnd/>
          </a:ln>
        </p:spPr>
      </p:pic>
      <p:pic>
        <p:nvPicPr>
          <p:cNvPr id="8" name="Picture 3" descr="Рисунок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1" y="4214818"/>
            <a:ext cx="1714512" cy="2382653"/>
          </a:xfrm>
          <a:prstGeom prst="roundRect">
            <a:avLst/>
          </a:prstGeom>
          <a:gradFill rotWithShape="1">
            <a:gsLst>
              <a:gs pos="0">
                <a:srgbClr val="A2310E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A2310E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579" name="Group 28"/>
          <p:cNvGrpSpPr>
            <a:grpSpLocks/>
          </p:cNvGrpSpPr>
          <p:nvPr/>
        </p:nvGrpSpPr>
        <p:grpSpPr bwMode="auto">
          <a:xfrm>
            <a:off x="4140200" y="333375"/>
            <a:ext cx="4697413" cy="6162675"/>
            <a:chOff x="2514" y="204"/>
            <a:chExt cx="2959" cy="3882"/>
          </a:xfrm>
        </p:grpSpPr>
        <p:pic>
          <p:nvPicPr>
            <p:cNvPr id="24584" name="Picture 10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4" y="204"/>
              <a:ext cx="2959" cy="3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7" descr="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44" y="480"/>
              <a:ext cx="2525" cy="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746500" cy="1468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Екатерина Николаевна Ушакова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057400"/>
            <a:ext cx="3630612" cy="504348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906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Преданный друг поэта и большая почитательница его таланта Екатерина Николаевна питала к Пушкину глубокое чувство и сохранила его на долгие годы.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Екатерина Николаевна очень любила Пушкина, вышла замуж только после смерти поэта. Перед свадьбой по настоянию жениха она сожгла свои альбомы, исписанные и разрисованные рукой поэта.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990600" y="18288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914400" y="65532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2" descr="http://img1.liveinternet.ru/images/attach/c/7/97/582/97582413_4514961_donjyanskii_spis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88913"/>
            <a:ext cx="66579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1476375" y="4611688"/>
            <a:ext cx="55070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Я вас узнал, о мой оракул!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Не по узорной пестроте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Сих неподписанных каракул;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Но по веселой остроте,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Но по приветствиям лукавым,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Но по насмешливости злой</a:t>
            </a:r>
            <a:br>
              <a:rPr lang="ru-RU" sz="2000" b="1">
                <a:latin typeface="Monotype Corsiva" pitchFamily="66" charset="0"/>
              </a:rPr>
            </a:br>
            <a:r>
              <a:rPr lang="ru-RU" sz="2000" b="1">
                <a:latin typeface="Monotype Corsiva" pitchFamily="66" charset="0"/>
              </a:rPr>
              <a:t>И по упрекам… столь неправым…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427538" y="1406525"/>
            <a:ext cx="43561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Когда я вижу пред собой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Твой профиль, и глаза, и кудри золотые,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Когда я слышу голос твой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И речи резвые, живые,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Я очарован, я горю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И содрогаюсь пред тобою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/>
            </a:r>
            <a:br>
              <a:rPr lang="ru-RU" sz="3200" b="1">
                <a:latin typeface="Monotype Corsiva" pitchFamily="66" charset="0"/>
              </a:rPr>
            </a:br>
            <a:endParaRPr lang="ru-RU" sz="3200" b="1">
              <a:latin typeface="Monotype Corsiva" pitchFamily="66" charset="0"/>
            </a:endParaRPr>
          </a:p>
        </p:txBody>
      </p:sp>
      <p:pic>
        <p:nvPicPr>
          <p:cNvPr id="224258" name="Picture 2" descr="http://img0.liveinternet.ru/images/attach/c/7/97/582/97582410_4514961_polubi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836712"/>
            <a:ext cx="4104456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40200" y="5373688"/>
            <a:ext cx="4572000" cy="110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 marL="342900" indent="-34290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b="1" i="1" dirty="0">
                <a:latin typeface="Calibri" pitchFamily="34" charset="0"/>
                <a:cs typeface="+mn-cs"/>
              </a:rPr>
              <a:t>«Когда, бывало, в старину»,</a:t>
            </a:r>
          </a:p>
          <a:p>
            <a:pPr marL="342900" indent="-34290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b="1" i="1" dirty="0">
                <a:latin typeface="Calibri" pitchFamily="34" charset="0"/>
                <a:cs typeface="+mn-cs"/>
              </a:rPr>
              <a:t> «В отдалении от вас», </a:t>
            </a:r>
          </a:p>
          <a:p>
            <a:pPr marL="342900" indent="-34290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b="1" i="1" dirty="0">
                <a:latin typeface="Calibri" pitchFamily="34" charset="0"/>
                <a:cs typeface="+mn-cs"/>
              </a:rPr>
              <a:t>«Я вас узнал, о мой оракул»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http://www.bolhov.ru/images/fbfiles/images/___________-343ba528b6b74f4df02aab63c6fae3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8796469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333375"/>
            <a:ext cx="4140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Наталья Николаевна Пушкина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16113"/>
            <a:ext cx="3995737" cy="43100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	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Жена поэта, урождённая Гончарова. Наталья Николаевна – последняя глубокая и нежная любовь </a:t>
            </a:r>
            <a:r>
              <a:rPr lang="ru-RU" sz="2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поэта.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«Гляделась ли ты в зеркало, и уверилась ли ты, что с твоим лицом ничего сравнить нельзя на свете – а душу твою люблю я ещё более твоего лица».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 жене обращено и одно из последних пушкинских стихотворений, сокровенное и горькое признание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«Пора, мой друг, пора…»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724400" y="1447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5867400" y="1628775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5795963" y="6308725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0" name="Picture 11" descr="рам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04800"/>
            <a:ext cx="4681538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4" descr="http://www.gogmsite.net/_Media/1832_natalia_pushkina_by_-4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765175"/>
            <a:ext cx="40417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Прямоугольник 13"/>
          <p:cNvSpPr>
            <a:spLocks noChangeArrowheads="1"/>
          </p:cNvSpPr>
          <p:nvPr/>
        </p:nvSpPr>
        <p:spPr bwMode="auto">
          <a:xfrm>
            <a:off x="539750" y="61658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/>
              <a:t>«Ты богоматерь, нет сомнения» , «Мадонна»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Гончарова Наталья Николаев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928688"/>
            <a:ext cx="3841750" cy="5008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2875" y="142875"/>
            <a:ext cx="45005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250825" y="1916113"/>
            <a:ext cx="43926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..Я влюблен, я очарован,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Я совсем огончарован.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С утра до вечера за нею я стремлюсь,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И встреч нечаянных и жажду, и боюсь…</a:t>
            </a:r>
            <a:r>
              <a:rPr lang="ru-RU" b="1" i="1"/>
              <a:t/>
            </a:r>
            <a:br>
              <a:rPr lang="ru-RU" b="1" i="1"/>
            </a:b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5076825" y="404813"/>
            <a:ext cx="4067175" cy="4525962"/>
          </a:xfrm>
        </p:spPr>
        <p:txBody>
          <a:bodyPr/>
          <a:lstStyle/>
          <a:p>
            <a:r>
              <a:rPr lang="ru-RU" sz="2400" b="1" smtClean="0">
                <a:latin typeface="Monotype Corsiva" pitchFamily="66" charset="0"/>
                <a:cs typeface="Arial" charset="0"/>
              </a:rPr>
              <a:t>Все в ней гармония, все диво,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Все выше мира и страстей,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Она покоится стыдливо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В красе торжественной своей.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Она кругом себя взирает: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Ей нет соперниц, нет подруг…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Куда бы ты не поспешал,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Хоть на любовное свиданье,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Какое б в сердце ни питал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Ты сокровенное мечтанье…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Но встретясь с ней, смущенный ты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Вдруг остановишься невольно…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Перед святыней Красоты.</a:t>
            </a:r>
            <a:br>
              <a:rPr lang="ru-RU" sz="2400" b="1" smtClean="0">
                <a:latin typeface="Monotype Corsiva" pitchFamily="66" charset="0"/>
                <a:cs typeface="Arial" charset="0"/>
              </a:rPr>
            </a:br>
            <a:r>
              <a:rPr lang="ru-RU" sz="2400" b="1" smtClean="0">
                <a:latin typeface="Monotype Corsiva" pitchFamily="66" charset="0"/>
                <a:cs typeface="Arial" charset="0"/>
              </a:rPr>
              <a:t>А.С. Пушкин</a:t>
            </a:r>
          </a:p>
        </p:txBody>
      </p:sp>
      <p:pic>
        <p:nvPicPr>
          <p:cNvPr id="226306" name="Picture 2" descr="http://upload.wikimedia.org/wikipedia/commons/6/6c/N.Goncharova_by_Ha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4664"/>
            <a:ext cx="47625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>
            <a:lum bright="12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3438" y="908050"/>
            <a:ext cx="4068762" cy="52292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i="1" smtClean="0">
                <a:latin typeface="Sylfaen" pitchFamily="18" charset="0"/>
                <a:ea typeface="Microsoft Yi Baiti" pitchFamily="66" charset="0"/>
                <a:cs typeface="Microsoft Yi Baiti" pitchFamily="66" charset="0"/>
              </a:rPr>
              <a:t>"</a:t>
            </a:r>
            <a:r>
              <a:rPr lang="ru-RU" sz="2400" b="1" smtClean="0">
                <a:latin typeface="Monotype Corsiva" pitchFamily="66" charset="0"/>
                <a:cs typeface="Arial" charset="0"/>
              </a:rPr>
              <a:t>Участь моя решена.   Я женюсь... (это, замечу в скобках, моя  сто  тринадцатая любовь). Та, которую любил я целые два года,   которую     везде    первую отыскивали       глаза    мои,     с которой встреча  казалась   мне блаженством -  Боже мой - она... почти моя...    Я  готов удвоить жизнь и без того   неполную.   Я никогда не хлопотал о счастье, я мог обойтись без  него.   Теперь мне  нужно  на  двоих, а  где мне взять его?"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  <p:pic>
        <p:nvPicPr>
          <p:cNvPr id="36869" name="Picture 5" descr="http://forum.vgd.ru/file.php?fid=49042&amp;key=13598571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92696"/>
            <a:ext cx="4191000" cy="5078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email">
            <a:lum bright="12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179388" y="3933825"/>
            <a:ext cx="41417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60033"/>
                </a:solidFill>
                <a:latin typeface="Monotype Corsiva" pitchFamily="66" charset="0"/>
              </a:rPr>
              <a:t>Гляделась ли ты в зеркало и уверилась ли ты, что с твоим лицом ничего сравнить нельзя на свете – а душу твою я люблю еще более твоего лица»</a:t>
            </a:r>
            <a:r>
              <a:rPr lang="ru-RU" sz="2000">
                <a:solidFill>
                  <a:srgbClr val="660033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179388" y="692150"/>
            <a:ext cx="4141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60033"/>
                </a:solidFill>
                <a:latin typeface="Monotype Corsiva" pitchFamily="66" charset="0"/>
              </a:rPr>
              <a:t>«Тебя, мой ангел, люблю так, что выразить не могу!» 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50825" y="2566988"/>
            <a:ext cx="4141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60033"/>
                </a:solidFill>
                <a:latin typeface="Monotype Corsiva" pitchFamily="66" charset="0"/>
              </a:rPr>
              <a:t>«Что с вами? Здорова ли ты? Здоровы ли дети? Сердце замирает, как подумаешь!»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250825" y="1628775"/>
            <a:ext cx="4141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60033"/>
                </a:solidFill>
                <a:latin typeface="Monotype Corsiva" pitchFamily="66" charset="0"/>
              </a:rPr>
              <a:t>«Не можешь вообразить, какая тоска без тебя!» </a:t>
            </a:r>
          </a:p>
        </p:txBody>
      </p:sp>
      <p:pic>
        <p:nvPicPr>
          <p:cNvPr id="8" name="Picture 3" descr="image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692696"/>
            <a:ext cx="4765154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/>
      <p:bldP spid="282632" grpId="0"/>
      <p:bldP spid="282633" grpId="0"/>
      <p:bldP spid="2826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email">
            <a:lum bright="18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738" y="333375"/>
            <a:ext cx="4897437" cy="5864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  <a:cs typeface="Arial" charset="0"/>
              </a:rPr>
              <a:t>			</a:t>
            </a:r>
            <a:r>
              <a:rPr lang="ru-RU" sz="2000" b="1" smtClean="0">
                <a:latin typeface="Monotype Corsiva" pitchFamily="66" charset="0"/>
                <a:cs typeface="Arial" charset="0"/>
              </a:rPr>
              <a:t>Мадонна.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Не множеством картин старинных мастеров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Украсить я всегда желал свою обитель,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Чтоб суеверно им дивился посетитель,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Внимая важному сужденью знатоков.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В простом углу моем, средь медленных трудов,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Одной картины я желал быть вечно зритель,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Одной: чтоб на меня с холста, как с облаков,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Пречистая и наш божественный спаситель -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Она с величием, он с разумом в очах -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Взирали, кроткие, во славе и в лучах,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Одни, без ангелов, под пальмою Сиона.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Исполнились мои желания. Творец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Тебя мне ниспослал, тебя, моя Мадонна,</a:t>
            </a:r>
            <a:br>
              <a:rPr lang="ru-RU" sz="2000" b="1" smtClean="0">
                <a:latin typeface="Monotype Corsiva" pitchFamily="66" charset="0"/>
                <a:cs typeface="Arial" charset="0"/>
              </a:rPr>
            </a:br>
            <a:r>
              <a:rPr lang="ru-RU" sz="2000" b="1" smtClean="0">
                <a:latin typeface="Monotype Corsiva" pitchFamily="66" charset="0"/>
                <a:cs typeface="Arial" charset="0"/>
              </a:rPr>
              <a:t>Чистейшей прелести чистейший образец.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1125538"/>
            <a:ext cx="30956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Я мало бываю в свете. Вас ждут там с нетерпением. Прекрасные дамы просят меня показать ваш портрет и не могут простить мне, что его у меня нет. </a:t>
            </a:r>
          </a:p>
          <a:p>
            <a:r>
              <a:rPr lang="ru-RU" b="1" i="1"/>
              <a:t>Я утешаюсь тем, что часами простаиваю перед белокурой мадонной, похожей на вас как две капли воды; я бы купил ее, если бы она не стоила 40 000 рублей.</a:t>
            </a:r>
          </a:p>
        </p:txBody>
      </p:sp>
      <p:pic>
        <p:nvPicPr>
          <p:cNvPr id="228354" name="Picture 2" descr="http://pit.dirty.ru/dirty/1/2012/09/08/28220-030334-a3859586fa99228f75e5abdb5d5cdcd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981075"/>
            <a:ext cx="3248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-S-Pushkin-Madon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5732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3810000" cy="4114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Сестра А.П. Бакунина, лицейского друга Пушкина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«…прелестное лицо ее, дивный стан и очаровательное обращение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произвели всеобщий восторг…», - вспоминал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Комовский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27538" y="333375"/>
            <a:ext cx="4464050" cy="6019800"/>
            <a:chOff x="2784" y="336"/>
            <a:chExt cx="2812" cy="3792"/>
          </a:xfrm>
        </p:grpSpPr>
        <p:pic>
          <p:nvPicPr>
            <p:cNvPr id="7176" name="Picture 11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4" y="336"/>
              <a:ext cx="2812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6" descr="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76" y="624"/>
              <a:ext cx="2448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581400" cy="205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Екатерина Павловна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Бакунина</a:t>
            </a:r>
            <a:endParaRPr lang="ru-RU" sz="40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Line 16"/>
          <p:cNvSpPr>
            <a:spLocks noChangeShapeType="1"/>
          </p:cNvSpPr>
          <p:nvPr/>
        </p:nvSpPr>
        <p:spPr bwMode="auto">
          <a:xfrm>
            <a:off x="1066800" y="23622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17"/>
          <p:cNvSpPr>
            <a:spLocks noChangeShapeType="1"/>
          </p:cNvSpPr>
          <p:nvPr/>
        </p:nvSpPr>
        <p:spPr bwMode="auto">
          <a:xfrm>
            <a:off x="1143000" y="65532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1000"/>
      <p:bldP spid="307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альбо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«Я должен был на тебе жениться, потому что всю жизнь был бы без тебя несчастлив...»</a:t>
            </a:r>
            <a:r>
              <a:rPr lang="ru-RU" sz="2000" b="1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9378" name="Picture 2" descr="http://newmusic.ru/uploads/images/26554/01d277c4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68760"/>
            <a:ext cx="3695091" cy="4609261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29380" name="Picture 4" descr="http://img0.liveinternet.ru/images/attach/c/8/101/731/101731618_1319007077_f_405fb2af0d44092df2985327f3b73d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340768"/>
            <a:ext cx="3966560" cy="4968552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2520950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itchFamily="66" charset="0"/>
                <a:ea typeface="+mn-ea"/>
                <a:cs typeface="Arial" pitchFamily="34" charset="0"/>
              </a:rPr>
              <a:t>Дети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732463"/>
            <a:ext cx="2665413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/>
              <a:t>Старшая дочь, Мария Александровна Пушкина </a:t>
            </a:r>
            <a:br>
              <a:rPr lang="ru-RU" sz="1400" b="1" smtClean="0"/>
            </a:br>
            <a:r>
              <a:rPr lang="ru-RU" sz="1400" b="1" smtClean="0"/>
              <a:t>(1832-1919г.)</a:t>
            </a:r>
            <a:r>
              <a:rPr lang="ru-RU" sz="1400" smtClean="0"/>
              <a:t> </a:t>
            </a:r>
          </a:p>
        </p:txBody>
      </p:sp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0"/>
            <a:ext cx="2886075" cy="327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356992"/>
            <a:ext cx="2971800" cy="3368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987675" y="2997200"/>
            <a:ext cx="3240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latin typeface="+mn-lt"/>
                <a:cs typeface="+mn-cs"/>
              </a:rPr>
              <a:t>Старший сын, Александр Александрович Пушкин </a:t>
            </a:r>
            <a:br>
              <a:rPr lang="ru-RU" sz="1400" b="1" dirty="0">
                <a:latin typeface="+mn-lt"/>
                <a:cs typeface="+mn-cs"/>
              </a:rPr>
            </a:br>
            <a:r>
              <a:rPr lang="ru-RU" sz="1400" b="1" dirty="0">
                <a:latin typeface="+mn-lt"/>
                <a:cs typeface="+mn-cs"/>
              </a:rPr>
              <a:t>(1833-1914г.)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940425" y="5876925"/>
            <a:ext cx="2879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Младший сын, Григорий Александрович Пушкин 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(1835-1913г.)</a:t>
            </a:r>
            <a:r>
              <a:rPr lang="ru-RU" sz="1400">
                <a:latin typeface="Calibri" pitchFamily="34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948488" y="4076700"/>
            <a:ext cx="1957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Calibri" pitchFamily="34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sz="1200" b="1">
                <a:latin typeface="Calibri" pitchFamily="34" charset="0"/>
                <a:cs typeface="Times New Roman" pitchFamily="18" charset="0"/>
              </a:rPr>
            </a:br>
            <a:r>
              <a:rPr lang="ru-RU" sz="1200" b="1">
                <a:latin typeface="Calibri" pitchFamily="34" charset="0"/>
                <a:cs typeface="Times New Roman" pitchFamily="18" charset="0"/>
              </a:rPr>
              <a:t>(1836-1913г.)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93196" name="Picture 12" descr="http://stat18.privet.ru/lr/0a1ce90740af6573e6dcd068c0003e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916832"/>
            <a:ext cx="2952328" cy="366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198" name="Picture 14" descr="http://thelib.ru/books/00/08/19/00081993/pic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116632"/>
            <a:ext cx="3084600" cy="38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8" grpId="0" build="p"/>
      <p:bldP spid="15369" grpId="0" build="p"/>
      <p:bldP spid="1537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Мария Александровна Пушкина</a:t>
            </a:r>
            <a:b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19 мая 1832г. – 7 марта 1919г.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700213"/>
            <a:ext cx="3487738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4464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Получила домашнее образование.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1852г – пожалована во фрейлины .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1860г – вышла замуж за генерала Леонида Николаевича Гартунга, начальника конноза- водского округа под Тулой.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Александр Александрович Пушкин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6 июля 1833г -19 июля 1914г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557338"/>
            <a:ext cx="3762375" cy="4103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41052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Получив домашнее воспитание, поступил сначала во Вторую петербургскую гимназию, а затем закончил Пажеский корпус. Его ждала военная карьера. Был дважды женат, у него было семь дочерей и четыре сына.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Григорий Александрович Пушкин</a:t>
            </a:r>
            <a:b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14 мая 1835г – 15 августа 1905г.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628800"/>
            <a:ext cx="3215457" cy="4392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48974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Окончил гимназию, поступил в Пажеский корпус. Начал службу в лейб-гвардии конном полку. В 1860г. Перешел на гражданскую службу, стал владельце Михайловского, которое к столетию поэта передает государству. В 1883 году женился на В.А. Мошковой, детей у него не было.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Наталья Александровна Пушкина </a:t>
            </a:r>
            <a:r>
              <a:rPr lang="ru-RU" sz="3200" dirty="0">
                <a:latin typeface="Monotype Corsiva" pitchFamily="66" charset="0"/>
              </a:rPr>
              <a:t/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23 мая 1836г. – 10 марта 1913г.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772816"/>
            <a:ext cx="3517085" cy="4248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46085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Она была яркая волевая, с твердым характером. В 17 лет она вышла замуж за полковника М.Л. Дубельта. У них было трое детей, но через 8 лет  они расстались. Подолгу жила за границей. Ее вторым мужем стал принц Н.Нассауский. У них родилось четверо детей. От матери она получила письма отца, публикацию которых поручила И.С.Тургеневу.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067175" y="-4763"/>
            <a:ext cx="4826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latin typeface="Mistral" pitchFamily="66" charset="0"/>
              </a:rPr>
              <a:t>«Есть всегда что-то особенно благородное, кроткое, нежное, благоуханное и грациозное во всяком чувстве Пушкина. Читая его творения, можно превосходным образом воспитать в себе человека».</a:t>
            </a:r>
          </a:p>
          <a:p>
            <a:r>
              <a:rPr lang="ru-RU" sz="4000" b="1" i="1">
                <a:latin typeface="Mistral" pitchFamily="66" charset="0"/>
              </a:rPr>
              <a:t>  	     В.Г.Белинский</a:t>
            </a:r>
          </a:p>
        </p:txBody>
      </p:sp>
      <p:pic>
        <p:nvPicPr>
          <p:cNvPr id="39941" name="Picture 5" descr="http://pushkinac.ucoz.ru/_ph/1/8786612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3"/>
            <a:ext cx="3720413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97581816_4514961_ne_poi_krasavic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549275"/>
            <a:ext cx="7077075" cy="49672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«Кажется, о нем сказано все, что только можно сказать о литературе и о человеке; а в то же время ясно, что не годы, не десятилетия – века к нему будут возвращаться снова и снова. И если даже мельчайшие факты великой жизни его окажутся когда-либо описаны до последнего, если не останется ни одной не найденной и не изученной строки, написанной им, - тогда и тогда у каждого русского человека… останутся и потребность и право еще раз высказать о нем то, что живет у каждого на душе. Сказать, как можешь и умеешь, но, конечно (а иначе и быть не может!), - от своего лица, по-своему». (Л.Успенский)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http://ps.1september.ru/</a:t>
            </a:r>
            <a:endParaRPr lang="ru-RU" smtClean="0"/>
          </a:p>
          <a:p>
            <a:r>
              <a:rPr lang="en-US" smtClean="0">
                <a:hlinkClick r:id="rId3"/>
              </a:rPr>
              <a:t>http://www.myshared.ru/theme/skachat-prezentatsii-k-urokam/</a:t>
            </a:r>
            <a:endParaRPr lang="ru-RU" smtClean="0"/>
          </a:p>
          <a:p>
            <a:r>
              <a:rPr lang="en-US" smtClean="0">
                <a:hlinkClick r:id="rId4"/>
              </a:rPr>
              <a:t>http://nsportal.ru/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412875"/>
            <a:ext cx="3671888" cy="4641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marL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 b="1" dirty="0">
                <a:latin typeface="Monotype Corsiva" pitchFamily="66" charset="0"/>
              </a:rPr>
              <a:t>О милая, повсюду ты со мною,</a:t>
            </a:r>
          </a:p>
          <a:p>
            <a:pPr marL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 b="1" dirty="0">
                <a:latin typeface="Monotype Corsiva" pitchFamily="66" charset="0"/>
              </a:rPr>
              <a:t>Но я уныл и втайне я грущу.</a:t>
            </a:r>
          </a:p>
          <a:p>
            <a:pPr marL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 b="1" dirty="0">
                <a:latin typeface="Monotype Corsiva" pitchFamily="66" charset="0"/>
              </a:rPr>
              <a:t>Блеснёт ли день за синею горою,</a:t>
            </a:r>
          </a:p>
          <a:p>
            <a:pPr marL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 b="1" dirty="0">
                <a:latin typeface="Monotype Corsiva" pitchFamily="66" charset="0"/>
              </a:rPr>
              <a:t>Взойдёт ли ночь с осеннею луною – </a:t>
            </a:r>
          </a:p>
          <a:p>
            <a:pPr marL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 b="1" dirty="0">
                <a:latin typeface="Monotype Corsiva" pitchFamily="66" charset="0"/>
              </a:rPr>
              <a:t>Я всё тебя , прелестный друг, ищу…</a:t>
            </a:r>
          </a:p>
        </p:txBody>
      </p:sp>
      <p:pic>
        <p:nvPicPr>
          <p:cNvPr id="9227" name="Picture 11" descr="Екатерина Павловна Бакун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692696"/>
            <a:ext cx="4235450" cy="5184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катерина Бакунин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179512" y="764704"/>
            <a:ext cx="3748475" cy="4536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4284663" y="62071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Segoe Script" pitchFamily="34" charset="0"/>
                <a:cs typeface="Times New Roman" pitchFamily="18" charset="0"/>
              </a:rPr>
              <a:t>…Я счастлив был!… нет, я вчера не был счастлив; поутру я мучился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ожиданием, с неописуемым волнением, стоя под окошком, смотрел на снежную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дорогу – её не было видно!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Наконец, я потерял надежду, вдруг нечаянно встречаюсь с ней на лестнице -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сладкая минута!”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Итак, я счастлив был, итак, я наслаждался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Отрадой тихою, восторгом упивался…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И где веселья быстрый день?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Промчался лётом сновиденья,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Увяла прелесть наслажденья, </a:t>
            </a:r>
            <a:br>
              <a:rPr lang="ru-RU" b="1">
                <a:latin typeface="Segoe Script" pitchFamily="34" charset="0"/>
                <a:cs typeface="Times New Roman" pitchFamily="18" charset="0"/>
              </a:rPr>
            </a:br>
            <a:r>
              <a:rPr lang="ru-RU" b="1">
                <a:latin typeface="Segoe Script" pitchFamily="34" charset="0"/>
                <a:cs typeface="Times New Roman" pitchFamily="18" charset="0"/>
              </a:rPr>
              <a:t>И снова вкруг меня угрюмой скуки тень! </a:t>
            </a:r>
            <a:endParaRPr lang="ru-RU" b="1"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8179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Анна Алексеевна Оленина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057400"/>
            <a:ext cx="3886200" cy="41148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Петербургская знакомая поэта, дочь президента Академии художеств А.Н. Оленина.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400" dirty="0" smtClean="0"/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Адресат его стихотворений "Её глаза", "Пустое Вы сердечным ты...", "Я Вас любил" "Не пой красавица при мне" многих строф "Онегина"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4400" y="260350"/>
            <a:ext cx="4203700" cy="6172200"/>
            <a:chOff x="2971" y="432"/>
            <a:chExt cx="2789" cy="3888"/>
          </a:xfrm>
        </p:grpSpPr>
        <p:pic>
          <p:nvPicPr>
            <p:cNvPr id="10248" name="Picture 12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71" y="432"/>
              <a:ext cx="2789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8" descr="Оленина_Анна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52" y="709"/>
              <a:ext cx="2404" cy="33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1143000" y="19050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1295400" y="64770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gb" descr="http://s06.radikal.ru/i179/1004/f0/0eea15c742cet.jpg"/>
          <p:cNvPicPr/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220072" y="1124744"/>
            <a:ext cx="362966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08000"/>
            <a:ext cx="4859338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700" b="1" i="1">
              <a:solidFill>
                <a:srgbClr val="632523"/>
              </a:solidFill>
              <a:latin typeface="Calibri" pitchFamily="34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700" b="1" i="1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b="1">
                <a:latin typeface="Monotype Corsiva" pitchFamily="66" charset="0"/>
              </a:rPr>
              <a:t>Я вас любил: любовь ещё, быть может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В душе моей угасла не совсем;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Но пусть она вас больше не тревожит;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Я не хочу печалить вас ничем.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latin typeface="Monotype Corsiva" pitchFamily="66" charset="0"/>
              </a:rPr>
              <a:t/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Я вас любил безмолвно, безнадёжно,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То робостью, то ревностью томим;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Я вас любил так искренне, так нежно,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   Как дай вам бог любимой быть другим.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700" b="1" i="1">
                <a:solidFill>
                  <a:srgbClr val="4A452A"/>
                </a:solidFill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700" b="1" i="1">
              <a:solidFill>
                <a:srgbClr val="4A452A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7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1700" b="1" i="1">
              <a:latin typeface="Calibri" pitchFamily="34" charset="0"/>
            </a:endParaRPr>
          </a:p>
        </p:txBody>
      </p:sp>
      <p:pic>
        <p:nvPicPr>
          <p:cNvPr id="6" name="08._Я_вас_люби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150" y="52292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58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0" y="714375"/>
            <a:ext cx="4643438" cy="51435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Дитя харит и вдохновенья,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В порыве пламенной души,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Небрежной кистью наслажденья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Мне друга сердца напиши;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Красу невинности прелестной,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Надежды милые черты,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Улыбку радости небесной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И взоры самой красоты.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Вкруг тонкого Гебеи стана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Венерин пояс повяжи,</a:t>
            </a:r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endParaRPr lang="ru-RU" b="1" smtClean="0">
              <a:latin typeface="Monotype Corsiva" pitchFamily="66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571625"/>
            <a:ext cx="5214937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Сокрытый прелестью Альбана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Мою царицу окружи.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Прозрачны волны покрывала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Накинь на трепетную грудь,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Чтоб и под ним она дышала,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Хотела тайно воздохнуть.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Monotype Corsiva" pitchFamily="66" charset="0"/>
              </a:rPr>
              <a:t>Представь мечту любви стыдливой,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И той, которою дышу,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Рукой любовника счастливой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Внизу я имя подпишу.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mtClean="0"/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000250" y="285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К     ЖИВОПИСЦУ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457200"/>
            <a:ext cx="480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Евдокия Ивановна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Голицына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16113"/>
            <a:ext cx="3505200" cy="390842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i="1" dirty="0" smtClean="0">
                <a:solidFill>
                  <a:srgbClr val="906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Хозяйка одного из петербургских салонов, красивая и прекрасно образованная женщина.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В 1819 году поэт послал ей оду «Вольность», сопроводив свое послание стихами.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3850" y="333375"/>
            <a:ext cx="4464050" cy="6019800"/>
            <a:chOff x="144" y="336"/>
            <a:chExt cx="2812" cy="3792"/>
          </a:xfrm>
        </p:grpSpPr>
        <p:pic>
          <p:nvPicPr>
            <p:cNvPr id="13322" name="Picture 11" descr="рамк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4" y="336"/>
              <a:ext cx="2812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6" descr="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624"/>
              <a:ext cx="2448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Line 13"/>
          <p:cNvSpPr>
            <a:spLocks noChangeShapeType="1"/>
          </p:cNvSpPr>
          <p:nvPr/>
        </p:nvSpPr>
        <p:spPr bwMode="auto">
          <a:xfrm>
            <a:off x="5562600" y="190500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4"/>
          <p:cNvSpPr>
            <a:spLocks noChangeShapeType="1"/>
          </p:cNvSpPr>
          <p:nvPr/>
        </p:nvSpPr>
        <p:spPr bwMode="auto">
          <a:xfrm>
            <a:off x="5580063" y="6381750"/>
            <a:ext cx="2590800" cy="0"/>
          </a:xfrm>
          <a:prstGeom prst="line">
            <a:avLst/>
          </a:prstGeom>
          <a:noFill/>
          <a:ln w="76200">
            <a:pattFill prst="solidDmnd">
              <a:fgClr>
                <a:srgbClr val="7A5100"/>
              </a:fgClr>
              <a:bgClr>
                <a:srgbClr val="FFF6DD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33" descr="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4" descr="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build="p" autoUpdateAnimBg="0" advAuto="1000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1153</Words>
  <Application>Microsoft Office PowerPoint</Application>
  <PresentationFormat>Экран (4:3)</PresentationFormat>
  <Paragraphs>153</Paragraphs>
  <Slides>38</Slides>
  <Notes>8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Вдохновенные строки  </vt:lpstr>
      <vt:lpstr>Слайд 2</vt:lpstr>
      <vt:lpstr>Екатерина Павловна  Бакунина</vt:lpstr>
      <vt:lpstr>Слайд 4</vt:lpstr>
      <vt:lpstr>Слайд 5</vt:lpstr>
      <vt:lpstr>Анна Алексеевна Оленина</vt:lpstr>
      <vt:lpstr>Слайд 7</vt:lpstr>
      <vt:lpstr>Слайд 8</vt:lpstr>
      <vt:lpstr>Евдокия Ивановна Голицына</vt:lpstr>
      <vt:lpstr>Слайд 10</vt:lpstr>
      <vt:lpstr>Амалия Ризнич    ок. 1803 - 1825</vt:lpstr>
      <vt:lpstr>Слайд 12</vt:lpstr>
      <vt:lpstr>Елизавета Ксаверьевна Воронцова</vt:lpstr>
      <vt:lpstr>Слайд 14</vt:lpstr>
      <vt:lpstr>Слайд 15</vt:lpstr>
      <vt:lpstr>Мария Николаевна Раевская (Волконская)</vt:lpstr>
      <vt:lpstr>Слайд 17</vt:lpstr>
      <vt:lpstr>Анна Петровна Керн</vt:lpstr>
      <vt:lpstr>Слайд 19</vt:lpstr>
      <vt:lpstr>Екатерина Николаевна Ушакова</vt:lpstr>
      <vt:lpstr>Слайд 21</vt:lpstr>
      <vt:lpstr>Слайд 22</vt:lpstr>
      <vt:lpstr>Слайд 23</vt:lpstr>
      <vt:lpstr>Наталья Николаевна Пушкина</vt:lpstr>
      <vt:lpstr>Слайд 25</vt:lpstr>
      <vt:lpstr>Слайд 26</vt:lpstr>
      <vt:lpstr>Слайд 27</vt:lpstr>
      <vt:lpstr>Слайд 28</vt:lpstr>
      <vt:lpstr>Слайд 29</vt:lpstr>
      <vt:lpstr>«Я должен был на тебе жениться, потому что всю жизнь был бы без тебя несчастлив...».</vt:lpstr>
      <vt:lpstr>Дети </vt:lpstr>
      <vt:lpstr>Мария Александровна Пушкина 19 мая 1832г. – 7 марта 1919г.</vt:lpstr>
      <vt:lpstr>Александр Александрович Пушкин 6 июля 1833г -19 июля 1914г</vt:lpstr>
      <vt:lpstr>Григорий Александрович Пушкин 14 мая 1835г – 15 августа 1905г.</vt:lpstr>
      <vt:lpstr>Наталья Александровна Пушкина  23 мая 1836г. – 10 марта 1913г.</vt:lpstr>
      <vt:lpstr>Слайд 36</vt:lpstr>
      <vt:lpstr>Слайд 37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191</cp:revision>
  <dcterms:created xsi:type="dcterms:W3CDTF">2014-01-28T07:22:00Z</dcterms:created>
  <dcterms:modified xsi:type="dcterms:W3CDTF">2014-02-06T18:15:25Z</dcterms:modified>
</cp:coreProperties>
</file>