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56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2FDA8E-0DA6-47C6-BEFB-18ECBB455580}" type="datetimeFigureOut">
              <a:rPr lang="ru-RU" smtClean="0"/>
              <a:pPr/>
              <a:t>18.11.2013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81F21-26F8-43F3-BEBB-5C78C8EF3EC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6477000" cy="2952328"/>
          </a:xfrm>
          <a:effectLst>
            <a:reflection blurRad="6350" stA="50000" endA="295" endPos="92000" dist="1016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Становление романтизма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Романтизм Байрона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Самоутверждение личности</a:t>
            </a:r>
            <a:r>
              <a:rPr lang="ru-RU" dirty="0" smtClean="0"/>
              <a:t>, отравленное сознанием тщеты и бесперспективности  этого самоутверждения. Байрон окончательно убедился в полном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разрыве</a:t>
            </a:r>
            <a:r>
              <a:rPr lang="ru-RU" dirty="0" smtClean="0"/>
              <a:t> между буржуазно-освободительным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идеалом</a:t>
            </a:r>
            <a:r>
              <a:rPr lang="ru-RU" dirty="0" smtClean="0"/>
              <a:t> и  буржуазной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действительностью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025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2648" y="404664"/>
            <a:ext cx="8153400" cy="604867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smtClean="0"/>
              <a:t> Поэма </a:t>
            </a:r>
            <a:r>
              <a:rPr lang="ru-RU" b="1" dirty="0" smtClean="0"/>
              <a:t>«Корсар» ПЕСНЬ </a:t>
            </a:r>
            <a:r>
              <a:rPr lang="ru-RU" b="1" dirty="0"/>
              <a:t>ПЕРВАЯ</a:t>
            </a:r>
          </a:p>
          <a:p>
            <a:pPr marL="0" indent="0">
              <a:buNone/>
            </a:pPr>
            <a:r>
              <a:rPr lang="ru-RU" dirty="0" smtClean="0"/>
              <a:t>"</a:t>
            </a:r>
            <a:r>
              <a:rPr lang="ru-RU" dirty="0"/>
              <a:t>Наш вольный дух вьет вольный свой полет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Над </a:t>
            </a:r>
            <a:r>
              <a:rPr lang="ru-RU" dirty="0"/>
              <a:t>радостною ширью синих вод: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Везде</a:t>
            </a:r>
            <a:r>
              <a:rPr lang="ru-RU" dirty="0"/>
              <a:t>, где ветры пенный вал ведут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- Владенья наши, дом наш и приют.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Вот </a:t>
            </a:r>
            <a:r>
              <a:rPr lang="ru-RU" dirty="0"/>
              <a:t>наше царство, нет ему границ;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Наш </a:t>
            </a:r>
            <a:r>
              <a:rPr lang="ru-RU" dirty="0"/>
              <a:t>флаг - наш скипетр - всех склоняет ниц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Досуг и труд, сменяясь в буйстве дней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Нас одаряют радостью своей. О, кто поймет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Не раб ли жалких нег,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Кто </a:t>
            </a:r>
            <a:r>
              <a:rPr lang="ru-RU" dirty="0"/>
              <a:t>весь дрожит, волны завидя бег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Не паразит ли, чей развратный дух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Покоем </a:t>
            </a:r>
            <a:r>
              <a:rPr lang="ru-RU" dirty="0"/>
              <a:t>сыт и к зову счастья глух?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Кто</a:t>
            </a:r>
            <a:r>
              <a:rPr lang="ru-RU" dirty="0"/>
              <a:t>, кроме смелых, чья душа поет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сердце пляшет над простором вод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Поймет восторг и пьяный пульс бродяг</a:t>
            </a:r>
            <a:r>
              <a:rPr lang="ru-RU" dirty="0" smtClean="0"/>
              <a:t>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Что без дорог несут в морях свой флаг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То чувство ищет схватки и борьбы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Нам - упоенье, где дрожат рабы;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Нам </a:t>
            </a:r>
            <a:r>
              <a:rPr lang="ru-RU" dirty="0"/>
              <a:t>любо там, где трус, полуживой,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Теряет </a:t>
            </a:r>
            <a:r>
              <a:rPr lang="ru-RU" dirty="0"/>
              <a:t>ум, и чудной полнотой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Тогда </a:t>
            </a:r>
            <a:r>
              <a:rPr lang="ru-RU" dirty="0"/>
              <a:t>живут в нас тело и душа,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Надеждою </a:t>
            </a:r>
            <a:r>
              <a:rPr lang="ru-RU" dirty="0"/>
              <a:t>и мужеством </a:t>
            </a:r>
            <a:r>
              <a:rPr lang="ru-RU" dirty="0" smtClean="0"/>
              <a:t>дыша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699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Романтизм. Истоки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Роман</a:t>
            </a:r>
            <a:r>
              <a:rPr lang="ru-RU" dirty="0" smtClean="0"/>
              <a:t> –  жанр, сохранивший многие черты средневековой рыцарской поэтики, мало считавшийся с правилами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Классицизма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Фантастика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Расплывчивость образов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Идеализация героев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Белинского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Романтизм </a:t>
            </a:r>
            <a:r>
              <a:rPr lang="ru-RU" dirty="0" smtClean="0"/>
              <a:t>есть не что иное, как внутренний мир  души человека, сокровенная жизнь сердца.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68152"/>
          </a:xfrm>
        </p:spPr>
        <p:txBody>
          <a:bodyPr/>
          <a:lstStyle/>
          <a:p>
            <a:r>
              <a:rPr lang="ru-RU" dirty="0" smtClean="0"/>
              <a:t>Романтизм в живописи</a:t>
            </a:r>
            <a:endParaRPr lang="ru-RU" dirty="0"/>
          </a:p>
        </p:txBody>
      </p:sp>
      <p:pic>
        <p:nvPicPr>
          <p:cNvPr id="4" name="Содержимое 3" descr="rembrand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2492896"/>
            <a:ext cx="5255989" cy="3941992"/>
          </a:xfrm>
        </p:spPr>
      </p:pic>
      <p:sp>
        <p:nvSpPr>
          <p:cNvPr id="6" name="TextBox 5"/>
          <p:cNvSpPr txBox="1"/>
          <p:nvPr/>
        </p:nvSpPr>
        <p:spPr>
          <a:xfrm>
            <a:off x="683568" y="1772816"/>
            <a:ext cx="30243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Противопоставление</a:t>
            </a:r>
          </a:p>
          <a:p>
            <a:r>
              <a:rPr lang="ru-RU" sz="3200" dirty="0" smtClean="0"/>
              <a:t>    </a:t>
            </a:r>
            <a:r>
              <a:rPr lang="ru-RU" sz="3200" dirty="0" smtClean="0">
                <a:solidFill>
                  <a:srgbClr val="FF0000"/>
                </a:solidFill>
              </a:rPr>
              <a:t>света </a:t>
            </a:r>
            <a:r>
              <a:rPr lang="ru-RU" sz="3200" dirty="0" smtClean="0"/>
              <a:t>и</a:t>
            </a:r>
            <a:r>
              <a:rPr lang="ru-RU" sz="3200" dirty="0" smtClean="0">
                <a:solidFill>
                  <a:srgbClr val="FF0000"/>
                </a:solidFill>
              </a:rPr>
              <a:t> тени</a:t>
            </a:r>
          </a:p>
          <a:p>
            <a:r>
              <a:rPr lang="ru-RU" sz="3200" dirty="0" smtClean="0"/>
              <a:t>      Рембранд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Ранний Романтизм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Руссо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Гёте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Противоречие между </a:t>
            </a:r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Идеалом</a:t>
            </a:r>
            <a:r>
              <a:rPr lang="ru-RU" dirty="0" smtClean="0"/>
              <a:t> и </a:t>
            </a:r>
            <a:r>
              <a:rPr lang="ru-RU" dirty="0" smtClean="0">
                <a:solidFill>
                  <a:srgbClr val="FF0000"/>
                </a:solidFill>
              </a:rPr>
              <a:t>действительностью</a:t>
            </a:r>
          </a:p>
          <a:p>
            <a:pPr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483768" y="4365104"/>
            <a:ext cx="914400" cy="914400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5508104" y="4293096"/>
            <a:ext cx="914400" cy="9144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424936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Романтизм                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стремление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83968" y="314096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979712" y="1340768"/>
            <a:ext cx="5400600" cy="4608512"/>
          </a:xfrm>
          <a:prstGeom prst="ellipse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254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2267744" y="1988840"/>
            <a:ext cx="4896544" cy="3240360"/>
          </a:xfrm>
          <a:prstGeom prst="irregularSeal2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95736" y="1412776"/>
            <a:ext cx="4032448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6660232" y="1412776"/>
            <a:ext cx="864096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Первый цикл. Эпоха Французской революции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развитии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буржуазной революции </a:t>
            </a:r>
            <a:r>
              <a:rPr lang="ru-RU" dirty="0" smtClean="0">
                <a:solidFill>
                  <a:srgbClr val="FF0000"/>
                </a:solidFill>
              </a:rPr>
              <a:t>самоутверждение личности </a:t>
            </a:r>
            <a:r>
              <a:rPr lang="ru-RU" dirty="0" smtClean="0"/>
              <a:t>неизбежно вступало в </a:t>
            </a:r>
            <a:r>
              <a:rPr lang="ru-RU" dirty="0" smtClean="0">
                <a:solidFill>
                  <a:srgbClr val="FF0000"/>
                </a:solidFill>
              </a:rPr>
              <a:t>противоречие</a:t>
            </a:r>
            <a:r>
              <a:rPr lang="ru-RU" dirty="0" smtClean="0"/>
              <a:t> с реальным ходом истории.</a:t>
            </a:r>
          </a:p>
          <a:p>
            <a:pPr marL="0" indent="0">
              <a:buNone/>
            </a:pPr>
            <a:r>
              <a:rPr lang="ru-RU" dirty="0" smtClean="0"/>
              <a:t>Противоречие между  </a:t>
            </a:r>
            <a:r>
              <a:rPr lang="ru-RU" dirty="0" smtClean="0">
                <a:solidFill>
                  <a:srgbClr val="FF0000"/>
                </a:solidFill>
              </a:rPr>
              <a:t>мечтами</a:t>
            </a:r>
            <a:r>
              <a:rPr lang="ru-RU" dirty="0" smtClean="0"/>
              <a:t> освобожденной буржуазной личности и </a:t>
            </a:r>
            <a:r>
              <a:rPr lang="ru-RU" dirty="0" smtClean="0">
                <a:solidFill>
                  <a:srgbClr val="FF0000"/>
                </a:solidFill>
              </a:rPr>
              <a:t>реальностями</a:t>
            </a:r>
            <a:r>
              <a:rPr lang="ru-RU" dirty="0" smtClean="0"/>
              <a:t> классовой борьбы.</a:t>
            </a:r>
          </a:p>
          <a:p>
            <a:pPr marL="0" indent="0">
              <a:buNone/>
            </a:pPr>
            <a:r>
              <a:rPr lang="ru-RU" dirty="0" smtClean="0"/>
              <a:t>Наиболее яркое проявление – </a:t>
            </a:r>
            <a:r>
              <a:rPr lang="ru-RU" dirty="0" smtClean="0">
                <a:solidFill>
                  <a:srgbClr val="FF0000"/>
                </a:solidFill>
              </a:rPr>
              <a:t>в Англии </a:t>
            </a:r>
            <a:r>
              <a:rPr lang="ru-RU" dirty="0" smtClean="0"/>
              <a:t>(Вальтер Скотт, Томас </a:t>
            </a:r>
            <a:r>
              <a:rPr lang="ru-RU" dirty="0" err="1" smtClean="0"/>
              <a:t>Мур</a:t>
            </a:r>
            <a:r>
              <a:rPr lang="ru-RU" dirty="0" smtClean="0"/>
              <a:t>, ранняя поэзия Байрона)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Иоганн Вольфганг </a:t>
            </a:r>
            <a:r>
              <a:rPr lang="ru-RU" dirty="0" smtClean="0"/>
              <a:t>Гёте (Германия)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ВОЛЮ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Лишь бы мне поставить ногу в стремя!</a:t>
            </a:r>
          </a:p>
          <a:p>
            <a:pPr>
              <a:buNone/>
            </a:pPr>
            <a:r>
              <a:rPr lang="ru-RU" dirty="0" smtClean="0"/>
              <a:t>Живо распрощаюсь с вами всеми:</a:t>
            </a:r>
          </a:p>
          <a:p>
            <a:pPr>
              <a:buNone/>
            </a:pPr>
            <a:r>
              <a:rPr lang="ru-RU" dirty="0" smtClean="0"/>
              <a:t>На коня - и поминай как звали!</a:t>
            </a:r>
          </a:p>
          <a:p>
            <a:pPr>
              <a:buNone/>
            </a:pPr>
            <a:r>
              <a:rPr lang="ru-RU" dirty="0" smtClean="0"/>
              <a:t>Чтоб за шапку - звезды задевали!</a:t>
            </a:r>
          </a:p>
          <a:p>
            <a:pPr>
              <a:buNone/>
            </a:pPr>
            <a:r>
              <a:rPr lang="ru-RU" i="1" dirty="0" smtClean="0"/>
              <a:t>Перевод </a:t>
            </a:r>
            <a:r>
              <a:rPr lang="ru-RU" i="1" dirty="0" err="1" smtClean="0"/>
              <a:t>Заходера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развития Романтизма в Германии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этап: художник-творец, создающий </a:t>
            </a:r>
            <a:r>
              <a:rPr lang="ru-RU" dirty="0" smtClean="0">
                <a:solidFill>
                  <a:srgbClr val="FF0000"/>
                </a:solidFill>
              </a:rPr>
              <a:t>самопроизвольно</a:t>
            </a:r>
            <a:r>
              <a:rPr lang="ru-RU" dirty="0" smtClean="0"/>
              <a:t>  новую действительность из своей </a:t>
            </a:r>
            <a:r>
              <a:rPr lang="ru-RU" dirty="0" smtClean="0">
                <a:solidFill>
                  <a:srgbClr val="FF0000"/>
                </a:solidFill>
              </a:rPr>
              <a:t>фантазии</a:t>
            </a:r>
            <a:r>
              <a:rPr lang="ru-RU" dirty="0" smtClean="0"/>
              <a:t>(Фихте).</a:t>
            </a:r>
          </a:p>
          <a:p>
            <a:r>
              <a:rPr lang="ru-RU" dirty="0" smtClean="0"/>
              <a:t>2 этап: </a:t>
            </a:r>
            <a:r>
              <a:rPr lang="ru-RU" dirty="0" smtClean="0">
                <a:solidFill>
                  <a:srgbClr val="FF0000"/>
                </a:solidFill>
              </a:rPr>
              <a:t>бегство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от действительности </a:t>
            </a:r>
            <a:r>
              <a:rPr lang="ru-RU" dirty="0" smtClean="0"/>
              <a:t>в область свободной фантазии (Шеллинг).</a:t>
            </a:r>
          </a:p>
          <a:p>
            <a:r>
              <a:rPr lang="ru-RU" dirty="0" smtClean="0"/>
              <a:t>3 этап- </a:t>
            </a:r>
            <a:r>
              <a:rPr lang="ru-RU" dirty="0" smtClean="0">
                <a:solidFill>
                  <a:srgbClr val="FF0000"/>
                </a:solidFill>
              </a:rPr>
              <a:t>реакционный этап</a:t>
            </a:r>
            <a:r>
              <a:rPr lang="ru-RU" dirty="0" smtClean="0"/>
              <a:t>(Французская революция): романтическая личность ищет опоры в </a:t>
            </a:r>
            <a:r>
              <a:rPr lang="ru-RU" dirty="0" smtClean="0">
                <a:solidFill>
                  <a:srgbClr val="FF0000"/>
                </a:solidFill>
              </a:rPr>
              <a:t>сверхличных силах </a:t>
            </a:r>
            <a:r>
              <a:rPr lang="ru-RU" dirty="0" smtClean="0"/>
              <a:t>– народности и религии.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732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384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Становление романтизма</vt:lpstr>
      <vt:lpstr>Романтизм. Истоки </vt:lpstr>
      <vt:lpstr>Определение Белинского</vt:lpstr>
      <vt:lpstr>Романтизм в живописи</vt:lpstr>
      <vt:lpstr>Ранний Романтизм</vt:lpstr>
      <vt:lpstr>Романтизм                    стремление</vt:lpstr>
      <vt:lpstr>Первый цикл. Эпоха Французской революции</vt:lpstr>
      <vt:lpstr>Иоганн Вольфганг Гёте (Германия)</vt:lpstr>
      <vt:lpstr>Этапы развития Романтизма в Германии</vt:lpstr>
      <vt:lpstr>Романтизм Байрона</vt:lpstr>
      <vt:lpstr>Презентация PowerPoint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Романтизм                    стремление</dc:title>
  <dc:creator>Жасмин</dc:creator>
  <cp:lastModifiedBy>Ильмира</cp:lastModifiedBy>
  <cp:revision>8</cp:revision>
  <dcterms:created xsi:type="dcterms:W3CDTF">2013-11-17T20:09:50Z</dcterms:created>
  <dcterms:modified xsi:type="dcterms:W3CDTF">2013-11-18T08:17:05Z</dcterms:modified>
</cp:coreProperties>
</file>