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58" r:id="rId5"/>
    <p:sldId id="259" r:id="rId6"/>
    <p:sldId id="265" r:id="rId7"/>
    <p:sldId id="260" r:id="rId8"/>
    <p:sldId id="266" r:id="rId9"/>
    <p:sldId id="261" r:id="rId10"/>
    <p:sldId id="267" r:id="rId11"/>
    <p:sldId id="268" r:id="rId12"/>
    <p:sldId id="269" r:id="rId13"/>
    <p:sldId id="270" r:id="rId14"/>
    <p:sldId id="271" r:id="rId15"/>
    <p:sldId id="272" r:id="rId16"/>
    <p:sldId id="262" r:id="rId17"/>
    <p:sldId id="26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15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19C57-3C81-4A7D-963C-7F08D71D88CA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B6122-F97F-4F1F-B0BA-A19D2AE538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19C57-3C81-4A7D-963C-7F08D71D88CA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B6122-F97F-4F1F-B0BA-A19D2AE538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19C57-3C81-4A7D-963C-7F08D71D88CA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B6122-F97F-4F1F-B0BA-A19D2AE538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19C57-3C81-4A7D-963C-7F08D71D88CA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B6122-F97F-4F1F-B0BA-A19D2AE538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19C57-3C81-4A7D-963C-7F08D71D88CA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B6122-F97F-4F1F-B0BA-A19D2AE538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19C57-3C81-4A7D-963C-7F08D71D88CA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B6122-F97F-4F1F-B0BA-A19D2AE538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19C57-3C81-4A7D-963C-7F08D71D88CA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B6122-F97F-4F1F-B0BA-A19D2AE538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19C57-3C81-4A7D-963C-7F08D71D88CA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B6122-F97F-4F1F-B0BA-A19D2AE538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19C57-3C81-4A7D-963C-7F08D71D88CA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B6122-F97F-4F1F-B0BA-A19D2AE538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19C57-3C81-4A7D-963C-7F08D71D88CA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B6122-F97F-4F1F-B0BA-A19D2AE538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19C57-3C81-4A7D-963C-7F08D71D88CA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B6122-F97F-4F1F-B0BA-A19D2AE538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D19C57-3C81-4A7D-963C-7F08D71D88CA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2B6122-F97F-4F1F-B0BA-A19D2AE5389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egeigia.ru/all-ege/materialy-ege/himiya/566-ege-him-2012-5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sportal.ru/kalitina-tamara-mikhailovna" TargetMode="External"/><Relationship Id="rId2" Type="http://schemas.openxmlformats.org/officeDocument/2006/relationships/hyperlink" Target="http://kalitina.okis.ru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sz="4900" b="1" dirty="0" smtClean="0">
                <a:solidFill>
                  <a:srgbClr val="FF0000"/>
                </a:solidFill>
              </a:rPr>
              <a:t>Основания.</a:t>
            </a:r>
            <a:br>
              <a:rPr lang="ru-RU" sz="4900" b="1" dirty="0" smtClean="0">
                <a:solidFill>
                  <a:srgbClr val="FF0000"/>
                </a:solidFill>
              </a:rPr>
            </a:br>
            <a:r>
              <a:rPr lang="ru-RU" sz="4900" b="1" dirty="0" smtClean="0">
                <a:solidFill>
                  <a:srgbClr val="FF0000"/>
                </a:solidFill>
              </a:rPr>
              <a:t>Щелочи. </a:t>
            </a:r>
            <a:br>
              <a:rPr lang="ru-RU" sz="4900" b="1" dirty="0" smtClean="0">
                <a:solidFill>
                  <a:srgbClr val="FF0000"/>
                </a:solidFill>
              </a:rPr>
            </a:br>
            <a:r>
              <a:rPr lang="ru-RU" sz="4900" b="1" dirty="0" smtClean="0">
                <a:solidFill>
                  <a:srgbClr val="FF0000"/>
                </a:solidFill>
              </a:rPr>
              <a:t>Амфотерные гидроксиды.</a:t>
            </a:r>
            <a:endParaRPr lang="ru-RU" sz="49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4143380"/>
            <a:ext cx="6400800" cy="1752600"/>
          </a:xfrm>
        </p:spPr>
        <p:txBody>
          <a:bodyPr/>
          <a:lstStyle/>
          <a:p>
            <a:r>
              <a:rPr lang="ru-RU" b="1" i="1" dirty="0" smtClean="0">
                <a:solidFill>
                  <a:schemeClr val="tx1"/>
                </a:solidFill>
              </a:rPr>
              <a:t>Лекция №11</a:t>
            </a:r>
          </a:p>
          <a:p>
            <a:r>
              <a:rPr lang="ru-RU" b="1" i="1" dirty="0" smtClean="0">
                <a:solidFill>
                  <a:schemeClr val="tx1"/>
                </a:solidFill>
              </a:rPr>
              <a:t>Подготовка к ЕГЭ</a:t>
            </a:r>
            <a:endParaRPr lang="ru-RU" b="1" i="1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D:\ТАМАРА\D9 презентации все\картинки\картинки анемешки\Animated\J0076135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85728"/>
            <a:ext cx="2857520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СВОЙСТВА ОСНОВАНИЙ:</a:t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sz="3100" b="1" dirty="0" smtClean="0">
                <a:solidFill>
                  <a:srgbClr val="FF0000"/>
                </a:solidFill>
              </a:rPr>
              <a:t>1. Свойства щелочей – растворимых оснований.</a:t>
            </a:r>
            <a:endParaRPr lang="ru-RU" sz="31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357299"/>
          <a:ext cx="8715436" cy="5214973"/>
        </p:xfrm>
        <a:graphic>
          <a:graphicData uri="http://schemas.openxmlformats.org/drawingml/2006/table">
            <a:tbl>
              <a:tblPr/>
              <a:tblGrid>
                <a:gridCol w="4000528"/>
                <a:gridCol w="4714908"/>
              </a:tblGrid>
              <a:tr h="111749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6) Реакция с </a:t>
                      </a:r>
                      <a:r>
                        <a:rPr lang="ru-RU" sz="2400" b="1" dirty="0" err="1">
                          <a:latin typeface="Tahoma"/>
                          <a:ea typeface="Times New Roman"/>
                          <a:cs typeface="Times New Roman"/>
                        </a:rPr>
                        <a:t>амфотерными</a:t>
                      </a: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 металлами 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2NaOH + Zn +2H</a:t>
                      </a:r>
                      <a:r>
                        <a:rPr lang="en-US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O = Na</a:t>
                      </a:r>
                      <a:r>
                        <a:rPr lang="en-US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[Zn(OH)</a:t>
                      </a:r>
                      <a:r>
                        <a:rPr lang="en-US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4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] + H</a:t>
                      </a:r>
                      <a:r>
                        <a:rPr lang="en-US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highlight>
                            <a:srgbClr val="FFFF00"/>
                          </a:highlight>
                          <a:latin typeface="Tahoma"/>
                          <a:ea typeface="Times New Roman"/>
                          <a:cs typeface="Times New Roman"/>
                        </a:rPr>
                        <a:t>(кроме </a:t>
                      </a:r>
                      <a:r>
                        <a:rPr lang="en-US" sz="2400" b="1" dirty="0">
                          <a:highlight>
                            <a:srgbClr val="FFFF00"/>
                          </a:highlight>
                          <a:latin typeface="Tahoma"/>
                          <a:ea typeface="Times New Roman"/>
                          <a:cs typeface="Times New Roman"/>
                        </a:rPr>
                        <a:t>Fe</a:t>
                      </a:r>
                      <a:r>
                        <a:rPr lang="ru-RU" sz="2400" b="1" dirty="0">
                          <a:highlight>
                            <a:srgbClr val="FFFF00"/>
                          </a:highlight>
                          <a:latin typeface="Tahoma"/>
                          <a:ea typeface="Times New Roman"/>
                          <a:cs typeface="Times New Roman"/>
                        </a:rPr>
                        <a:t> и </a:t>
                      </a:r>
                      <a:r>
                        <a:rPr lang="en-US" sz="2400" b="1" dirty="0">
                          <a:highlight>
                            <a:srgbClr val="FFFF00"/>
                          </a:highlight>
                          <a:latin typeface="Tahoma"/>
                          <a:ea typeface="Times New Roman"/>
                          <a:cs typeface="Times New Roman"/>
                        </a:rPr>
                        <a:t>Cr</a:t>
                      </a:r>
                      <a:r>
                        <a:rPr lang="ru-RU" sz="2400" b="1" dirty="0">
                          <a:highlight>
                            <a:srgbClr val="FFFF00"/>
                          </a:highlight>
                          <a:latin typeface="Tahoma"/>
                          <a:ea typeface="Times New Roman"/>
                          <a:cs typeface="Times New Roman"/>
                        </a:rPr>
                        <a:t>)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99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7) Взаимодействие с  неметаллами </a:t>
                      </a:r>
                      <a:r>
                        <a:rPr lang="ru-RU" sz="2400" b="1" dirty="0">
                          <a:highlight>
                            <a:srgbClr val="FFFF00"/>
                          </a:highlight>
                          <a:latin typeface="Tahoma"/>
                          <a:ea typeface="Times New Roman"/>
                          <a:cs typeface="Times New Roman"/>
                        </a:rPr>
                        <a:t>(кроме </a:t>
                      </a:r>
                      <a:r>
                        <a:rPr lang="en-US" sz="2400" b="1" dirty="0">
                          <a:highlight>
                            <a:srgbClr val="FFFF00"/>
                          </a:highlight>
                          <a:latin typeface="Tahoma"/>
                          <a:ea typeface="Times New Roman"/>
                          <a:cs typeface="Times New Roman"/>
                        </a:rPr>
                        <a:t>N</a:t>
                      </a:r>
                      <a:r>
                        <a:rPr lang="ru-RU" sz="2400" b="1" baseline="-25000" dirty="0">
                          <a:highlight>
                            <a:srgbClr val="FFFF00"/>
                          </a:highlight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2400" b="1" dirty="0">
                          <a:highlight>
                            <a:srgbClr val="FFFF00"/>
                          </a:highlight>
                          <a:latin typeface="Tahoma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en-US" sz="2400" b="1" dirty="0">
                          <a:highlight>
                            <a:srgbClr val="FFFF00"/>
                          </a:highlight>
                          <a:latin typeface="Tahoma"/>
                          <a:ea typeface="Times New Roman"/>
                          <a:cs typeface="Times New Roman"/>
                        </a:rPr>
                        <a:t>C</a:t>
                      </a:r>
                      <a:r>
                        <a:rPr lang="ru-RU" sz="2400" b="1" dirty="0">
                          <a:highlight>
                            <a:srgbClr val="FFFF00"/>
                          </a:highlight>
                          <a:latin typeface="Tahoma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en-US" sz="2400" b="1" dirty="0">
                          <a:highlight>
                            <a:srgbClr val="FFFF00"/>
                          </a:highlight>
                          <a:latin typeface="Tahoma"/>
                          <a:ea typeface="Times New Roman"/>
                          <a:cs typeface="Times New Roman"/>
                        </a:rPr>
                        <a:t>O</a:t>
                      </a:r>
                      <a:r>
                        <a:rPr lang="ru-RU" sz="2400" b="1" baseline="-25000" dirty="0">
                          <a:highlight>
                            <a:srgbClr val="FFFF00"/>
                          </a:highlight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2400" b="1" dirty="0">
                          <a:highlight>
                            <a:srgbClr val="FFFF00"/>
                          </a:highlight>
                          <a:latin typeface="Tahoma"/>
                          <a:ea typeface="Times New Roman"/>
                          <a:cs typeface="Times New Roman"/>
                        </a:rPr>
                        <a:t>, инертных газов)</a:t>
                      </a:r>
                      <a:r>
                        <a:rPr lang="ru-RU" sz="2400" dirty="0">
                          <a:highlight>
                            <a:srgbClr val="FFFF00"/>
                          </a:highlight>
                          <a:latin typeface="Tahoma"/>
                          <a:ea typeface="Times New Roman"/>
                          <a:cs typeface="Times New Roman"/>
                        </a:rPr>
                        <a:t>: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2F</a:t>
                      </a:r>
                      <a:r>
                        <a:rPr lang="en-US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 + 4NaOH = O</a:t>
                      </a:r>
                      <a:r>
                        <a:rPr lang="en-US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 + 4NaF + 2H</a:t>
                      </a:r>
                      <a:r>
                        <a:rPr lang="en-US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O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Si + 2KOH + H</a:t>
                      </a:r>
                      <a:r>
                        <a:rPr lang="en-US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O = K</a:t>
                      </a:r>
                      <a:r>
                        <a:rPr lang="en-US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SiO</a:t>
                      </a:r>
                      <a:r>
                        <a:rPr lang="en-US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 + 2H</a:t>
                      </a:r>
                      <a:r>
                        <a:rPr lang="en-US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3S + 6NaOH = 2Na</a:t>
                      </a:r>
                      <a:r>
                        <a:rPr lang="en-US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S + Na</a:t>
                      </a:r>
                      <a:r>
                        <a:rPr lang="en-US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SO</a:t>
                      </a:r>
                      <a:r>
                        <a:rPr lang="en-US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 + 3H</a:t>
                      </a:r>
                      <a:r>
                        <a:rPr lang="en-US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O– </a:t>
                      </a: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реакция </a:t>
                      </a:r>
                      <a:r>
                        <a:rPr lang="ru-RU" sz="2400" b="1" dirty="0" err="1">
                          <a:latin typeface="Tahoma"/>
                          <a:ea typeface="Times New Roman"/>
                          <a:cs typeface="Times New Roman"/>
                        </a:rPr>
                        <a:t>диспропорционирования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 (S,P,Cl</a:t>
                      </a:r>
                      <a:r>
                        <a:rPr lang="en-US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,Br</a:t>
                      </a:r>
                      <a:r>
                        <a:rPr lang="en-US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,I</a:t>
                      </a:r>
                      <a:r>
                        <a:rPr lang="en-US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).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749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8) Щелочи  (кроме </a:t>
                      </a:r>
                      <a:r>
                        <a:rPr lang="en-US" sz="2400" b="1" dirty="0" err="1">
                          <a:latin typeface="Tahoma"/>
                          <a:ea typeface="Times New Roman"/>
                          <a:cs typeface="Times New Roman"/>
                        </a:rPr>
                        <a:t>LiOH</a:t>
                      </a: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) при нагревании </a:t>
                      </a:r>
                      <a:r>
                        <a:rPr lang="ru-RU" sz="2400" b="1" dirty="0">
                          <a:highlight>
                            <a:srgbClr val="FFFF00"/>
                          </a:highlight>
                          <a:latin typeface="Tahoma"/>
                          <a:ea typeface="Times New Roman"/>
                          <a:cs typeface="Times New Roman"/>
                        </a:rPr>
                        <a:t>не разлагаются.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   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2LiOH –(t)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ahoma"/>
                          <a:sym typeface="Wingdings"/>
                        </a:rPr>
                        <a:t>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 Li</a:t>
                      </a:r>
                      <a:r>
                        <a:rPr lang="en-US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O + H</a:t>
                      </a:r>
                      <a:r>
                        <a:rPr lang="en-US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O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4000" b="1" dirty="0" smtClean="0">
                <a:solidFill>
                  <a:srgbClr val="FF0000"/>
                </a:solidFill>
              </a:rPr>
              <a:t>2. Свойства нерастворимых оснований.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0" y="928670"/>
          <a:ext cx="8643998" cy="5643602"/>
        </p:xfrm>
        <a:graphic>
          <a:graphicData uri="http://schemas.openxmlformats.org/drawingml/2006/table">
            <a:tbl>
              <a:tblPr/>
              <a:tblGrid>
                <a:gridCol w="4572032"/>
                <a:gridCol w="4071966"/>
              </a:tblGrid>
              <a:tr h="12408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1)</a:t>
                      </a: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Взаимодействие </a:t>
                      </a:r>
                      <a:r>
                        <a:rPr lang="ru-RU" sz="2400" b="1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с  </a:t>
                      </a:r>
                      <a:r>
                        <a:rPr lang="ru-RU" sz="2400" b="1" u="sng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сильными </a:t>
                      </a:r>
                      <a:r>
                        <a:rPr lang="ru-RU" sz="2400" b="1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кислотами </a:t>
                      </a: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– реакция нейтрализации.    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Fe(OH)</a:t>
                      </a:r>
                      <a:r>
                        <a:rPr lang="en-US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 2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+2HCl =FeCl</a:t>
                      </a:r>
                      <a:r>
                        <a:rPr lang="en-US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 + </a:t>
                      </a:r>
                      <a:endParaRPr lang="ru-RU" sz="2400" b="1" dirty="0" smtClean="0">
                        <a:latin typeface="Tahoma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2400" b="1" dirty="0" smtClean="0">
                        <a:latin typeface="Tahoma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latin typeface="Tahoma"/>
                          <a:ea typeface="Times New Roman"/>
                          <a:cs typeface="Times New Roman"/>
                        </a:rPr>
                        <a:t>2H</a:t>
                      </a:r>
                      <a:r>
                        <a:rPr lang="en-US" sz="2400" b="1" baseline="-25000" dirty="0" smtClean="0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b="1" dirty="0" smtClean="0">
                          <a:latin typeface="Tahoma"/>
                          <a:ea typeface="Times New Roman"/>
                          <a:cs typeface="Times New Roman"/>
                        </a:rPr>
                        <a:t>O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09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24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r>
                        <a:rPr lang="ru-RU" sz="2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400" b="1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Реакция с  кислотными оксидами </a:t>
                      </a: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(только очень сильных кислот – 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SO</a:t>
                      </a:r>
                      <a:r>
                        <a:rPr lang="ru-RU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,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N</a:t>
                      </a:r>
                      <a:r>
                        <a:rPr lang="ru-RU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O</a:t>
                      </a:r>
                      <a:r>
                        <a:rPr lang="ru-RU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5</a:t>
                      </a: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en-US" sz="2400" b="1" dirty="0" err="1">
                          <a:latin typeface="Tahoma"/>
                          <a:ea typeface="Times New Roman"/>
                          <a:cs typeface="Times New Roman"/>
                        </a:rPr>
                        <a:t>Cl</a:t>
                      </a:r>
                      <a:r>
                        <a:rPr lang="ru-RU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O</a:t>
                      </a:r>
                      <a:r>
                        <a:rPr lang="ru-RU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7</a:t>
                      </a: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)</a:t>
                      </a:r>
                      <a:r>
                        <a:rPr lang="ru-RU" sz="2400" dirty="0">
                          <a:latin typeface="Tahoma"/>
                          <a:ea typeface="Times New Roman"/>
                          <a:cs typeface="Times New Roman"/>
                        </a:rPr>
                        <a:t> 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Cu(OH)</a:t>
                      </a:r>
                      <a:r>
                        <a:rPr lang="en-US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 + N</a:t>
                      </a:r>
                      <a:r>
                        <a:rPr lang="en-US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O</a:t>
                      </a:r>
                      <a:r>
                        <a:rPr lang="en-US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5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400" b="1" spc="-50000" dirty="0">
                          <a:latin typeface="Arial"/>
                          <a:ea typeface="Times New Roman"/>
                          <a:cs typeface="Times New Roman"/>
                        </a:rPr>
                        <a:t>→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 t   </a:t>
                      </a:r>
                      <a:endParaRPr lang="ru-RU" sz="2400" b="1" dirty="0" smtClean="0">
                        <a:latin typeface="Tahoma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2400" b="1" dirty="0" smtClean="0">
                        <a:latin typeface="Tahoma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latin typeface="Tahoma"/>
                          <a:ea typeface="Times New Roman"/>
                          <a:cs typeface="Times New Roman"/>
                        </a:rPr>
                        <a:t>Cu(NO</a:t>
                      </a:r>
                      <a:r>
                        <a:rPr lang="en-US" sz="2400" b="1" baseline="-25000" dirty="0" smtClean="0">
                          <a:latin typeface="Tahoma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en-US" sz="2400" b="1" dirty="0" smtClean="0">
                          <a:latin typeface="Tahoma"/>
                          <a:ea typeface="Times New Roman"/>
                          <a:cs typeface="Times New Roman"/>
                        </a:rPr>
                        <a:t>)</a:t>
                      </a:r>
                      <a:r>
                        <a:rPr lang="en-US" sz="2400" b="1" baseline="-25000" dirty="0" smtClean="0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08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3) </a:t>
                      </a:r>
                      <a:r>
                        <a:rPr lang="ru-RU" sz="2400" b="1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Разложение</a:t>
                      </a: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 при нагревании.</a:t>
                      </a:r>
                      <a:r>
                        <a:rPr lang="ru-RU" sz="2400" dirty="0">
                          <a:latin typeface="Tahoma"/>
                          <a:ea typeface="Times New Roman"/>
                          <a:cs typeface="Times New Roman"/>
                        </a:rPr>
                        <a:t> 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С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u(OH)</a:t>
                      </a:r>
                      <a:r>
                        <a:rPr lang="en-US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400" b="1" spc="-50000" dirty="0">
                          <a:latin typeface="Arial"/>
                          <a:ea typeface="Times New Roman"/>
                          <a:cs typeface="Times New Roman"/>
                        </a:rPr>
                        <a:t>→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 t   </a:t>
                      </a:r>
                      <a:r>
                        <a:rPr lang="en-US" sz="2400" b="1" dirty="0" err="1">
                          <a:latin typeface="Tahoma"/>
                          <a:ea typeface="Times New Roman"/>
                          <a:cs typeface="Times New Roman"/>
                        </a:rPr>
                        <a:t>CuO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 + H</a:t>
                      </a:r>
                      <a:r>
                        <a:rPr lang="en-US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O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b="1" dirty="0" err="1">
                          <a:latin typeface="Tahoma"/>
                          <a:ea typeface="Times New Roman"/>
                          <a:cs typeface="Times New Roman"/>
                        </a:rPr>
                        <a:t>AgOH</a:t>
                      </a: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 распадается сразу в момент получения.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09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4) </a:t>
                      </a:r>
                      <a:r>
                        <a:rPr lang="ru-RU" sz="2400" b="1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Окисление </a:t>
                      </a: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низших неустойчивых оснований кислородом.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4Fe(OH)</a:t>
                      </a:r>
                      <a:r>
                        <a:rPr lang="en-US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 + O</a:t>
                      </a:r>
                      <a:r>
                        <a:rPr lang="en-US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 + 2H</a:t>
                      </a:r>
                      <a:r>
                        <a:rPr lang="en-US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O = 4Fe(OH)</a:t>
                      </a:r>
                      <a:r>
                        <a:rPr lang="en-US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3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2Mn(OH)</a:t>
                      </a:r>
                      <a:r>
                        <a:rPr lang="en-US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 + O</a:t>
                      </a:r>
                      <a:r>
                        <a:rPr lang="en-US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 = 2MnO</a:t>
                      </a:r>
                      <a:r>
                        <a:rPr lang="en-US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 + 2H</a:t>
                      </a:r>
                      <a:r>
                        <a:rPr lang="en-US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O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Амфотерные гидроксиды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286412"/>
          </a:xfrm>
        </p:spPr>
        <p:txBody>
          <a:bodyPr>
            <a:normAutofit fontScale="92500"/>
          </a:bodyPr>
          <a:lstStyle/>
          <a:p>
            <a:r>
              <a:rPr lang="ru-RU" sz="3600" b="1" dirty="0" smtClean="0"/>
              <a:t>– это  гидроксиды, которые могут в зависимости от условий проявлять как кислотные, так и основные свойства (двойственный характер).</a:t>
            </a:r>
          </a:p>
          <a:p>
            <a:r>
              <a:rPr lang="ru-RU" sz="3600" b="1" dirty="0" smtClean="0">
                <a:solidFill>
                  <a:srgbClr val="FF0000"/>
                </a:solidFill>
              </a:rPr>
              <a:t>+2: </a:t>
            </a:r>
            <a:r>
              <a:rPr lang="en-US" sz="3600" b="1" dirty="0" smtClean="0">
                <a:solidFill>
                  <a:srgbClr val="FF0000"/>
                </a:solidFill>
              </a:rPr>
              <a:t>Be(OH)</a:t>
            </a:r>
            <a:r>
              <a:rPr lang="en-US" sz="3600" b="1" baseline="-25000" dirty="0" smtClean="0">
                <a:solidFill>
                  <a:srgbClr val="FF0000"/>
                </a:solidFill>
              </a:rPr>
              <a:t>2</a:t>
            </a:r>
            <a:r>
              <a:rPr lang="en-US" sz="3600" b="1" dirty="0" smtClean="0">
                <a:solidFill>
                  <a:srgbClr val="FF0000"/>
                </a:solidFill>
              </a:rPr>
              <a:t>, Zn(OH)</a:t>
            </a:r>
            <a:r>
              <a:rPr lang="en-US" sz="3600" b="1" baseline="-25000" dirty="0" smtClean="0">
                <a:solidFill>
                  <a:srgbClr val="FF0000"/>
                </a:solidFill>
              </a:rPr>
              <a:t>2</a:t>
            </a:r>
            <a:r>
              <a:rPr lang="en-US" sz="3600" b="1" dirty="0" smtClean="0">
                <a:solidFill>
                  <a:srgbClr val="FF0000"/>
                </a:solidFill>
              </a:rPr>
              <a:t>, </a:t>
            </a:r>
            <a:r>
              <a:rPr lang="en-US" sz="3600" b="1" dirty="0" err="1" smtClean="0">
                <a:solidFill>
                  <a:srgbClr val="FF0000"/>
                </a:solidFill>
              </a:rPr>
              <a:t>Sn</a:t>
            </a:r>
            <a:r>
              <a:rPr lang="en-US" sz="3600" b="1" dirty="0" smtClean="0">
                <a:solidFill>
                  <a:srgbClr val="FF0000"/>
                </a:solidFill>
              </a:rPr>
              <a:t>(OH)</a:t>
            </a:r>
            <a:r>
              <a:rPr lang="en-US" sz="3600" b="1" baseline="-25000" dirty="0" smtClean="0">
                <a:solidFill>
                  <a:srgbClr val="FF0000"/>
                </a:solidFill>
              </a:rPr>
              <a:t>2</a:t>
            </a:r>
            <a:r>
              <a:rPr lang="en-US" sz="3600" b="1" dirty="0" smtClean="0">
                <a:solidFill>
                  <a:srgbClr val="FF0000"/>
                </a:solidFill>
              </a:rPr>
              <a:t>, </a:t>
            </a:r>
            <a:r>
              <a:rPr lang="en-US" sz="3600" b="1" dirty="0" err="1" smtClean="0">
                <a:solidFill>
                  <a:srgbClr val="FF0000"/>
                </a:solidFill>
              </a:rPr>
              <a:t>Pb</a:t>
            </a:r>
            <a:r>
              <a:rPr lang="en-US" sz="3600" b="1" dirty="0" smtClean="0">
                <a:solidFill>
                  <a:srgbClr val="FF0000"/>
                </a:solidFill>
              </a:rPr>
              <a:t>(OH)</a:t>
            </a:r>
            <a:r>
              <a:rPr lang="en-US" sz="3600" b="1" baseline="-25000" dirty="0" smtClean="0">
                <a:solidFill>
                  <a:srgbClr val="FF0000"/>
                </a:solidFill>
              </a:rPr>
              <a:t>2</a:t>
            </a:r>
            <a:endParaRPr lang="ru-RU" sz="3600" dirty="0" smtClean="0">
              <a:solidFill>
                <a:srgbClr val="FF0000"/>
              </a:solidFill>
            </a:endParaRPr>
          </a:p>
          <a:p>
            <a:r>
              <a:rPr lang="ru-RU" sz="3600" b="1" dirty="0" smtClean="0">
                <a:solidFill>
                  <a:srgbClr val="FF0000"/>
                </a:solidFill>
              </a:rPr>
              <a:t>+3: </a:t>
            </a:r>
            <a:r>
              <a:rPr lang="en-US" sz="3600" b="1" dirty="0" smtClean="0">
                <a:solidFill>
                  <a:srgbClr val="FF0000"/>
                </a:solidFill>
              </a:rPr>
              <a:t>Al</a:t>
            </a:r>
            <a:r>
              <a:rPr lang="ru-RU" sz="3600" b="1" dirty="0" smtClean="0">
                <a:solidFill>
                  <a:srgbClr val="FF0000"/>
                </a:solidFill>
              </a:rPr>
              <a:t>(</a:t>
            </a:r>
            <a:r>
              <a:rPr lang="en-US" sz="3600" b="1" dirty="0" smtClean="0">
                <a:solidFill>
                  <a:srgbClr val="FF0000"/>
                </a:solidFill>
              </a:rPr>
              <a:t>OH</a:t>
            </a:r>
            <a:r>
              <a:rPr lang="ru-RU" sz="3600" b="1" dirty="0" smtClean="0">
                <a:solidFill>
                  <a:srgbClr val="FF0000"/>
                </a:solidFill>
              </a:rPr>
              <a:t>)</a:t>
            </a:r>
            <a:r>
              <a:rPr lang="ru-RU" sz="3600" b="1" baseline="-25000" dirty="0" smtClean="0">
                <a:solidFill>
                  <a:srgbClr val="FF0000"/>
                </a:solidFill>
              </a:rPr>
              <a:t>3</a:t>
            </a:r>
            <a:r>
              <a:rPr lang="ru-RU" sz="3600" b="1" dirty="0" smtClean="0">
                <a:solidFill>
                  <a:srgbClr val="FF0000"/>
                </a:solidFill>
              </a:rPr>
              <a:t>, </a:t>
            </a:r>
            <a:r>
              <a:rPr lang="en-US" sz="3600" b="1" dirty="0" smtClean="0">
                <a:solidFill>
                  <a:srgbClr val="FF0000"/>
                </a:solidFill>
              </a:rPr>
              <a:t>Cr</a:t>
            </a:r>
            <a:r>
              <a:rPr lang="ru-RU" sz="3600" b="1" dirty="0" smtClean="0">
                <a:solidFill>
                  <a:srgbClr val="FF0000"/>
                </a:solidFill>
              </a:rPr>
              <a:t>(</a:t>
            </a:r>
            <a:r>
              <a:rPr lang="en-US" sz="3600" b="1" dirty="0" smtClean="0">
                <a:solidFill>
                  <a:srgbClr val="FF0000"/>
                </a:solidFill>
              </a:rPr>
              <a:t>OH</a:t>
            </a:r>
            <a:r>
              <a:rPr lang="ru-RU" sz="3600" b="1" dirty="0" smtClean="0">
                <a:solidFill>
                  <a:srgbClr val="FF0000"/>
                </a:solidFill>
              </a:rPr>
              <a:t>)</a:t>
            </a:r>
            <a:r>
              <a:rPr lang="ru-RU" sz="3600" b="1" baseline="-25000" dirty="0" smtClean="0">
                <a:solidFill>
                  <a:srgbClr val="FF0000"/>
                </a:solidFill>
              </a:rPr>
              <a:t>3</a:t>
            </a:r>
            <a:r>
              <a:rPr lang="ru-RU" sz="3600" b="1" dirty="0" smtClean="0">
                <a:solidFill>
                  <a:srgbClr val="FF0000"/>
                </a:solidFill>
              </a:rPr>
              <a:t>, </a:t>
            </a:r>
          </a:p>
          <a:p>
            <a:r>
              <a:rPr lang="ru-RU" sz="3600" b="1" dirty="0" smtClean="0">
                <a:solidFill>
                  <a:srgbClr val="FF0000"/>
                </a:solidFill>
              </a:rPr>
              <a:t>[</a:t>
            </a:r>
            <a:r>
              <a:rPr lang="en-US" sz="3600" b="1" dirty="0" smtClean="0">
                <a:solidFill>
                  <a:srgbClr val="FF0000"/>
                </a:solidFill>
              </a:rPr>
              <a:t>Fe</a:t>
            </a:r>
            <a:r>
              <a:rPr lang="ru-RU" sz="3600" b="1" dirty="0" smtClean="0">
                <a:solidFill>
                  <a:srgbClr val="FF0000"/>
                </a:solidFill>
              </a:rPr>
              <a:t>(</a:t>
            </a:r>
            <a:r>
              <a:rPr lang="en-US" sz="3600" b="1" dirty="0" smtClean="0">
                <a:solidFill>
                  <a:srgbClr val="FF0000"/>
                </a:solidFill>
              </a:rPr>
              <a:t>OH</a:t>
            </a:r>
            <a:r>
              <a:rPr lang="ru-RU" sz="3600" b="1" dirty="0" smtClean="0">
                <a:solidFill>
                  <a:srgbClr val="FF0000"/>
                </a:solidFill>
              </a:rPr>
              <a:t>)</a:t>
            </a:r>
            <a:r>
              <a:rPr lang="ru-RU" sz="3600" b="1" baseline="-25000" dirty="0" smtClean="0">
                <a:solidFill>
                  <a:srgbClr val="FF0000"/>
                </a:solidFill>
              </a:rPr>
              <a:t>3</a:t>
            </a:r>
            <a:r>
              <a:rPr lang="ru-RU" sz="3600" b="1" dirty="0" smtClean="0">
                <a:solidFill>
                  <a:srgbClr val="FF0000"/>
                </a:solidFill>
              </a:rPr>
              <a:t>–слабо амфотерный, не образует гидроксокомплексов, реагирует со щелочами только в сплаве!]</a:t>
            </a:r>
            <a:endParaRPr lang="ru-RU" sz="3600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4000" b="1" dirty="0" smtClean="0">
                <a:solidFill>
                  <a:srgbClr val="FF0000"/>
                </a:solidFill>
              </a:rPr>
              <a:t>Получение амфотерных гидроксидов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928669"/>
          <a:ext cx="8358246" cy="5425478"/>
        </p:xfrm>
        <a:graphic>
          <a:graphicData uri="http://schemas.openxmlformats.org/drawingml/2006/table">
            <a:tbl>
              <a:tblPr/>
              <a:tblGrid>
                <a:gridCol w="8358246"/>
              </a:tblGrid>
              <a:tr h="13954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1) Реакции растворов солей со щелочью </a:t>
                      </a:r>
                      <a:r>
                        <a:rPr lang="ru-RU" sz="2400" b="1" i="1" u="sng" dirty="0">
                          <a:latin typeface="Tahoma"/>
                          <a:ea typeface="Times New Roman"/>
                          <a:cs typeface="Times New Roman"/>
                        </a:rPr>
                        <a:t>в недостатке</a:t>
                      </a: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: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ahom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400" dirty="0" err="1">
                          <a:latin typeface="Tahoma"/>
                          <a:ea typeface="Times New Roman"/>
                          <a:cs typeface="Times New Roman"/>
                        </a:rPr>
                        <a:t>ZnCl</a:t>
                      </a:r>
                      <a:r>
                        <a:rPr lang="ru-RU" sz="2400" baseline="-25000" dirty="0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2400" dirty="0">
                          <a:latin typeface="Tahoma"/>
                          <a:ea typeface="Times New Roman"/>
                          <a:cs typeface="Times New Roman"/>
                        </a:rPr>
                        <a:t> + </a:t>
                      </a:r>
                      <a:r>
                        <a:rPr lang="en-US" sz="2400" dirty="0">
                          <a:latin typeface="Tahoma"/>
                          <a:ea typeface="Times New Roman"/>
                          <a:cs typeface="Times New Roman"/>
                        </a:rPr>
                        <a:t>NaOH </a:t>
                      </a:r>
                      <a:r>
                        <a:rPr lang="ru-RU" sz="2400" dirty="0">
                          <a:highlight>
                            <a:srgbClr val="FFFF00"/>
                          </a:highlight>
                          <a:latin typeface="Tahoma"/>
                          <a:ea typeface="Times New Roman"/>
                          <a:cs typeface="Times New Roman"/>
                        </a:rPr>
                        <a:t>(недостаток)</a:t>
                      </a:r>
                      <a:r>
                        <a:rPr lang="ru-RU" sz="2400" dirty="0">
                          <a:latin typeface="Tahoma"/>
                          <a:ea typeface="Times New Roman"/>
                          <a:cs typeface="Times New Roman"/>
                        </a:rPr>
                        <a:t> = </a:t>
                      </a:r>
                      <a:r>
                        <a:rPr lang="en-US" sz="2400" dirty="0">
                          <a:latin typeface="Tahoma"/>
                          <a:ea typeface="Times New Roman"/>
                          <a:cs typeface="Times New Roman"/>
                        </a:rPr>
                        <a:t>Zn</a:t>
                      </a:r>
                      <a:r>
                        <a:rPr lang="ru-RU" sz="2400" dirty="0">
                          <a:latin typeface="Tahoma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en-US" sz="2400" dirty="0">
                          <a:latin typeface="Tahoma"/>
                          <a:ea typeface="Times New Roman"/>
                          <a:cs typeface="Times New Roman"/>
                        </a:rPr>
                        <a:t>OH</a:t>
                      </a:r>
                      <a:r>
                        <a:rPr lang="ru-RU" sz="2400" dirty="0">
                          <a:latin typeface="Tahoma"/>
                          <a:ea typeface="Times New Roman"/>
                          <a:cs typeface="Times New Roman"/>
                        </a:rPr>
                        <a:t>)</a:t>
                      </a:r>
                      <a:r>
                        <a:rPr lang="ru-RU" sz="2400" baseline="-25000" dirty="0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2400" dirty="0">
                          <a:latin typeface="Arial Black"/>
                          <a:ea typeface="Times New Roman"/>
                          <a:cs typeface="Tahoma"/>
                        </a:rPr>
                        <a:t>↓</a:t>
                      </a:r>
                      <a:r>
                        <a:rPr lang="ru-RU" sz="2400" dirty="0">
                          <a:latin typeface="Tahoma"/>
                          <a:ea typeface="Times New Roman"/>
                          <a:cs typeface="Times New Roman"/>
                        </a:rPr>
                        <a:t> + 2</a:t>
                      </a:r>
                      <a:r>
                        <a:rPr lang="en-US" sz="2400" dirty="0" err="1" smtClean="0">
                          <a:latin typeface="Tahoma"/>
                          <a:ea typeface="Times New Roman"/>
                          <a:cs typeface="Times New Roman"/>
                        </a:rPr>
                        <a:t>NaCl</a:t>
                      </a:r>
                      <a:endParaRPr lang="ru-RU" sz="2400" dirty="0" smtClean="0">
                        <a:latin typeface="Tahoma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121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2) Реакции </a:t>
                      </a:r>
                      <a:r>
                        <a:rPr lang="ru-RU" sz="2400" b="1" dirty="0">
                          <a:highlight>
                            <a:srgbClr val="FFFF00"/>
                          </a:highlight>
                          <a:latin typeface="Tahoma"/>
                          <a:ea typeface="Times New Roman"/>
                          <a:cs typeface="Times New Roman"/>
                        </a:rPr>
                        <a:t>взаимного гидролиза</a:t>
                      </a: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 солей 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Al</a:t>
                      </a:r>
                      <a:r>
                        <a:rPr lang="ru-RU" sz="2400" b="1" baseline="30000" dirty="0">
                          <a:latin typeface="Tahoma"/>
                          <a:ea typeface="Times New Roman"/>
                          <a:cs typeface="Times New Roman"/>
                        </a:rPr>
                        <a:t>+3</a:t>
                      </a: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 ,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Cr</a:t>
                      </a:r>
                      <a:r>
                        <a:rPr lang="ru-RU" sz="2400" b="1" baseline="30000" dirty="0">
                          <a:latin typeface="Tahoma"/>
                          <a:ea typeface="Times New Roman"/>
                          <a:cs typeface="Times New Roman"/>
                        </a:rPr>
                        <a:t>+3</a:t>
                      </a: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 , 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Fe</a:t>
                      </a:r>
                      <a:r>
                        <a:rPr lang="ru-RU" sz="2400" b="1" baseline="30000" dirty="0">
                          <a:latin typeface="Tahoma"/>
                          <a:ea typeface="Times New Roman"/>
                          <a:cs typeface="Times New Roman"/>
                        </a:rPr>
                        <a:t>+3</a:t>
                      </a: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  и солей летучих кислот: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latin typeface="Tahoma"/>
                          <a:ea typeface="Times New Roman"/>
                          <a:cs typeface="Times New Roman"/>
                        </a:rPr>
                        <a:t>2AlCl</a:t>
                      </a:r>
                      <a:r>
                        <a:rPr lang="en-US" sz="2400" b="1" baseline="-25000" dirty="0" smtClean="0">
                          <a:latin typeface="Tahoma"/>
                          <a:ea typeface="Times New Roman"/>
                          <a:cs typeface="Times New Roman"/>
                        </a:rPr>
                        <a:t>3 </a:t>
                      </a:r>
                      <a:r>
                        <a:rPr lang="en-US" sz="2400" b="1" dirty="0" smtClean="0">
                          <a:latin typeface="Tahoma"/>
                          <a:ea typeface="Times New Roman"/>
                          <a:cs typeface="Times New Roman"/>
                        </a:rPr>
                        <a:t>+3Na</a:t>
                      </a:r>
                      <a:r>
                        <a:rPr lang="en-US" sz="2400" b="1" baseline="-25000" dirty="0" smtClean="0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b="1" dirty="0" smtClean="0">
                          <a:latin typeface="Tahoma"/>
                          <a:ea typeface="Times New Roman"/>
                          <a:cs typeface="Times New Roman"/>
                        </a:rPr>
                        <a:t>CO</a:t>
                      </a:r>
                      <a:r>
                        <a:rPr lang="en-US" sz="2400" b="1" baseline="-25000" dirty="0" smtClean="0">
                          <a:latin typeface="Tahoma"/>
                          <a:ea typeface="Times New Roman"/>
                          <a:cs typeface="Times New Roman"/>
                        </a:rPr>
                        <a:t>3   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+ 3H</a:t>
                      </a:r>
                      <a:r>
                        <a:rPr lang="en-US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O =  2Al(OH)</a:t>
                      </a:r>
                      <a:r>
                        <a:rPr lang="en-US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en-US" sz="2400" b="1" dirty="0">
                          <a:latin typeface="Arial Black"/>
                          <a:ea typeface="Times New Roman"/>
                          <a:cs typeface="Tahoma"/>
                        </a:rPr>
                        <a:t>↓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+3CO</a:t>
                      </a:r>
                      <a:r>
                        <a:rPr lang="en-US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+ 6NaCl 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ahoma"/>
                          <a:ea typeface="Times New Roman"/>
                          <a:cs typeface="Times New Roman"/>
                        </a:rPr>
                        <a:t>                         </a:t>
                      </a:r>
                      <a:r>
                        <a:rPr lang="en-US" sz="2400" dirty="0" smtClean="0">
                          <a:latin typeface="Tahoma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en-US" sz="2400" dirty="0">
                          <a:latin typeface="Tahoma"/>
                          <a:ea typeface="Times New Roman"/>
                          <a:cs typeface="Times New Roman"/>
                        </a:rPr>
                        <a:t>SO</a:t>
                      </a:r>
                      <a:r>
                        <a:rPr lang="en-US" sz="2400" baseline="-25000" dirty="0">
                          <a:latin typeface="Tahoma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en-US" sz="2400" baseline="30000" dirty="0">
                          <a:latin typeface="Tahoma"/>
                          <a:ea typeface="Times New Roman"/>
                          <a:cs typeface="Times New Roman"/>
                        </a:rPr>
                        <a:t>2-</a:t>
                      </a:r>
                      <a:r>
                        <a:rPr lang="en-US" sz="2400" dirty="0">
                          <a:latin typeface="Tahoma"/>
                          <a:ea typeface="Times New Roman"/>
                          <a:cs typeface="Times New Roman"/>
                        </a:rPr>
                        <a:t>,S</a:t>
                      </a:r>
                      <a:r>
                        <a:rPr lang="en-US" sz="2400" baseline="30000" dirty="0">
                          <a:latin typeface="Tahoma"/>
                          <a:ea typeface="Times New Roman"/>
                          <a:cs typeface="Times New Roman"/>
                        </a:rPr>
                        <a:t>2-</a:t>
                      </a:r>
                      <a:r>
                        <a:rPr lang="en-US" sz="2400" dirty="0">
                          <a:latin typeface="Tahoma"/>
                          <a:ea typeface="Times New Roman"/>
                          <a:cs typeface="Times New Roman"/>
                        </a:rPr>
                        <a:t>)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121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3) Выделение  из </a:t>
                      </a:r>
                      <a:r>
                        <a:rPr lang="ru-RU" sz="2400" b="1" dirty="0" err="1">
                          <a:latin typeface="Tahoma"/>
                          <a:ea typeface="Times New Roman"/>
                          <a:cs typeface="Times New Roman"/>
                        </a:rPr>
                        <a:t>гидроксокомплекса</a:t>
                      </a: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 под действием слабых кислот или их оксидов: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ahoma"/>
                          <a:ea typeface="Times New Roman"/>
                          <a:cs typeface="Times New Roman"/>
                        </a:rPr>
                        <a:t>   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K</a:t>
                      </a:r>
                      <a:r>
                        <a:rPr lang="en-US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[Cr(OH)</a:t>
                      </a:r>
                      <a:r>
                        <a:rPr lang="en-US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6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]  +   3CO</a:t>
                      </a:r>
                      <a:r>
                        <a:rPr lang="en-US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ahoma"/>
                          <a:sym typeface="Wingdings"/>
                        </a:rPr>
                        <a:t>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 Cr(OH)</a:t>
                      </a:r>
                      <a:r>
                        <a:rPr lang="en-US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3 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+ 3KHCO</a:t>
                      </a:r>
                      <a:r>
                        <a:rPr lang="en-US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3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en-US" sz="2400" dirty="0">
                          <a:latin typeface="Tahoma"/>
                          <a:ea typeface="Times New Roman"/>
                          <a:cs typeface="Times New Roman"/>
                        </a:rPr>
                        <a:t>     (Al</a:t>
                      </a:r>
                      <a:r>
                        <a:rPr lang="en-US" sz="2400" baseline="30000" dirty="0">
                          <a:latin typeface="Tahoma"/>
                          <a:ea typeface="Times New Roman"/>
                          <a:cs typeface="Times New Roman"/>
                        </a:rPr>
                        <a:t>3+</a:t>
                      </a:r>
                      <a:r>
                        <a:rPr lang="en-US" sz="2400" dirty="0">
                          <a:latin typeface="Tahoma"/>
                          <a:ea typeface="Times New Roman"/>
                          <a:cs typeface="Times New Roman"/>
                        </a:rPr>
                        <a:t>)           (H</a:t>
                      </a:r>
                      <a:r>
                        <a:rPr lang="en-US" sz="2400" baseline="-25000" dirty="0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dirty="0">
                          <a:latin typeface="Tahoma"/>
                          <a:ea typeface="Times New Roman"/>
                          <a:cs typeface="Times New Roman"/>
                        </a:rPr>
                        <a:t>S, SO</a:t>
                      </a:r>
                      <a:r>
                        <a:rPr lang="en-US" sz="2400" baseline="-25000" dirty="0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dirty="0">
                          <a:latin typeface="Tahoma"/>
                          <a:ea typeface="Times New Roman"/>
                          <a:cs typeface="Times New Roman"/>
                        </a:rPr>
                        <a:t>)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rgbClr val="FF0000"/>
                </a:solidFill>
              </a:rPr>
              <a:t>Свойства амфотерных гидроксидов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0" y="1000108"/>
          <a:ext cx="8572560" cy="5712161"/>
        </p:xfrm>
        <a:graphic>
          <a:graphicData uri="http://schemas.openxmlformats.org/drawingml/2006/table">
            <a:tbl>
              <a:tblPr/>
              <a:tblGrid>
                <a:gridCol w="2330259"/>
                <a:gridCol w="3767337"/>
                <a:gridCol w="2474964"/>
              </a:tblGrid>
              <a:tr h="6965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833755" algn="ctr"/>
                        </a:tabLs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	Свойства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Примеры реакций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Примечания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08956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1) Реагируют с кислотами, образуются соли.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2400" b="1" dirty="0">
                          <a:latin typeface="Tahoma"/>
                          <a:ea typeface="Times New Roman"/>
                          <a:cs typeface="Times New Roman"/>
                        </a:rPr>
                        <a:t>Zn(OH)</a:t>
                      </a:r>
                      <a:r>
                        <a:rPr lang="es-ES_tradnl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s-ES_tradnl" sz="2400" b="1" dirty="0">
                          <a:latin typeface="Tahoma"/>
                          <a:ea typeface="Times New Roman"/>
                          <a:cs typeface="Times New Roman"/>
                        </a:rPr>
                        <a:t> + 2HCl = </a:t>
                      </a:r>
                      <a:endParaRPr lang="ru-RU" sz="2400" b="1" dirty="0" smtClean="0">
                        <a:latin typeface="Tahoma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2400" b="1" dirty="0" smtClean="0">
                          <a:latin typeface="Tahoma"/>
                          <a:ea typeface="Times New Roman"/>
                          <a:cs typeface="Times New Roman"/>
                        </a:rPr>
                        <a:t>ZnCl</a:t>
                      </a:r>
                      <a:r>
                        <a:rPr lang="es-ES_tradnl" sz="2400" b="1" baseline="-25000" dirty="0" smtClean="0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s-ES_tradnl" sz="2400" b="1" dirty="0" smtClean="0">
                          <a:latin typeface="Tahom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s-ES_tradnl" sz="2400" b="1" dirty="0">
                          <a:latin typeface="Tahoma"/>
                          <a:ea typeface="Times New Roman"/>
                          <a:cs typeface="Times New Roman"/>
                        </a:rPr>
                        <a:t>+ 2H</a:t>
                      </a:r>
                      <a:r>
                        <a:rPr lang="es-ES_tradnl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s-ES_tradnl" sz="2400" b="1" dirty="0">
                          <a:latin typeface="Tahoma"/>
                          <a:ea typeface="Times New Roman"/>
                          <a:cs typeface="Times New Roman"/>
                        </a:rPr>
                        <a:t>O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2400" b="1" dirty="0">
                          <a:latin typeface="Tahoma"/>
                          <a:ea typeface="Times New Roman"/>
                          <a:cs typeface="Times New Roman"/>
                        </a:rPr>
                        <a:t>Al(OH)</a:t>
                      </a:r>
                      <a:r>
                        <a:rPr lang="es-ES_tradnl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es-ES_tradnl" sz="2400" b="1" dirty="0">
                          <a:latin typeface="Tahoma"/>
                          <a:ea typeface="Times New Roman"/>
                          <a:cs typeface="Times New Roman"/>
                        </a:rPr>
                        <a:t>+3HNO</a:t>
                      </a:r>
                      <a:r>
                        <a:rPr lang="es-ES_tradnl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es-ES_tradnl" sz="2400" b="1" dirty="0" smtClean="0">
                          <a:latin typeface="Tahoma"/>
                          <a:ea typeface="Times New Roman"/>
                          <a:cs typeface="Times New Roman"/>
                        </a:rPr>
                        <a:t>=</a:t>
                      </a:r>
                      <a:endParaRPr lang="ru-RU" sz="2400" b="1" dirty="0" smtClean="0">
                        <a:latin typeface="Tahoma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2400" b="1" dirty="0" smtClean="0">
                          <a:latin typeface="Tahoma"/>
                          <a:ea typeface="Times New Roman"/>
                          <a:cs typeface="Times New Roman"/>
                        </a:rPr>
                        <a:t>Al(NO</a:t>
                      </a:r>
                      <a:r>
                        <a:rPr lang="es-ES_tradnl" sz="2400" b="1" baseline="-25000" dirty="0" smtClean="0">
                          <a:latin typeface="Tahoma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es-ES_tradnl" sz="2400" b="1" dirty="0" smtClean="0">
                          <a:latin typeface="Tahoma"/>
                          <a:ea typeface="Times New Roman"/>
                          <a:cs typeface="Times New Roman"/>
                        </a:rPr>
                        <a:t>)</a:t>
                      </a:r>
                      <a:r>
                        <a:rPr lang="es-ES_tradnl" sz="2400" b="1" baseline="-25000" dirty="0" smtClean="0">
                          <a:latin typeface="Tahoma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es-ES_tradnl" sz="2400" b="1" dirty="0">
                          <a:latin typeface="Tahoma"/>
                          <a:ea typeface="Times New Roman"/>
                          <a:cs typeface="Times New Roman"/>
                        </a:rPr>
                        <a:t>+ 3H</a:t>
                      </a:r>
                      <a:r>
                        <a:rPr lang="es-ES_tradnl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s-ES_tradnl" sz="2400" b="1" dirty="0">
                          <a:latin typeface="Tahoma"/>
                          <a:ea typeface="Times New Roman"/>
                          <a:cs typeface="Times New Roman"/>
                        </a:rPr>
                        <a:t>O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Только с сильными кислотами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60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2) </a:t>
                      </a:r>
                      <a:r>
                        <a:rPr lang="ru-RU" sz="2400" b="1" dirty="0" err="1">
                          <a:latin typeface="Tahoma"/>
                          <a:ea typeface="Times New Roman"/>
                          <a:cs typeface="Times New Roman"/>
                        </a:rPr>
                        <a:t>Взаимо-действуют</a:t>
                      </a: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 с </a:t>
                      </a:r>
                      <a:r>
                        <a:rPr lang="ru-RU" sz="2400" b="1" u="sng" dirty="0">
                          <a:latin typeface="Tahoma"/>
                          <a:ea typeface="Times New Roman"/>
                          <a:cs typeface="Times New Roman"/>
                        </a:rPr>
                        <a:t>растворами</a:t>
                      </a: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 щелочей.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2NaOH+Zn(OH)</a:t>
                      </a:r>
                      <a:r>
                        <a:rPr lang="en-US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b="1" dirty="0" smtClean="0">
                          <a:latin typeface="Tahoma"/>
                          <a:ea typeface="Times New Roman"/>
                          <a:cs typeface="Times New Roman"/>
                        </a:rPr>
                        <a:t>=</a:t>
                      </a:r>
                      <a:endParaRPr lang="ru-RU" sz="2400" b="1" dirty="0" smtClean="0">
                        <a:latin typeface="Tahoma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latin typeface="Tahoma"/>
                          <a:ea typeface="Times New Roman"/>
                          <a:cs typeface="Times New Roman"/>
                        </a:rPr>
                        <a:t>Na</a:t>
                      </a:r>
                      <a:r>
                        <a:rPr lang="en-US" sz="2400" b="1" baseline="-25000" dirty="0" smtClean="0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b="1" dirty="0" smtClean="0">
                          <a:latin typeface="Tahoma"/>
                          <a:ea typeface="Times New Roman"/>
                          <a:cs typeface="Times New Roman"/>
                        </a:rPr>
                        <a:t>[Zn(OH)</a:t>
                      </a:r>
                      <a:r>
                        <a:rPr lang="en-US" sz="2400" b="1" baseline="-25000" dirty="0" smtClean="0">
                          <a:latin typeface="Tahoma"/>
                          <a:ea typeface="Times New Roman"/>
                          <a:cs typeface="Times New Roman"/>
                        </a:rPr>
                        <a:t>4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] 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 err="1">
                          <a:latin typeface="Tahoma"/>
                          <a:ea typeface="Times New Roman"/>
                          <a:cs typeface="Times New Roman"/>
                        </a:rPr>
                        <a:t>Тетрагидроксоцинкат</a:t>
                      </a: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 натрия.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3KOH+ Cr(OH)</a:t>
                      </a:r>
                      <a:r>
                        <a:rPr lang="en-US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 = K</a:t>
                      </a:r>
                      <a:r>
                        <a:rPr lang="en-US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[Cr(OH)</a:t>
                      </a:r>
                      <a:r>
                        <a:rPr lang="en-US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6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]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 err="1">
                          <a:latin typeface="Tahoma"/>
                          <a:ea typeface="Times New Roman"/>
                          <a:cs typeface="Times New Roman"/>
                        </a:rPr>
                        <a:t>Гексагидроксохромат</a:t>
                      </a: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(III)</a:t>
                      </a: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 калия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в растворе образуются </a:t>
                      </a:r>
                      <a:r>
                        <a:rPr lang="ru-RU" sz="2400" b="1" dirty="0" err="1">
                          <a:solidFill>
                            <a:srgbClr val="FF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гидроксокомплексы</a:t>
                      </a:r>
                      <a:r>
                        <a:rPr lang="ru-RU" sz="2400" b="1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, кроме железа!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Свойства амфотерных гидроксидов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0" y="1000108"/>
          <a:ext cx="8572560" cy="696520"/>
        </p:xfrm>
        <a:graphic>
          <a:graphicData uri="http://schemas.openxmlformats.org/drawingml/2006/table">
            <a:tbl>
              <a:tblPr/>
              <a:tblGrid>
                <a:gridCol w="3286148"/>
                <a:gridCol w="5286412"/>
              </a:tblGrid>
              <a:tr h="6965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833755" algn="ctr"/>
                        </a:tabLs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	Свойства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Примеры реакций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85721" y="1857360"/>
          <a:ext cx="8643997" cy="4714912"/>
        </p:xfrm>
        <a:graphic>
          <a:graphicData uri="http://schemas.openxmlformats.org/drawingml/2006/table">
            <a:tbl>
              <a:tblPr/>
              <a:tblGrid>
                <a:gridCol w="3286147"/>
                <a:gridCol w="5357850"/>
              </a:tblGrid>
              <a:tr h="172858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3) Реагируют с </a:t>
                      </a:r>
                      <a:r>
                        <a:rPr lang="ru-RU" sz="2400" b="1" u="sng" dirty="0">
                          <a:latin typeface="Tahoma"/>
                          <a:ea typeface="Times New Roman"/>
                          <a:cs typeface="Times New Roman"/>
                        </a:rPr>
                        <a:t>расплавами </a:t>
                      </a: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щелочей – образуя соли.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95" marR="63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Al(OH)</a:t>
                      </a:r>
                      <a:r>
                        <a:rPr lang="en-US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3 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+ KOH </a:t>
                      </a:r>
                      <a:r>
                        <a:rPr lang="en-US" sz="2400" b="1" spc="-50000" dirty="0">
                          <a:latin typeface="Arial"/>
                          <a:ea typeface="Times New Roman"/>
                          <a:cs typeface="Times New Roman"/>
                        </a:rPr>
                        <a:t>→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 t   KAlO</a:t>
                      </a:r>
                      <a:r>
                        <a:rPr lang="en-US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+ 2H</a:t>
                      </a:r>
                      <a:r>
                        <a:rPr lang="en-US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O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ahoma"/>
                          <a:sym typeface="Symbol"/>
                        </a:rPr>
                        <a:t>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или 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K</a:t>
                      </a:r>
                      <a:r>
                        <a:rPr lang="en-US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AlO</a:t>
                      </a:r>
                      <a:r>
                        <a:rPr lang="en-US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) 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Zn(OH)</a:t>
                      </a:r>
                      <a:r>
                        <a:rPr lang="en-US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+2KOH</a:t>
                      </a:r>
                      <a:r>
                        <a:rPr lang="en-US" sz="2400" b="1" spc="-50000" dirty="0">
                          <a:latin typeface="Arial"/>
                          <a:ea typeface="Times New Roman"/>
                          <a:cs typeface="Times New Roman"/>
                        </a:rPr>
                        <a:t>→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 t   K</a:t>
                      </a:r>
                      <a:r>
                        <a:rPr lang="en-US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ZnO</a:t>
                      </a:r>
                      <a:r>
                        <a:rPr lang="en-US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 + 2H</a:t>
                      </a:r>
                      <a:r>
                        <a:rPr lang="en-US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O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ahoma"/>
                          <a:sym typeface="Symbol"/>
                        </a:rPr>
                        <a:t>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            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95" marR="63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220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4) При сплавлении реагируют </a:t>
                      </a:r>
                      <a:r>
                        <a:rPr lang="ru-RU" sz="2400" b="1" u="sng" dirty="0">
                          <a:latin typeface="Tahoma"/>
                          <a:ea typeface="Times New Roman"/>
                          <a:cs typeface="Times New Roman"/>
                        </a:rPr>
                        <a:t>с карбонатами щелочных металлов.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95" marR="63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Al</a:t>
                      </a: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OH</a:t>
                      </a: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)</a:t>
                      </a:r>
                      <a:r>
                        <a:rPr lang="ru-RU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+ 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Na</a:t>
                      </a:r>
                      <a:r>
                        <a:rPr lang="ru-RU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CO</a:t>
                      </a:r>
                      <a:r>
                        <a:rPr lang="ru-RU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 = 2</a:t>
                      </a:r>
                      <a:r>
                        <a:rPr lang="en-US" sz="2400" b="1" dirty="0" err="1">
                          <a:latin typeface="Tahoma"/>
                          <a:ea typeface="Times New Roman"/>
                          <a:cs typeface="Times New Roman"/>
                        </a:rPr>
                        <a:t>NaAlO</a:t>
                      </a:r>
                      <a:r>
                        <a:rPr lang="ru-RU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2 </a:t>
                      </a: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(или 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Na</a:t>
                      </a:r>
                      <a:r>
                        <a:rPr lang="ru-RU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en-US" sz="2400" b="1" dirty="0" err="1">
                          <a:latin typeface="Tahoma"/>
                          <a:ea typeface="Times New Roman"/>
                          <a:cs typeface="Times New Roman"/>
                        </a:rPr>
                        <a:t>AlO</a:t>
                      </a:r>
                      <a:r>
                        <a:rPr lang="ru-RU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) + 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CO</a:t>
                      </a:r>
                      <a:r>
                        <a:rPr lang="ru-RU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ahoma"/>
                          <a:sym typeface="Symbol"/>
                        </a:rPr>
                        <a:t></a:t>
                      </a: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+ 3Н</a:t>
                      </a:r>
                      <a:r>
                        <a:rPr lang="ru-RU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О (при нагревании)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Zn</a:t>
                      </a: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OH</a:t>
                      </a: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)</a:t>
                      </a:r>
                      <a:r>
                        <a:rPr lang="ru-RU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  + 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Na</a:t>
                      </a:r>
                      <a:r>
                        <a:rPr lang="ru-RU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CO</a:t>
                      </a:r>
                      <a:r>
                        <a:rPr lang="ru-RU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 = 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Na</a:t>
                      </a:r>
                      <a:r>
                        <a:rPr lang="ru-RU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b="1" dirty="0" err="1">
                          <a:latin typeface="Tahoma"/>
                          <a:ea typeface="Times New Roman"/>
                          <a:cs typeface="Times New Roman"/>
                        </a:rPr>
                        <a:t>ZnO</a:t>
                      </a:r>
                      <a:r>
                        <a:rPr lang="ru-RU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2 </a:t>
                      </a: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+ 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CO</a:t>
                      </a:r>
                      <a:r>
                        <a:rPr lang="ru-RU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ahoma"/>
                          <a:sym typeface="Symbol"/>
                        </a:rPr>
                        <a:t></a:t>
                      </a: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 + Н</a:t>
                      </a:r>
                      <a:r>
                        <a:rPr lang="ru-RU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О (при нагревании)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95" marR="63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42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5) Разлагаются при нагревании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95" marR="63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2400" b="1" dirty="0">
                          <a:latin typeface="Tahoma"/>
                          <a:ea typeface="Times New Roman"/>
                          <a:cs typeface="Times New Roman"/>
                        </a:rPr>
                        <a:t>2Al(OH)</a:t>
                      </a:r>
                      <a:r>
                        <a:rPr lang="es-ES_tradnl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3 </a:t>
                      </a:r>
                      <a:r>
                        <a:rPr lang="en-US" sz="2400" b="1" spc="-50000" dirty="0">
                          <a:latin typeface="Arial"/>
                          <a:ea typeface="Times New Roman"/>
                          <a:cs typeface="Times New Roman"/>
                        </a:rPr>
                        <a:t>→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 t   </a:t>
                      </a:r>
                      <a:r>
                        <a:rPr lang="es-ES_tradnl" sz="2400" b="1" dirty="0">
                          <a:latin typeface="Tahoma"/>
                          <a:ea typeface="Times New Roman"/>
                          <a:cs typeface="Times New Roman"/>
                        </a:rPr>
                        <a:t>Al</a:t>
                      </a:r>
                      <a:r>
                        <a:rPr lang="es-ES_tradnl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s-ES_tradnl" sz="2400" b="1" dirty="0">
                          <a:latin typeface="Tahoma"/>
                          <a:ea typeface="Times New Roman"/>
                          <a:cs typeface="Times New Roman"/>
                        </a:rPr>
                        <a:t>O</a:t>
                      </a:r>
                      <a:r>
                        <a:rPr lang="es-ES_tradnl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es-ES_tradnl" sz="2400" b="1" dirty="0">
                          <a:latin typeface="Tahoma"/>
                          <a:ea typeface="Times New Roman"/>
                          <a:cs typeface="Times New Roman"/>
                        </a:rPr>
                        <a:t> + 3H</a:t>
                      </a:r>
                      <a:r>
                        <a:rPr lang="es-ES_tradnl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s-ES_tradnl" sz="2400" b="1" dirty="0">
                          <a:latin typeface="Tahoma"/>
                          <a:ea typeface="Times New Roman"/>
                          <a:cs typeface="Times New Roman"/>
                        </a:rPr>
                        <a:t>O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ahoma"/>
                          <a:sym typeface="Symbol"/>
                        </a:rPr>
                        <a:t>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95" marR="63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Источники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u="sng" dirty="0">
                <a:hlinkClick r:id="rId2"/>
              </a:rPr>
              <a:t>http://egeigia.ru/all-ege/materialy-ege/himiya/566-ege-him-2012-5</a:t>
            </a:r>
            <a:endParaRPr lang="ru-RU" sz="4000" dirty="0"/>
          </a:p>
          <a:p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r>
              <a:rPr lang="ru-RU" b="1" dirty="0" smtClean="0"/>
              <a:t>Автор:</a:t>
            </a:r>
            <a:r>
              <a:rPr lang="ru-RU" dirty="0" smtClean="0"/>
              <a:t> Калитина Тамара Михайловна </a:t>
            </a:r>
          </a:p>
          <a:p>
            <a:r>
              <a:rPr lang="ru-RU" b="1" dirty="0" smtClean="0"/>
              <a:t>Место работы:</a:t>
            </a:r>
            <a:r>
              <a:rPr lang="ru-RU" dirty="0" smtClean="0"/>
              <a:t> </a:t>
            </a:r>
            <a:r>
              <a:rPr lang="ru-RU" dirty="0" smtClean="0"/>
              <a:t>  </a:t>
            </a:r>
            <a:r>
              <a:rPr lang="ru-RU" dirty="0" smtClean="0"/>
              <a:t>МБОУ СОШ №2 с.Александров-Гай    Саратовской области</a:t>
            </a:r>
          </a:p>
          <a:p>
            <a:r>
              <a:rPr lang="ru-RU" b="1" dirty="0" smtClean="0"/>
              <a:t>Должность:</a:t>
            </a:r>
            <a:r>
              <a:rPr lang="ru-RU" dirty="0" smtClean="0"/>
              <a:t> учитель </a:t>
            </a:r>
            <a:r>
              <a:rPr lang="ru-RU" dirty="0" smtClean="0"/>
              <a:t>химии</a:t>
            </a:r>
            <a:endParaRPr lang="ru-RU" dirty="0" smtClean="0"/>
          </a:p>
          <a:p>
            <a:r>
              <a:rPr lang="ru-RU" b="1" dirty="0" smtClean="0"/>
              <a:t>Дополнительные сведения:</a:t>
            </a:r>
            <a:r>
              <a:rPr lang="ru-RU" dirty="0" smtClean="0"/>
              <a:t> сайт</a:t>
            </a:r>
            <a:r>
              <a:rPr lang="ru-RU" b="1" dirty="0" smtClean="0"/>
              <a:t> </a:t>
            </a:r>
            <a:r>
              <a:rPr lang="ru-RU" b="1" u="sng" dirty="0" smtClean="0">
                <a:hlinkClick r:id="rId2"/>
              </a:rPr>
              <a:t>http://kalitina.okis.ru/</a:t>
            </a:r>
            <a:r>
              <a:rPr lang="ru-RU" b="1" dirty="0" smtClean="0"/>
              <a:t> </a:t>
            </a:r>
            <a:endParaRPr lang="ru-RU" dirty="0" smtClean="0"/>
          </a:p>
          <a:p>
            <a:r>
              <a:rPr lang="ru-RU" b="1" dirty="0" smtClean="0"/>
              <a:t>Мини-сайт </a:t>
            </a:r>
            <a:r>
              <a:rPr lang="ru-RU" b="1" u="sng" dirty="0" smtClean="0">
                <a:hlinkClick r:id="rId3"/>
              </a:rPr>
              <a:t>http://www.nsportal.ru/kalitina-tamara-mikhailovna</a:t>
            </a:r>
            <a:r>
              <a:rPr lang="ru-RU" b="1" dirty="0" smtClean="0"/>
              <a:t> 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7" name="Рисунок 1" descr="http://kalitina.okis.ru/img/kalitina/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1538" y="214290"/>
            <a:ext cx="1440929" cy="169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План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Основания. Щелочи.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Получение оснований.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Свойства оснований растворимых и нерастворимых.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Амфотерные гидроксиды. Получение. Свойства. 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Основания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b="1" u="sng" dirty="0" smtClean="0">
                <a:solidFill>
                  <a:srgbClr val="FF0000"/>
                </a:solidFill>
              </a:rPr>
              <a:t>Основания </a:t>
            </a:r>
            <a:r>
              <a:rPr lang="ru-RU" sz="4000" b="1" dirty="0" smtClean="0"/>
              <a:t>– сложные вещества, содержащие в своем составе </a:t>
            </a:r>
            <a:r>
              <a:rPr lang="ru-RU" sz="4000" b="1" dirty="0" err="1" smtClean="0">
                <a:solidFill>
                  <a:srgbClr val="FF0000"/>
                </a:solidFill>
              </a:rPr>
              <a:t>гидроксид-ионы</a:t>
            </a:r>
            <a:r>
              <a:rPr lang="ru-RU" sz="4000" b="1" dirty="0" smtClean="0"/>
              <a:t> или при взаимодействии с водой образующие эти ионы в качестве анионов.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Щелочи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Щелочи – растворимые основания</a:t>
            </a:r>
            <a:r>
              <a:rPr lang="ru-RU" sz="3600" b="1" dirty="0" smtClean="0"/>
              <a:t>, в водном растворе создают </a:t>
            </a:r>
            <a:r>
              <a:rPr lang="ru-RU" sz="3600" b="1" dirty="0" smtClean="0">
                <a:solidFill>
                  <a:srgbClr val="FF0000"/>
                </a:solidFill>
              </a:rPr>
              <a:t>щелочную среду </a:t>
            </a:r>
            <a:r>
              <a:rPr lang="ru-RU" sz="3600" b="1" dirty="0" smtClean="0"/>
              <a:t>за</a:t>
            </a:r>
            <a:r>
              <a:rPr lang="en-US" sz="3600" b="1" dirty="0" smtClean="0"/>
              <a:t> </a:t>
            </a:r>
            <a:r>
              <a:rPr lang="ru-RU" sz="3600" b="1" dirty="0" smtClean="0"/>
              <a:t>счёт </a:t>
            </a:r>
            <a:r>
              <a:rPr lang="ru-RU" sz="3600" b="1" dirty="0" smtClean="0">
                <a:solidFill>
                  <a:srgbClr val="FF0000"/>
                </a:solidFill>
              </a:rPr>
              <a:t>иона ОН</a:t>
            </a:r>
            <a:r>
              <a:rPr lang="ru-RU" sz="3600" b="1" baseline="30000" dirty="0" smtClean="0">
                <a:solidFill>
                  <a:srgbClr val="FF0000"/>
                </a:solidFill>
              </a:rPr>
              <a:t>-</a:t>
            </a:r>
            <a:r>
              <a:rPr lang="ru-RU" sz="3600" b="1" dirty="0" smtClean="0"/>
              <a:t>, который образуется при их </a:t>
            </a:r>
            <a:endParaRPr lang="en-US" sz="3600" b="1" dirty="0" smtClean="0"/>
          </a:p>
          <a:p>
            <a:pPr>
              <a:buNone/>
            </a:pPr>
            <a:r>
              <a:rPr lang="en-US" sz="3600" b="1" dirty="0" smtClean="0">
                <a:solidFill>
                  <a:srgbClr val="FF0000"/>
                </a:solidFill>
              </a:rPr>
              <a:t>    </a:t>
            </a:r>
            <a:r>
              <a:rPr lang="ru-RU" sz="3600" b="1" dirty="0" smtClean="0">
                <a:solidFill>
                  <a:srgbClr val="FF0000"/>
                </a:solidFill>
              </a:rPr>
              <a:t>ДИССОЦИАЦИИ:  </a:t>
            </a:r>
            <a:r>
              <a:rPr lang="en-US" sz="3600" b="1" dirty="0" smtClean="0">
                <a:solidFill>
                  <a:srgbClr val="FF0000"/>
                </a:solidFill>
              </a:rPr>
              <a:t>KOH </a:t>
            </a:r>
            <a:r>
              <a:rPr lang="en-US" sz="3600" b="1" dirty="0" smtClean="0">
                <a:solidFill>
                  <a:srgbClr val="FF0000"/>
                </a:solidFill>
                <a:sym typeface="Wingdings"/>
              </a:rPr>
              <a:t></a:t>
            </a:r>
            <a:r>
              <a:rPr lang="en-US" sz="3600" b="1" dirty="0" smtClean="0">
                <a:solidFill>
                  <a:srgbClr val="FF0000"/>
                </a:solidFill>
              </a:rPr>
              <a:t> K</a:t>
            </a:r>
            <a:r>
              <a:rPr lang="ru-RU" sz="3600" b="1" baseline="30000" dirty="0" smtClean="0">
                <a:solidFill>
                  <a:srgbClr val="FF0000"/>
                </a:solidFill>
              </a:rPr>
              <a:t>+</a:t>
            </a:r>
            <a:r>
              <a:rPr lang="ru-RU" sz="3600" b="1" dirty="0" smtClean="0">
                <a:solidFill>
                  <a:srgbClr val="FF0000"/>
                </a:solidFill>
              </a:rPr>
              <a:t> + </a:t>
            </a:r>
            <a:r>
              <a:rPr lang="en-US" sz="3600" b="1" dirty="0" smtClean="0">
                <a:solidFill>
                  <a:srgbClr val="FF0000"/>
                </a:solidFill>
              </a:rPr>
              <a:t>OH</a:t>
            </a:r>
            <a:r>
              <a:rPr lang="ru-RU" sz="3600" b="1" baseline="30000" dirty="0" smtClean="0">
                <a:solidFill>
                  <a:srgbClr val="FF0000"/>
                </a:solidFill>
              </a:rPr>
              <a:t>-</a:t>
            </a:r>
            <a:endParaRPr lang="ru-RU" sz="3600" dirty="0" smtClean="0">
              <a:solidFill>
                <a:srgbClr val="FF0000"/>
              </a:solidFill>
            </a:endParaRPr>
          </a:p>
          <a:p>
            <a:r>
              <a:rPr lang="ru-RU" sz="3600" b="1" u="sng" dirty="0" smtClean="0">
                <a:solidFill>
                  <a:srgbClr val="002060"/>
                </a:solidFill>
              </a:rPr>
              <a:t>Нерастворимые основания в водном растворе щелочную среду не создают!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571504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ru-RU" b="1" dirty="0" smtClean="0">
                <a:solidFill>
                  <a:srgbClr val="FF0000"/>
                </a:solidFill>
              </a:rPr>
              <a:t>Получение оснований:</a:t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2844" y="857232"/>
          <a:ext cx="8858311" cy="5465007"/>
        </p:xfrm>
        <a:graphic>
          <a:graphicData uri="http://schemas.openxmlformats.org/drawingml/2006/table">
            <a:tbl>
              <a:tblPr/>
              <a:tblGrid>
                <a:gridCol w="3000396"/>
                <a:gridCol w="3353711"/>
                <a:gridCol w="2504204"/>
              </a:tblGrid>
              <a:tr h="5499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Способ получения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Примеры реакций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Примечания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16511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ahoma"/>
                          <a:ea typeface="Times New Roman"/>
                          <a:cs typeface="Times New Roman"/>
                        </a:rPr>
                        <a:t>1) Реакция активных металлов с водой </a:t>
                      </a:r>
                      <a:r>
                        <a:rPr lang="ru-RU" sz="2000" b="1" u="dbl" dirty="0">
                          <a:latin typeface="Tahoma"/>
                          <a:ea typeface="Times New Roman"/>
                          <a:cs typeface="Times New Roman"/>
                        </a:rPr>
                        <a:t>(только если образуется растворимый гидроксид!)</a:t>
                      </a:r>
                      <a:endParaRPr lang="ru-RU" sz="2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ahoma"/>
                          <a:ea typeface="Times New Roman"/>
                          <a:cs typeface="Times New Roman"/>
                        </a:rPr>
                        <a:t>2Na + 2H</a:t>
                      </a:r>
                      <a:r>
                        <a:rPr lang="en-US" sz="2000" b="1" baseline="-25000" dirty="0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000" b="1" dirty="0">
                          <a:latin typeface="Tahoma"/>
                          <a:ea typeface="Times New Roman"/>
                          <a:cs typeface="Times New Roman"/>
                        </a:rPr>
                        <a:t>O = </a:t>
                      </a:r>
                      <a:endParaRPr lang="ru-RU" sz="2000" b="1" dirty="0" smtClean="0">
                        <a:latin typeface="Tahoma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2000" b="1" dirty="0" smtClean="0">
                        <a:latin typeface="Tahoma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Tahoma"/>
                          <a:ea typeface="Times New Roman"/>
                          <a:cs typeface="Times New Roman"/>
                        </a:rPr>
                        <a:t>2NaOH </a:t>
                      </a:r>
                      <a:r>
                        <a:rPr lang="en-US" sz="2000" b="1" dirty="0">
                          <a:latin typeface="Tahoma"/>
                          <a:ea typeface="Times New Roman"/>
                          <a:cs typeface="Times New Roman"/>
                        </a:rPr>
                        <a:t>+ H</a:t>
                      </a:r>
                      <a:r>
                        <a:rPr lang="en-US" sz="2000" b="1" baseline="-25000" dirty="0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endParaRPr lang="ru-RU" sz="2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ahoma"/>
                          <a:ea typeface="Times New Roman"/>
                          <a:cs typeface="Times New Roman"/>
                        </a:rPr>
                        <a:t>С водой реагируют металлы </a:t>
                      </a:r>
                      <a:r>
                        <a:rPr lang="en-US" sz="2000" b="1" dirty="0">
                          <a:latin typeface="Tahoma"/>
                          <a:ea typeface="Times New Roman"/>
                          <a:cs typeface="Times New Roman"/>
                        </a:rPr>
                        <a:t>IA</a:t>
                      </a:r>
                      <a:r>
                        <a:rPr lang="ru-RU" sz="2000" b="1" dirty="0">
                          <a:latin typeface="Tahoma"/>
                          <a:ea typeface="Times New Roman"/>
                          <a:cs typeface="Times New Roman"/>
                        </a:rPr>
                        <a:t> подгруппы, </a:t>
                      </a:r>
                      <a:r>
                        <a:rPr lang="ru-RU" sz="2000" b="1" dirty="0" err="1">
                          <a:latin typeface="Tahoma"/>
                          <a:ea typeface="Times New Roman"/>
                          <a:cs typeface="Times New Roman"/>
                        </a:rPr>
                        <a:t>Са</a:t>
                      </a:r>
                      <a:r>
                        <a:rPr lang="ru-RU" sz="2000" b="1" dirty="0">
                          <a:latin typeface="Tahoma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en-US" sz="2000" b="1" dirty="0" err="1">
                          <a:latin typeface="Tahoma"/>
                          <a:ea typeface="Times New Roman"/>
                          <a:cs typeface="Times New Roman"/>
                        </a:rPr>
                        <a:t>Sr</a:t>
                      </a:r>
                      <a:r>
                        <a:rPr lang="ru-RU" sz="2000" b="1" dirty="0">
                          <a:latin typeface="Tahoma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en-US" sz="2000" b="1" dirty="0" err="1">
                          <a:latin typeface="Tahoma"/>
                          <a:ea typeface="Times New Roman"/>
                          <a:cs typeface="Times New Roman"/>
                        </a:rPr>
                        <a:t>Ba</a:t>
                      </a:r>
                      <a:endParaRPr lang="ru-RU" sz="2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99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ahoma"/>
                          <a:ea typeface="Times New Roman"/>
                          <a:cs typeface="Times New Roman"/>
                        </a:rPr>
                        <a:t>2) Взаимодействие основных оксидов с водой </a:t>
                      </a:r>
                      <a:r>
                        <a:rPr lang="ru-RU" sz="2000" b="1" u="dbl">
                          <a:latin typeface="Tahoma"/>
                          <a:ea typeface="Times New Roman"/>
                          <a:cs typeface="Times New Roman"/>
                        </a:rPr>
                        <a:t>(только если образуется растворимый гидроксид!)</a:t>
                      </a:r>
                      <a:endParaRPr lang="ru-RU" sz="20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 err="1">
                          <a:latin typeface="Tahoma"/>
                          <a:ea typeface="Times New Roman"/>
                          <a:cs typeface="Times New Roman"/>
                        </a:rPr>
                        <a:t>ВаО</a:t>
                      </a:r>
                      <a:r>
                        <a:rPr lang="ru-RU" sz="2000" b="1" dirty="0">
                          <a:latin typeface="Tahoma"/>
                          <a:ea typeface="Times New Roman"/>
                          <a:cs typeface="Times New Roman"/>
                        </a:rPr>
                        <a:t> + Н</a:t>
                      </a:r>
                      <a:r>
                        <a:rPr lang="ru-RU" sz="2000" b="1" baseline="-25000" dirty="0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2000" b="1" dirty="0">
                          <a:latin typeface="Tahoma"/>
                          <a:ea typeface="Times New Roman"/>
                          <a:cs typeface="Times New Roman"/>
                        </a:rPr>
                        <a:t>О = </a:t>
                      </a:r>
                      <a:r>
                        <a:rPr lang="ru-RU" sz="2000" b="1" dirty="0" err="1">
                          <a:latin typeface="Tahoma"/>
                          <a:ea typeface="Times New Roman"/>
                          <a:cs typeface="Times New Roman"/>
                        </a:rPr>
                        <a:t>Ва</a:t>
                      </a:r>
                      <a:r>
                        <a:rPr lang="ru-RU" sz="2000" b="1" dirty="0">
                          <a:latin typeface="Tahoma"/>
                          <a:ea typeface="Times New Roman"/>
                          <a:cs typeface="Times New Roman"/>
                        </a:rPr>
                        <a:t>(ОН)</a:t>
                      </a:r>
                      <a:r>
                        <a:rPr lang="ru-RU" sz="2000" b="1" baseline="-25000" dirty="0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endParaRPr lang="ru-RU" sz="2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ahoma"/>
                          <a:ea typeface="Times New Roman"/>
                          <a:cs typeface="Times New Roman"/>
                        </a:rPr>
                        <a:t>С водой реагируют оксиды металлов </a:t>
                      </a:r>
                      <a:r>
                        <a:rPr lang="en-US" sz="2000" b="1" dirty="0">
                          <a:latin typeface="Tahoma"/>
                          <a:ea typeface="Times New Roman"/>
                          <a:cs typeface="Times New Roman"/>
                        </a:rPr>
                        <a:t>IA</a:t>
                      </a:r>
                      <a:r>
                        <a:rPr lang="ru-RU" sz="2000" b="1" dirty="0">
                          <a:latin typeface="Tahoma"/>
                          <a:ea typeface="Times New Roman"/>
                          <a:cs typeface="Times New Roman"/>
                        </a:rPr>
                        <a:t> подгруппы, </a:t>
                      </a:r>
                      <a:r>
                        <a:rPr lang="ru-RU" sz="2000" b="1" dirty="0" err="1">
                          <a:latin typeface="Tahoma"/>
                          <a:ea typeface="Times New Roman"/>
                          <a:cs typeface="Times New Roman"/>
                        </a:rPr>
                        <a:t>Са</a:t>
                      </a:r>
                      <a:r>
                        <a:rPr lang="ru-RU" sz="2000" b="1" dirty="0">
                          <a:latin typeface="Tahoma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en-US" sz="2000" b="1" dirty="0" err="1">
                          <a:latin typeface="Tahoma"/>
                          <a:ea typeface="Times New Roman"/>
                          <a:cs typeface="Times New Roman"/>
                        </a:rPr>
                        <a:t>Sr</a:t>
                      </a:r>
                      <a:r>
                        <a:rPr lang="ru-RU" sz="2000" b="1" dirty="0">
                          <a:latin typeface="Tahoma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en-US" sz="2000" b="1" dirty="0" err="1">
                          <a:latin typeface="Tahoma"/>
                          <a:ea typeface="Times New Roman"/>
                          <a:cs typeface="Times New Roman"/>
                        </a:rPr>
                        <a:t>Ba</a:t>
                      </a:r>
                      <a:r>
                        <a:rPr lang="ru-RU" sz="2000" b="1" dirty="0">
                          <a:latin typeface="Tahoma"/>
                          <a:ea typeface="Times New Roman"/>
                          <a:cs typeface="Times New Roman"/>
                        </a:rPr>
                        <a:t>.</a:t>
                      </a:r>
                      <a:endParaRPr lang="ru-RU" sz="2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Получение оснований:</a:t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0" y="1500174"/>
          <a:ext cx="8644028" cy="4750627"/>
        </p:xfrm>
        <a:graphic>
          <a:graphicData uri="http://schemas.openxmlformats.org/drawingml/2006/table">
            <a:tbl>
              <a:tblPr/>
              <a:tblGrid>
                <a:gridCol w="3071834"/>
                <a:gridCol w="3128567"/>
                <a:gridCol w="2443627"/>
              </a:tblGrid>
              <a:tr h="12501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ahoma"/>
                          <a:ea typeface="Times New Roman"/>
                          <a:cs typeface="Times New Roman"/>
                        </a:rPr>
                        <a:t>3) Электролиз растворов хлоридов и бромидов щелочных металлов.</a:t>
                      </a:r>
                      <a:endParaRPr lang="ru-RU" sz="2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ahoma"/>
                          <a:ea typeface="Times New Roman"/>
                          <a:cs typeface="Times New Roman"/>
                        </a:rPr>
                        <a:t>2KCl + 2H</a:t>
                      </a:r>
                      <a:r>
                        <a:rPr lang="en-US" sz="2000" b="1" baseline="-25000" dirty="0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000" b="1" dirty="0">
                          <a:latin typeface="Tahoma"/>
                          <a:ea typeface="Times New Roman"/>
                          <a:cs typeface="Times New Roman"/>
                        </a:rPr>
                        <a:t>O </a:t>
                      </a:r>
                      <a:r>
                        <a:rPr lang="ru-RU" sz="2000" b="1" dirty="0" smtClean="0">
                          <a:latin typeface="Tahoma"/>
                          <a:ea typeface="Times New Roman"/>
                          <a:cs typeface="Times New Roman"/>
                        </a:rPr>
                        <a:t>=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2000" b="1" dirty="0" smtClean="0">
                        <a:latin typeface="Tahoma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Tahom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000" b="1" dirty="0">
                          <a:latin typeface="Tahoma"/>
                          <a:ea typeface="Times New Roman"/>
                          <a:cs typeface="Times New Roman"/>
                        </a:rPr>
                        <a:t>Cl</a:t>
                      </a:r>
                      <a:r>
                        <a:rPr lang="en-US" sz="2000" b="1" baseline="-25000" dirty="0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000" b="1" dirty="0">
                          <a:latin typeface="Tahoma"/>
                          <a:ea typeface="Times New Roman"/>
                          <a:cs typeface="Times New Roman"/>
                        </a:rPr>
                        <a:t>+ H</a:t>
                      </a:r>
                      <a:r>
                        <a:rPr lang="en-US" sz="2000" b="1" baseline="-25000" dirty="0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000" b="1" dirty="0">
                          <a:latin typeface="Tahoma"/>
                          <a:ea typeface="Times New Roman"/>
                          <a:cs typeface="Times New Roman"/>
                        </a:rPr>
                        <a:t> + 2KOH</a:t>
                      </a:r>
                      <a:endParaRPr lang="ru-RU" sz="2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2000" b="1" dirty="0"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029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ahoma"/>
                          <a:ea typeface="Times New Roman"/>
                          <a:cs typeface="Times New Roman"/>
                        </a:rPr>
                        <a:t>4) Обменные реакции в растворе.</a:t>
                      </a:r>
                      <a:endParaRPr lang="ru-RU" sz="2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b="1" dirty="0" err="1">
                          <a:latin typeface="Tahoma"/>
                          <a:ea typeface="Times New Roman"/>
                          <a:cs typeface="Times New Roman"/>
                        </a:rPr>
                        <a:t>Ba</a:t>
                      </a:r>
                      <a:r>
                        <a:rPr lang="en-US" sz="2000" b="1" dirty="0">
                          <a:latin typeface="Tahoma"/>
                          <a:ea typeface="Times New Roman"/>
                          <a:cs typeface="Times New Roman"/>
                        </a:rPr>
                        <a:t>(OH)</a:t>
                      </a:r>
                      <a:r>
                        <a:rPr lang="en-US" sz="2000" b="1" baseline="-25000" dirty="0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000" b="1" dirty="0">
                          <a:latin typeface="Tahoma"/>
                          <a:ea typeface="Times New Roman"/>
                          <a:cs typeface="Times New Roman"/>
                        </a:rPr>
                        <a:t> + Na</a:t>
                      </a:r>
                      <a:r>
                        <a:rPr lang="en-US" sz="2000" b="1" baseline="-25000" dirty="0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000" b="1" dirty="0">
                          <a:latin typeface="Tahoma"/>
                          <a:ea typeface="Times New Roman"/>
                          <a:cs typeface="Times New Roman"/>
                        </a:rPr>
                        <a:t>SO</a:t>
                      </a:r>
                      <a:r>
                        <a:rPr lang="en-US" sz="2000" b="1" baseline="-25000" dirty="0">
                          <a:latin typeface="Tahoma"/>
                          <a:ea typeface="Times New Roman"/>
                          <a:cs typeface="Times New Roman"/>
                        </a:rPr>
                        <a:t>4</a:t>
                      </a:r>
                      <a:r>
                        <a:rPr lang="en-US" sz="2000" b="1" dirty="0">
                          <a:latin typeface="Tahoma"/>
                          <a:ea typeface="Times New Roman"/>
                          <a:cs typeface="Times New Roman"/>
                        </a:rPr>
                        <a:t> = </a:t>
                      </a:r>
                      <a:endParaRPr lang="ru-RU" sz="2000" b="1" dirty="0" smtClean="0">
                        <a:latin typeface="Tahoma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2000" b="1" dirty="0" smtClean="0">
                        <a:latin typeface="Tahoma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Tahoma"/>
                          <a:ea typeface="Times New Roman"/>
                          <a:cs typeface="Times New Roman"/>
                        </a:rPr>
                        <a:t>BaSO</a:t>
                      </a:r>
                      <a:r>
                        <a:rPr lang="en-US" sz="2000" b="1" baseline="-25000" dirty="0" smtClean="0">
                          <a:latin typeface="Tahoma"/>
                          <a:ea typeface="Times New Roman"/>
                          <a:cs typeface="Times New Roman"/>
                        </a:rPr>
                        <a:t>4</a:t>
                      </a:r>
                      <a:r>
                        <a:rPr lang="en-US" sz="2000" b="1" dirty="0" smtClean="0">
                          <a:latin typeface="Tahom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000" b="1" dirty="0">
                          <a:latin typeface="Arial"/>
                          <a:ea typeface="Times New Roman"/>
                          <a:cs typeface="Times New Roman"/>
                        </a:rPr>
                        <a:t>↓</a:t>
                      </a:r>
                      <a:r>
                        <a:rPr lang="en-US" sz="2000" b="1" dirty="0">
                          <a:latin typeface="Tahoma"/>
                          <a:ea typeface="Times New Roman"/>
                          <a:cs typeface="Times New Roman"/>
                        </a:rPr>
                        <a:t>+ 2NaOH</a:t>
                      </a:r>
                      <a:endParaRPr lang="ru-RU" sz="2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ahoma"/>
                          <a:ea typeface="Times New Roman"/>
                          <a:cs typeface="Times New Roman"/>
                        </a:rPr>
                        <a:t>Исходные вещества должны быть </a:t>
                      </a:r>
                      <a:r>
                        <a:rPr lang="ru-RU" sz="2000" b="1" dirty="0" err="1">
                          <a:latin typeface="Tahoma"/>
                          <a:ea typeface="Times New Roman"/>
                          <a:cs typeface="Times New Roman"/>
                        </a:rPr>
                        <a:t>растворимы!В</a:t>
                      </a:r>
                      <a:r>
                        <a:rPr lang="ru-RU" sz="2000" b="1" dirty="0">
                          <a:latin typeface="Tahoma"/>
                          <a:ea typeface="Times New Roman"/>
                          <a:cs typeface="Times New Roman"/>
                        </a:rPr>
                        <a:t> продуктах должен быть осадок!</a:t>
                      </a:r>
                      <a:endParaRPr lang="ru-RU" sz="2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01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ahoma"/>
                          <a:ea typeface="Times New Roman"/>
                          <a:cs typeface="Times New Roman"/>
                        </a:rPr>
                        <a:t>5) Взаимодействие солей тяжелых металлов со щелочами.</a:t>
                      </a:r>
                      <a:endParaRPr lang="ru-RU" sz="20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ahoma"/>
                          <a:ea typeface="Times New Roman"/>
                          <a:cs typeface="Times New Roman"/>
                        </a:rPr>
                        <a:t>С</a:t>
                      </a:r>
                      <a:r>
                        <a:rPr lang="en-US" sz="2000" b="1" dirty="0" err="1">
                          <a:latin typeface="Tahoma"/>
                          <a:ea typeface="Times New Roman"/>
                          <a:cs typeface="Times New Roman"/>
                        </a:rPr>
                        <a:t>uCl</a:t>
                      </a:r>
                      <a:r>
                        <a:rPr lang="ru-RU" sz="2000" b="1" baseline="-25000" dirty="0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2000" b="1" dirty="0">
                          <a:latin typeface="Tahoma"/>
                          <a:ea typeface="Times New Roman"/>
                          <a:cs typeface="Times New Roman"/>
                        </a:rPr>
                        <a:t> + 2</a:t>
                      </a:r>
                      <a:r>
                        <a:rPr lang="en-US" sz="2000" b="1" dirty="0">
                          <a:latin typeface="Tahoma"/>
                          <a:ea typeface="Times New Roman"/>
                          <a:cs typeface="Times New Roman"/>
                        </a:rPr>
                        <a:t>KOH</a:t>
                      </a:r>
                      <a:r>
                        <a:rPr lang="ru-RU" sz="2000" b="1" dirty="0">
                          <a:latin typeface="Tahoma"/>
                          <a:ea typeface="Times New Roman"/>
                          <a:cs typeface="Times New Roman"/>
                        </a:rPr>
                        <a:t> = </a:t>
                      </a:r>
                      <a:endParaRPr lang="ru-RU" sz="2000" b="1" dirty="0" smtClean="0">
                        <a:latin typeface="Tahoma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2000" b="1" dirty="0" smtClean="0">
                        <a:latin typeface="Tahoma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Tahoma"/>
                          <a:ea typeface="Times New Roman"/>
                          <a:cs typeface="Times New Roman"/>
                        </a:rPr>
                        <a:t>С</a:t>
                      </a:r>
                      <a:r>
                        <a:rPr lang="en-US" sz="2000" b="1" dirty="0">
                          <a:latin typeface="Tahoma"/>
                          <a:ea typeface="Times New Roman"/>
                          <a:cs typeface="Times New Roman"/>
                        </a:rPr>
                        <a:t>u</a:t>
                      </a:r>
                      <a:r>
                        <a:rPr lang="ru-RU" sz="2000" b="1" dirty="0">
                          <a:latin typeface="Tahoma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en-US" sz="2000" b="1" dirty="0">
                          <a:latin typeface="Tahoma"/>
                          <a:ea typeface="Times New Roman"/>
                          <a:cs typeface="Times New Roman"/>
                        </a:rPr>
                        <a:t>OH</a:t>
                      </a:r>
                      <a:r>
                        <a:rPr lang="ru-RU" sz="2000" b="1" dirty="0">
                          <a:latin typeface="Tahoma"/>
                          <a:ea typeface="Times New Roman"/>
                          <a:cs typeface="Times New Roman"/>
                        </a:rPr>
                        <a:t>)</a:t>
                      </a:r>
                      <a:r>
                        <a:rPr lang="ru-RU" sz="2000" b="1" baseline="-25000" dirty="0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2000" b="1" dirty="0">
                          <a:latin typeface="Tahoma"/>
                          <a:ea typeface="Times New Roman"/>
                          <a:cs typeface="Tahoma"/>
                          <a:sym typeface="Symbol"/>
                        </a:rPr>
                        <a:t></a:t>
                      </a:r>
                      <a:r>
                        <a:rPr lang="ru-RU" sz="2000" b="1" dirty="0">
                          <a:latin typeface="Tahoma"/>
                          <a:ea typeface="Times New Roman"/>
                          <a:cs typeface="Times New Roman"/>
                        </a:rPr>
                        <a:t> + 2</a:t>
                      </a:r>
                      <a:r>
                        <a:rPr lang="en-US" sz="2000" b="1" dirty="0" err="1">
                          <a:latin typeface="Tahoma"/>
                          <a:ea typeface="Times New Roman"/>
                          <a:cs typeface="Times New Roman"/>
                        </a:rPr>
                        <a:t>KCl</a:t>
                      </a:r>
                      <a:endParaRPr lang="ru-RU" sz="2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ahoma"/>
                          <a:ea typeface="Times New Roman"/>
                          <a:cs typeface="Times New Roman"/>
                        </a:rPr>
                        <a:t>Получение </a:t>
                      </a:r>
                      <a:r>
                        <a:rPr lang="ru-RU" sz="2000" b="1" u="sng" dirty="0">
                          <a:latin typeface="Tahoma"/>
                          <a:ea typeface="Times New Roman"/>
                          <a:cs typeface="Times New Roman"/>
                        </a:rPr>
                        <a:t>нерастворимых</a:t>
                      </a:r>
                      <a:r>
                        <a:rPr lang="ru-RU" sz="2000" b="1" dirty="0">
                          <a:latin typeface="Tahoma"/>
                          <a:ea typeface="Times New Roman"/>
                          <a:cs typeface="Times New Roman"/>
                        </a:rPr>
                        <a:t> гидроксидов.</a:t>
                      </a:r>
                      <a:endParaRPr lang="ru-RU" sz="2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85689" y="857232"/>
          <a:ext cx="8715467" cy="549981"/>
        </p:xfrm>
        <a:graphic>
          <a:graphicData uri="http://schemas.openxmlformats.org/drawingml/2006/table">
            <a:tbl>
              <a:tblPr/>
              <a:tblGrid>
                <a:gridCol w="3071865"/>
                <a:gridCol w="3179779"/>
                <a:gridCol w="2463823"/>
              </a:tblGrid>
              <a:tr h="5499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Способ получения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Примеры реакций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Примечания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4000" b="1" dirty="0" smtClean="0">
                <a:solidFill>
                  <a:srgbClr val="FF0000"/>
                </a:solidFill>
              </a:rPr>
              <a:t>СВОЙСТВА ОСНОВАНИЙ:</a:t>
            </a:r>
            <a:r>
              <a:rPr lang="ru-RU" sz="3100" b="1" dirty="0" smtClean="0">
                <a:solidFill>
                  <a:srgbClr val="FF0000"/>
                </a:solidFill>
              </a:rPr>
              <a:t/>
            </a:r>
            <a:br>
              <a:rPr lang="ru-RU" sz="3100" b="1" dirty="0" smtClean="0">
                <a:solidFill>
                  <a:srgbClr val="FF0000"/>
                </a:solidFill>
              </a:rPr>
            </a:br>
            <a:r>
              <a:rPr lang="ru-RU" sz="3100" b="1" dirty="0" smtClean="0">
                <a:solidFill>
                  <a:srgbClr val="FF0000"/>
                </a:solidFill>
              </a:rPr>
              <a:t> 1. Свойства щелочей – растворимых оснований.</a:t>
            </a:r>
            <a:r>
              <a:rPr lang="ru-RU" sz="3100" dirty="0" smtClean="0">
                <a:solidFill>
                  <a:srgbClr val="FF0000"/>
                </a:solidFill>
              </a:rPr>
              <a:t/>
            </a:r>
            <a:br>
              <a:rPr lang="ru-RU" sz="3100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3" y="1428736"/>
          <a:ext cx="8715437" cy="5134300"/>
        </p:xfrm>
        <a:graphic>
          <a:graphicData uri="http://schemas.openxmlformats.org/drawingml/2006/table">
            <a:tbl>
              <a:tblPr/>
              <a:tblGrid>
                <a:gridCol w="2927157"/>
                <a:gridCol w="5788280"/>
              </a:tblGrid>
              <a:tr h="176659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1)</a:t>
                      </a: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400" b="1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Взаимодействие с кислотами </a:t>
                      </a: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– реакция нейтрализации 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b="1" dirty="0" smtClean="0">
                        <a:latin typeface="Tahoma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ahoma"/>
                          <a:ea typeface="Times New Roman"/>
                          <a:cs typeface="Times New Roman"/>
                        </a:rPr>
                        <a:t>   </a:t>
                      </a:r>
                      <a:r>
                        <a:rPr lang="en-US" sz="2400" b="1" dirty="0" smtClean="0">
                          <a:latin typeface="Tahoma"/>
                          <a:ea typeface="Times New Roman"/>
                          <a:cs typeface="Times New Roman"/>
                        </a:rPr>
                        <a:t>NaOH</a:t>
                      </a:r>
                      <a:r>
                        <a:rPr lang="ru-RU" sz="2400" b="1" dirty="0" smtClean="0">
                          <a:latin typeface="Tahom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+ 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HNO</a:t>
                      </a:r>
                      <a:r>
                        <a:rPr lang="ru-RU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 = </a:t>
                      </a:r>
                      <a:r>
                        <a:rPr lang="en-US" sz="2400" b="1" dirty="0" err="1">
                          <a:latin typeface="Tahoma"/>
                          <a:ea typeface="Times New Roman"/>
                          <a:cs typeface="Times New Roman"/>
                        </a:rPr>
                        <a:t>NaNO</a:t>
                      </a:r>
                      <a:r>
                        <a:rPr lang="ru-RU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 + 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H</a:t>
                      </a:r>
                      <a:r>
                        <a:rPr lang="ru-RU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O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55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2)</a:t>
                      </a: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400" b="1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С кислотными оксидами. </a:t>
                      </a: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В зависимости от соотношения щелочи и оксида  получаются средние и кислые соли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SiO</a:t>
                      </a:r>
                      <a:r>
                        <a:rPr lang="en-US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2400" b="1" dirty="0" err="1">
                          <a:latin typeface="Tahoma"/>
                          <a:ea typeface="Times New Roman"/>
                          <a:cs typeface="Times New Roman"/>
                        </a:rPr>
                        <a:t>тв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.)+ 2NaOH </a:t>
                      </a:r>
                      <a:r>
                        <a:rPr lang="en-US" sz="2400" b="1" spc="-50000" dirty="0">
                          <a:latin typeface="Arial"/>
                          <a:ea typeface="Times New Roman"/>
                          <a:cs typeface="Times New Roman"/>
                        </a:rPr>
                        <a:t>→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 t   Na</a:t>
                      </a:r>
                      <a:r>
                        <a:rPr lang="en-US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SiO</a:t>
                      </a:r>
                      <a:r>
                        <a:rPr lang="en-US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3 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+ +H</a:t>
                      </a:r>
                      <a:r>
                        <a:rPr lang="en-US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O 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2400" b="1" dirty="0" smtClean="0">
                        <a:latin typeface="Tahoma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latin typeface="Tahoma"/>
                          <a:ea typeface="Times New Roman"/>
                          <a:cs typeface="Times New Roman"/>
                        </a:rPr>
                        <a:t>2NaOH 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избыток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) + CO</a:t>
                      </a:r>
                      <a:r>
                        <a:rPr lang="en-US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 = Na</a:t>
                      </a:r>
                      <a:r>
                        <a:rPr lang="en-US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CO</a:t>
                      </a:r>
                      <a:r>
                        <a:rPr lang="en-US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 + H</a:t>
                      </a:r>
                      <a:r>
                        <a:rPr lang="en-US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O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2400" b="1" dirty="0" smtClean="0">
                        <a:latin typeface="Tahoma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latin typeface="Tahoma"/>
                          <a:ea typeface="Times New Roman"/>
                          <a:cs typeface="Times New Roman"/>
                        </a:rPr>
                        <a:t>NaOH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+ CO</a:t>
                      </a:r>
                      <a:r>
                        <a:rPr lang="en-US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избыток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)  = Na</a:t>
                      </a: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Н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CO</a:t>
                      </a:r>
                      <a:r>
                        <a:rPr lang="en-US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 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СВОЙСТВА ОСНОВАНИЙ:</a:t>
            </a:r>
            <a:r>
              <a:rPr lang="ru-RU" sz="2800" b="1" dirty="0" smtClean="0">
                <a:solidFill>
                  <a:srgbClr val="FF0000"/>
                </a:solidFill>
              </a:rPr>
              <a:t/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 1. Свойства щелочей – растворимых оснований.</a:t>
            </a: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2844" y="1357298"/>
          <a:ext cx="8715437" cy="5240469"/>
        </p:xfrm>
        <a:graphic>
          <a:graphicData uri="http://schemas.openxmlformats.org/drawingml/2006/table">
            <a:tbl>
              <a:tblPr/>
              <a:tblGrid>
                <a:gridCol w="2927157"/>
                <a:gridCol w="5788280"/>
              </a:tblGrid>
              <a:tr h="24633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3)Реакция с растворами средних солей.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2NaOH + FeSO</a:t>
                      </a:r>
                      <a:r>
                        <a:rPr lang="en-US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4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 = Fe(OH)</a:t>
                      </a:r>
                      <a:r>
                        <a:rPr lang="en-US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b="1" dirty="0">
                          <a:latin typeface="Arial Black"/>
                          <a:ea typeface="Times New Roman"/>
                          <a:cs typeface="Tahoma"/>
                        </a:rPr>
                        <a:t>↓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+ Na</a:t>
                      </a:r>
                      <a:r>
                        <a:rPr lang="en-US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SO</a:t>
                      </a:r>
                      <a:r>
                        <a:rPr lang="en-US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4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2KOH + (NH</a:t>
                      </a:r>
                      <a:r>
                        <a:rPr lang="en-US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4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)</a:t>
                      </a:r>
                      <a:r>
                        <a:rPr lang="en-US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SO</a:t>
                      </a:r>
                      <a:r>
                        <a:rPr lang="en-US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4 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= K</a:t>
                      </a:r>
                      <a:r>
                        <a:rPr lang="en-US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SO</a:t>
                      </a:r>
                      <a:r>
                        <a:rPr lang="en-US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4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 + 2NH</a:t>
                      </a:r>
                      <a:r>
                        <a:rPr lang="en-US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ahoma"/>
                          <a:sym typeface="Symbol"/>
                        </a:rPr>
                        <a:t>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+ 2H</a:t>
                      </a:r>
                      <a:r>
                        <a:rPr lang="en-US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O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Исходные вещества должны быть  растворимы, в продуктах - газ или осадок.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01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3*) </a:t>
                      </a:r>
                      <a:r>
                        <a:rPr lang="ru-RU" sz="2400" b="1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Соль </a:t>
                      </a:r>
                      <a:r>
                        <a:rPr lang="ru-RU" sz="2400" b="1" dirty="0" err="1">
                          <a:solidFill>
                            <a:srgbClr val="FF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амфотерного</a:t>
                      </a:r>
                      <a:r>
                        <a:rPr lang="ru-RU" sz="2400" b="1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 металла со щелочью</a:t>
                      </a: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. 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b="1" dirty="0" err="1">
                          <a:latin typeface="Tahoma"/>
                          <a:ea typeface="Times New Roman"/>
                          <a:cs typeface="Times New Roman"/>
                        </a:rPr>
                        <a:t>AlCl</a:t>
                      </a:r>
                      <a:r>
                        <a:rPr lang="ru-RU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 + 3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KOH</a:t>
                      </a: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(недостаток) = 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Al</a:t>
                      </a: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OH</a:t>
                      </a: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)</a:t>
                      </a:r>
                      <a:r>
                        <a:rPr lang="ru-RU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ru-RU" sz="2400" b="1" dirty="0">
                          <a:latin typeface="Arial Black"/>
                          <a:ea typeface="Times New Roman"/>
                          <a:cs typeface="Tahoma"/>
                        </a:rPr>
                        <a:t>↓</a:t>
                      </a: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 + 3</a:t>
                      </a:r>
                      <a:r>
                        <a:rPr lang="en-US" sz="2400" b="1" dirty="0" err="1">
                          <a:latin typeface="Tahoma"/>
                          <a:ea typeface="Times New Roman"/>
                          <a:cs typeface="Times New Roman"/>
                        </a:rPr>
                        <a:t>KCl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b="1" dirty="0" err="1">
                          <a:latin typeface="Tahoma"/>
                          <a:ea typeface="Times New Roman"/>
                          <a:cs typeface="Times New Roman"/>
                        </a:rPr>
                        <a:t>AlCl</a:t>
                      </a:r>
                      <a:r>
                        <a:rPr lang="ru-RU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 + 4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KOH</a:t>
                      </a: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(избыток) = 3</a:t>
                      </a:r>
                      <a:r>
                        <a:rPr lang="en-US" sz="2400" b="1" dirty="0" err="1">
                          <a:latin typeface="Tahoma"/>
                          <a:ea typeface="Times New Roman"/>
                          <a:cs typeface="Times New Roman"/>
                        </a:rPr>
                        <a:t>KCl</a:t>
                      </a: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 + 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K</a:t>
                      </a: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[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Al</a:t>
                      </a: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OH</a:t>
                      </a: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)</a:t>
                      </a:r>
                      <a:r>
                        <a:rPr lang="ru-RU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4</a:t>
                      </a: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] 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В зависимости от количества щелочи может образовывать гидроксид или </a:t>
                      </a:r>
                      <a:r>
                        <a:rPr lang="ru-RU" sz="2400" b="1" dirty="0" err="1">
                          <a:latin typeface="Tahoma"/>
                          <a:ea typeface="Times New Roman"/>
                          <a:cs typeface="Times New Roman"/>
                        </a:rPr>
                        <a:t>гидроксокомплекс</a:t>
                      </a: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.  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000132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/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СВОЙСТВА ОСНОВАНИЙ: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 1. Свойства щелочей – растворимых оснований.</a:t>
            </a:r>
            <a:r>
              <a:rPr lang="ru-RU" sz="2800" dirty="0" smtClean="0">
                <a:solidFill>
                  <a:srgbClr val="FF0000"/>
                </a:solidFill>
              </a:rPr>
              <a:t/>
            </a:r>
            <a:br>
              <a:rPr lang="ru-RU" sz="2800" dirty="0" smtClean="0">
                <a:solidFill>
                  <a:srgbClr val="FF0000"/>
                </a:solidFill>
              </a:rPr>
            </a:b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3" y="1214421"/>
          <a:ext cx="8715436" cy="5286413"/>
        </p:xfrm>
        <a:graphic>
          <a:graphicData uri="http://schemas.openxmlformats.org/drawingml/2006/table">
            <a:tbl>
              <a:tblPr/>
              <a:tblGrid>
                <a:gridCol w="4000527"/>
                <a:gridCol w="4714909"/>
              </a:tblGrid>
              <a:tr h="16005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4)</a:t>
                      </a: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 Реакция с кислыми солями – образуется средняя соль или менее кислая. 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Na</a:t>
                      </a:r>
                      <a:r>
                        <a:rPr lang="en-US" sz="2400" b="1" dirty="0">
                          <a:highlight>
                            <a:srgbClr val="FFFF00"/>
                          </a:highlight>
                          <a:latin typeface="Tahoma"/>
                          <a:ea typeface="Times New Roman"/>
                          <a:cs typeface="Times New Roman"/>
                        </a:rPr>
                        <a:t>OH</a:t>
                      </a: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 + </a:t>
                      </a:r>
                      <a:r>
                        <a:rPr lang="en-US" sz="2400" b="1" dirty="0" err="1">
                          <a:latin typeface="Tahoma"/>
                          <a:ea typeface="Times New Roman"/>
                          <a:cs typeface="Times New Roman"/>
                        </a:rPr>
                        <a:t>Na</a:t>
                      </a:r>
                      <a:r>
                        <a:rPr lang="en-US" sz="2400" b="1" dirty="0" err="1">
                          <a:highlight>
                            <a:srgbClr val="FFFF00"/>
                          </a:highlight>
                          <a:latin typeface="Tahoma"/>
                          <a:ea typeface="Times New Roman"/>
                          <a:cs typeface="Times New Roman"/>
                        </a:rPr>
                        <a:t>H</a:t>
                      </a:r>
                      <a:r>
                        <a:rPr lang="en-US" sz="2400" b="1" dirty="0" err="1">
                          <a:latin typeface="Tahoma"/>
                          <a:ea typeface="Times New Roman"/>
                          <a:cs typeface="Times New Roman"/>
                        </a:rPr>
                        <a:t>CO</a:t>
                      </a:r>
                      <a:r>
                        <a:rPr lang="ru-RU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 = </a:t>
                      </a:r>
                      <a:r>
                        <a:rPr lang="en-US" sz="2400" b="1" dirty="0">
                          <a:highlight>
                            <a:srgbClr val="FFFF00"/>
                          </a:highlight>
                          <a:latin typeface="Tahoma"/>
                          <a:ea typeface="Times New Roman"/>
                          <a:cs typeface="Times New Roman"/>
                        </a:rPr>
                        <a:t>H</a:t>
                      </a:r>
                      <a:r>
                        <a:rPr lang="ru-RU" sz="2400" b="1" baseline="-25000" dirty="0">
                          <a:highlight>
                            <a:srgbClr val="FFFF00"/>
                          </a:highlight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b="1" dirty="0">
                          <a:highlight>
                            <a:srgbClr val="FFFF00"/>
                          </a:highlight>
                          <a:latin typeface="Tahoma"/>
                          <a:ea typeface="Times New Roman"/>
                          <a:cs typeface="Times New Roman"/>
                        </a:rPr>
                        <a:t>O</a:t>
                      </a: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 + 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Na</a:t>
                      </a:r>
                      <a:r>
                        <a:rPr lang="ru-RU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CO</a:t>
                      </a:r>
                      <a:r>
                        <a:rPr lang="ru-RU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3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КОН + КН</a:t>
                      </a:r>
                      <a:r>
                        <a:rPr lang="ru-RU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РО</a:t>
                      </a:r>
                      <a:r>
                        <a:rPr lang="ru-RU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4</a:t>
                      </a: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 = К</a:t>
                      </a:r>
                      <a:r>
                        <a:rPr lang="ru-RU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НРО</a:t>
                      </a:r>
                      <a:r>
                        <a:rPr lang="ru-RU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4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858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5) Реакция с </a:t>
                      </a:r>
                      <a:r>
                        <a:rPr lang="ru-RU" sz="2400" b="1" dirty="0" err="1">
                          <a:latin typeface="Tahoma"/>
                          <a:ea typeface="Times New Roman"/>
                          <a:cs typeface="Times New Roman"/>
                        </a:rPr>
                        <a:t>амфотерными</a:t>
                      </a: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 оксидами и </a:t>
                      </a:r>
                      <a:r>
                        <a:rPr lang="ru-RU" sz="2400" b="1" dirty="0" err="1">
                          <a:latin typeface="Tahoma"/>
                          <a:ea typeface="Times New Roman"/>
                          <a:cs typeface="Times New Roman"/>
                        </a:rPr>
                        <a:t>гидроксидами</a:t>
                      </a: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.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NaOH</a:t>
                      </a: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 + 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Cr</a:t>
                      </a:r>
                      <a:r>
                        <a:rPr lang="ru-RU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O</a:t>
                      </a:r>
                      <a:r>
                        <a:rPr lang="ru-RU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400" b="1" spc="-50000" dirty="0">
                          <a:latin typeface="Arial"/>
                          <a:ea typeface="Times New Roman"/>
                          <a:cs typeface="Times New Roman"/>
                        </a:rPr>
                        <a:t>→</a:t>
                      </a: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t </a:t>
                      </a: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  2</a:t>
                      </a:r>
                      <a:r>
                        <a:rPr lang="en-US" sz="2400" b="1" dirty="0" err="1">
                          <a:latin typeface="Tahoma"/>
                          <a:ea typeface="Times New Roman"/>
                          <a:cs typeface="Times New Roman"/>
                        </a:rPr>
                        <a:t>NaCrO</a:t>
                      </a:r>
                      <a:r>
                        <a:rPr lang="ru-RU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 + 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H</a:t>
                      </a:r>
                      <a:r>
                        <a:rPr lang="ru-RU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O</a:t>
                      </a: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 (сплавление)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Раствор: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KOH</a:t>
                      </a: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 + </a:t>
                      </a:r>
                      <a:r>
                        <a:rPr lang="en-US" sz="2400" b="1" dirty="0" err="1">
                          <a:latin typeface="Tahoma"/>
                          <a:ea typeface="Times New Roman"/>
                          <a:cs typeface="Times New Roman"/>
                        </a:rPr>
                        <a:t>ZnO</a:t>
                      </a: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 +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H</a:t>
                      </a:r>
                      <a:r>
                        <a:rPr lang="ru-RU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O</a:t>
                      </a: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=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K</a:t>
                      </a:r>
                      <a:r>
                        <a:rPr lang="ru-RU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[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Zn</a:t>
                      </a: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OH</a:t>
                      </a: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)</a:t>
                      </a:r>
                      <a:r>
                        <a:rPr lang="ru-RU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4</a:t>
                      </a:r>
                      <a:r>
                        <a:rPr lang="ru-RU" sz="2400" b="1" dirty="0">
                          <a:latin typeface="Tahoma"/>
                          <a:ea typeface="Times New Roman"/>
                          <a:cs typeface="Times New Roman"/>
                        </a:rPr>
                        <a:t>]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2400" b="1" dirty="0">
                          <a:latin typeface="Tahoma"/>
                          <a:ea typeface="Times New Roman"/>
                          <a:cs typeface="Times New Roman"/>
                        </a:rPr>
                        <a:t>2NaOH +</a:t>
                      </a:r>
                      <a:r>
                        <a:rPr lang="de-DE" sz="2400" b="1" dirty="0" err="1">
                          <a:latin typeface="Tahoma"/>
                          <a:ea typeface="Times New Roman"/>
                          <a:cs typeface="Times New Roman"/>
                        </a:rPr>
                        <a:t>Zn</a:t>
                      </a:r>
                      <a:r>
                        <a:rPr lang="de-DE" sz="2400" b="1" dirty="0">
                          <a:latin typeface="Tahoma"/>
                          <a:ea typeface="Times New Roman"/>
                          <a:cs typeface="Times New Roman"/>
                        </a:rPr>
                        <a:t>(OH)</a:t>
                      </a:r>
                      <a:r>
                        <a:rPr lang="de-DE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de-DE" sz="2400" b="1" dirty="0">
                          <a:latin typeface="Tahoma"/>
                          <a:ea typeface="Times New Roman"/>
                          <a:cs typeface="Times New Roman"/>
                        </a:rPr>
                        <a:t>=Na</a:t>
                      </a:r>
                      <a:r>
                        <a:rPr lang="de-DE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de-DE" sz="2400" b="1" dirty="0">
                          <a:latin typeface="Tahoma"/>
                          <a:ea typeface="Times New Roman"/>
                          <a:cs typeface="Times New Roman"/>
                        </a:rPr>
                        <a:t>[</a:t>
                      </a:r>
                      <a:r>
                        <a:rPr lang="de-DE" sz="2400" b="1" dirty="0" err="1">
                          <a:latin typeface="Tahoma"/>
                          <a:ea typeface="Times New Roman"/>
                          <a:cs typeface="Times New Roman"/>
                        </a:rPr>
                        <a:t>Zn</a:t>
                      </a:r>
                      <a:r>
                        <a:rPr lang="de-DE" sz="2400" b="1" dirty="0">
                          <a:latin typeface="Tahoma"/>
                          <a:ea typeface="Times New Roman"/>
                          <a:cs typeface="Times New Roman"/>
                        </a:rPr>
                        <a:t>(OH)</a:t>
                      </a:r>
                      <a:r>
                        <a:rPr lang="de-DE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4</a:t>
                      </a:r>
                      <a:r>
                        <a:rPr lang="de-DE" sz="2400" b="1" dirty="0">
                          <a:latin typeface="Tahoma"/>
                          <a:ea typeface="Times New Roman"/>
                          <a:cs typeface="Times New Roman"/>
                        </a:rPr>
                        <a:t>]  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2400" b="1" dirty="0">
                          <a:latin typeface="Tahom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3KOH + Cr(OH)</a:t>
                      </a:r>
                      <a:r>
                        <a:rPr lang="en-US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 = K</a:t>
                      </a:r>
                      <a:r>
                        <a:rPr lang="en-US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[Cr(OH)</a:t>
                      </a:r>
                      <a:r>
                        <a:rPr lang="en-US" sz="2400" b="1" baseline="-25000" dirty="0">
                          <a:latin typeface="Tahoma"/>
                          <a:ea typeface="Times New Roman"/>
                          <a:cs typeface="Times New Roman"/>
                        </a:rPr>
                        <a:t>6</a:t>
                      </a:r>
                      <a:r>
                        <a:rPr lang="en-US" sz="2400" b="1" dirty="0">
                          <a:latin typeface="Tahoma"/>
                          <a:ea typeface="Times New Roman"/>
                          <a:cs typeface="Times New Roman"/>
                        </a:rPr>
                        <a:t>]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1048</Words>
  <Application>Microsoft Office PowerPoint</Application>
  <PresentationFormat>Экран (4:3)</PresentationFormat>
  <Paragraphs>149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 Основания. Щелочи.  Амфотерные гидроксиды.</vt:lpstr>
      <vt:lpstr>План</vt:lpstr>
      <vt:lpstr>Основания</vt:lpstr>
      <vt:lpstr>Щелочи</vt:lpstr>
      <vt:lpstr> Получение оснований: </vt:lpstr>
      <vt:lpstr> Получение оснований: </vt:lpstr>
      <vt:lpstr>  СВОЙСТВА ОСНОВАНИЙ:  1. Свойства щелочей – растворимых оснований.  </vt:lpstr>
      <vt:lpstr>СВОЙСТВА ОСНОВАНИЙ:  1. Свойства щелочей – растворимых оснований.</vt:lpstr>
      <vt:lpstr> СВОЙСТВА ОСНОВАНИЙ:  1. Свойства щелочей – растворимых оснований. </vt:lpstr>
      <vt:lpstr>СВОЙСТВА ОСНОВАНИЙ:  1. Свойства щелочей – растворимых оснований.</vt:lpstr>
      <vt:lpstr> 2. Свойства нерастворимых оснований. </vt:lpstr>
      <vt:lpstr>Амфотерные гидроксиды </vt:lpstr>
      <vt:lpstr> Получение амфотерных гидроксидов </vt:lpstr>
      <vt:lpstr> Свойства амфотерных гидроксидов </vt:lpstr>
      <vt:lpstr>Свойства амфотерных гидроксидов</vt:lpstr>
      <vt:lpstr>Источники</vt:lpstr>
      <vt:lpstr>Слайд 17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Основания</dc:title>
  <dc:creator>User</dc:creator>
  <cp:lastModifiedBy>User</cp:lastModifiedBy>
  <cp:revision>10</cp:revision>
  <dcterms:created xsi:type="dcterms:W3CDTF">2013-02-16T21:16:04Z</dcterms:created>
  <dcterms:modified xsi:type="dcterms:W3CDTF">2015-01-27T22:07:38Z</dcterms:modified>
</cp:coreProperties>
</file>