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0" r:id="rId11"/>
    <p:sldId id="26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5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6426-B850-48CF-B2A8-73E3F8DC6C8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0C72-4D57-4F0A-A02C-98B51F06A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6426-B850-48CF-B2A8-73E3F8DC6C8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0C72-4D57-4F0A-A02C-98B51F06A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6426-B850-48CF-B2A8-73E3F8DC6C8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0C72-4D57-4F0A-A02C-98B51F06A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6426-B850-48CF-B2A8-73E3F8DC6C8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0C72-4D57-4F0A-A02C-98B51F06A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6426-B850-48CF-B2A8-73E3F8DC6C8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0C72-4D57-4F0A-A02C-98B51F06A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6426-B850-48CF-B2A8-73E3F8DC6C8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0C72-4D57-4F0A-A02C-98B51F06A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6426-B850-48CF-B2A8-73E3F8DC6C8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0C72-4D57-4F0A-A02C-98B51F06A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6426-B850-48CF-B2A8-73E3F8DC6C8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0C72-4D57-4F0A-A02C-98B51F06A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6426-B850-48CF-B2A8-73E3F8DC6C8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0C72-4D57-4F0A-A02C-98B51F06A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6426-B850-48CF-B2A8-73E3F8DC6C8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0C72-4D57-4F0A-A02C-98B51F06A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26426-B850-48CF-B2A8-73E3F8DC6C8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0C72-4D57-4F0A-A02C-98B51F06A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26426-B850-48CF-B2A8-73E3F8DC6C89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D0C72-4D57-4F0A-A02C-98B51F06AE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egeigia.ru/all-ege/materialy-ege/himiya/566-ege-him-2012-5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sportal.ru/kalitina-tamara-mikhailovna" TargetMode="External"/><Relationship Id="rId2" Type="http://schemas.openxmlformats.org/officeDocument/2006/relationships/hyperlink" Target="http://kalitina.okis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Получение солей.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Лекция №13</a:t>
            </a:r>
          </a:p>
          <a:p>
            <a:r>
              <a:rPr lang="ru-RU" b="1" i="1" dirty="0" smtClean="0">
                <a:solidFill>
                  <a:schemeClr val="tx1"/>
                </a:solidFill>
              </a:rPr>
              <a:t>Подготовка к ЕГЭ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D:\ТАМАРА\D9 презентации все\картинки\картинки анемешки\Animated\J0076135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250033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Источники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u="sng" dirty="0">
                <a:hlinkClick r:id="rId2"/>
              </a:rPr>
              <a:t>http://egeigia.ru/all-ege/materialy-ege/himiya/566-ege-him-2012-5</a:t>
            </a:r>
            <a:endParaRPr lang="ru-RU" sz="4000" dirty="0"/>
          </a:p>
          <a:p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b="1" dirty="0" smtClean="0"/>
              <a:t>Автор:</a:t>
            </a:r>
            <a:r>
              <a:rPr lang="ru-RU" dirty="0" smtClean="0"/>
              <a:t> Калитина Тамара Михайловна </a:t>
            </a:r>
          </a:p>
          <a:p>
            <a:r>
              <a:rPr lang="ru-RU" b="1" dirty="0" smtClean="0"/>
              <a:t>Место работы:</a:t>
            </a:r>
            <a:r>
              <a:rPr lang="ru-RU" dirty="0" smtClean="0"/>
              <a:t> </a:t>
            </a:r>
            <a:r>
              <a:rPr lang="ru-RU" dirty="0" smtClean="0"/>
              <a:t>  </a:t>
            </a:r>
            <a:r>
              <a:rPr lang="ru-RU" dirty="0" smtClean="0"/>
              <a:t>МБОУ СОШ №2 с.Александров-Гай    Саратовской области</a:t>
            </a:r>
          </a:p>
          <a:p>
            <a:r>
              <a:rPr lang="ru-RU" b="1" dirty="0" smtClean="0"/>
              <a:t>Должность:</a:t>
            </a:r>
            <a:r>
              <a:rPr lang="ru-RU" dirty="0" smtClean="0"/>
              <a:t> </a:t>
            </a:r>
            <a:r>
              <a:rPr lang="ru-RU" smtClean="0"/>
              <a:t>учитель </a:t>
            </a:r>
            <a:r>
              <a:rPr lang="ru-RU" smtClean="0"/>
              <a:t>химии</a:t>
            </a:r>
            <a:endParaRPr lang="ru-RU" dirty="0" smtClean="0"/>
          </a:p>
          <a:p>
            <a:r>
              <a:rPr lang="ru-RU" b="1" dirty="0" smtClean="0"/>
              <a:t>Дополнительные сведения:</a:t>
            </a:r>
            <a:r>
              <a:rPr lang="ru-RU" dirty="0" smtClean="0"/>
              <a:t> сайт</a:t>
            </a:r>
            <a:r>
              <a:rPr lang="ru-RU" b="1" dirty="0" smtClean="0"/>
              <a:t> </a:t>
            </a:r>
            <a:r>
              <a:rPr lang="ru-RU" b="1" u="sng" dirty="0" smtClean="0">
                <a:hlinkClick r:id="rId2"/>
              </a:rPr>
              <a:t>http://kalitina.okis.ru/</a:t>
            </a:r>
            <a:r>
              <a:rPr lang="ru-RU" b="1" dirty="0" smtClean="0"/>
              <a:t> </a:t>
            </a:r>
            <a:endParaRPr lang="ru-RU" dirty="0" smtClean="0"/>
          </a:p>
          <a:p>
            <a:r>
              <a:rPr lang="ru-RU" b="1" dirty="0" smtClean="0"/>
              <a:t>Мини-сайт </a:t>
            </a:r>
            <a:r>
              <a:rPr lang="ru-RU" b="1" u="sng" dirty="0" smtClean="0">
                <a:hlinkClick r:id="rId3"/>
              </a:rPr>
              <a:t>http://www.nsportal.ru/kalitina-tamara-mikhailovna</a:t>
            </a:r>
            <a:r>
              <a:rPr lang="ru-RU" b="1" dirty="0" smtClean="0"/>
              <a:t>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1" descr="http://kalitina.okis.ru/img/kalitina/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214290"/>
            <a:ext cx="1440929" cy="169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Получение солей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>
            <a:lum bright="-60000" contrast="60000"/>
            <a:grayscl/>
            <a:biLevel thresh="50000"/>
          </a:blip>
          <a:srcRect/>
          <a:stretch>
            <a:fillRect/>
          </a:stretch>
        </p:blipFill>
        <p:spPr bwMode="auto">
          <a:xfrm>
            <a:off x="357158" y="1142984"/>
            <a:ext cx="8572560" cy="542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Получение солей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214423"/>
          <a:ext cx="8643999" cy="5342577"/>
        </p:xfrm>
        <a:graphic>
          <a:graphicData uri="http://schemas.openxmlformats.org/drawingml/2006/table">
            <a:tbl>
              <a:tblPr/>
              <a:tblGrid>
                <a:gridCol w="1803598"/>
                <a:gridCol w="4911574"/>
                <a:gridCol w="1928827"/>
              </a:tblGrid>
              <a:tr h="785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Способ получения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Примеры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Примечания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9187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1. Металл + неметалл 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518160" algn="l"/>
                          <a:tab pos="878205" algn="l"/>
                          <a:tab pos="1328420" algn="l"/>
                          <a:tab pos="1598295" algn="l"/>
                        </a:tabLs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2K+Cl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</a:t>
                      </a:r>
                      <a:r>
                        <a:rPr lang="en-US" sz="2000" b="1" spc="-50000" dirty="0">
                          <a:latin typeface="Arial"/>
                          <a:ea typeface="Times New Roman"/>
                        </a:rPr>
                        <a:t>→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 t   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2KCl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ahoma"/>
                          <a:ea typeface="Times New Roman"/>
                        </a:rPr>
                        <a:t>Соли бескислородных кислот</a:t>
                      </a:r>
                      <a:endParaRPr lang="ru-RU" sz="20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7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2. Металл + кислота.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2275" algn="l"/>
                          <a:tab pos="704215" algn="l"/>
                          <a:tab pos="1690370" algn="l"/>
                          <a:tab pos="2042160" algn="l"/>
                          <a:tab pos="2675890" algn="l"/>
                          <a:tab pos="2957830" algn="l"/>
                        </a:tabLs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А) с минеральными кислотами (соляной, фосфорной, уксусной, разбавленной серной</a:t>
                      </a:r>
                      <a:r>
                        <a:rPr lang="ru-RU" sz="2000" b="1" dirty="0" smtClean="0">
                          <a:latin typeface="Tahoma"/>
                          <a:ea typeface="Times New Roman"/>
                        </a:rPr>
                        <a:t>):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2275" algn="l"/>
                          <a:tab pos="704215" algn="l"/>
                          <a:tab pos="1690370" algn="l"/>
                          <a:tab pos="2042160" algn="l"/>
                          <a:tab pos="2675890" algn="l"/>
                          <a:tab pos="2957830" algn="l"/>
                        </a:tabLst>
                      </a:pPr>
                      <a:endParaRPr lang="ru-RU" sz="2000" b="1" dirty="0" smtClean="0">
                        <a:latin typeface="Tahoma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2275" algn="l"/>
                          <a:tab pos="704215" algn="l"/>
                          <a:tab pos="1690370" algn="l"/>
                          <a:tab pos="2042160" algn="l"/>
                          <a:tab pos="2675890" algn="l"/>
                          <a:tab pos="2957830" algn="l"/>
                        </a:tabLst>
                      </a:pPr>
                      <a:r>
                        <a:rPr lang="en-US" sz="2000" b="1" dirty="0" smtClean="0">
                          <a:latin typeface="Tahoma"/>
                          <a:ea typeface="Times New Roman"/>
                        </a:rPr>
                        <a:t>Fe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+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H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SO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</a:rPr>
                        <a:t>4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</a:rPr>
                        <a:t>(</a:t>
                      </a:r>
                      <a:r>
                        <a:rPr lang="ru-RU" sz="2000" b="1" baseline="-25000" dirty="0" err="1">
                          <a:latin typeface="Tahoma"/>
                          <a:ea typeface="Times New Roman"/>
                        </a:rPr>
                        <a:t>разб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</a:rPr>
                        <a:t>.)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= </a:t>
                      </a:r>
                      <a:r>
                        <a:rPr lang="en-US" sz="2000" b="1" dirty="0" err="1">
                          <a:latin typeface="Tahoma"/>
                          <a:ea typeface="Times New Roman"/>
                        </a:rPr>
                        <a:t>FeSO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</a:rPr>
                        <a:t>4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+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ahoma"/>
                          <a:ea typeface="Times New Roman"/>
                        </a:rPr>
                        <a:t>H</a:t>
                      </a:r>
                      <a:r>
                        <a:rPr lang="ru-RU" sz="2000" b="1" baseline="-25000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ahoma"/>
                          <a:ea typeface="Times New Roman"/>
                        </a:rPr>
                        <a:t>­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 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2275" algn="l"/>
                          <a:tab pos="704215" algn="l"/>
                          <a:tab pos="1690370" algn="l"/>
                          <a:tab pos="2042160" algn="l"/>
                          <a:tab pos="2675890" algn="l"/>
                          <a:tab pos="2957830" algn="l"/>
                        </a:tabLst>
                      </a:pPr>
                      <a:endParaRPr lang="ru-RU" sz="2000" b="1" dirty="0" smtClean="0">
                        <a:latin typeface="Tahoma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2275" algn="l"/>
                          <a:tab pos="704215" algn="l"/>
                          <a:tab pos="1690370" algn="l"/>
                          <a:tab pos="2042160" algn="l"/>
                          <a:tab pos="2675890" algn="l"/>
                          <a:tab pos="2957830" algn="l"/>
                        </a:tabLst>
                      </a:pPr>
                      <a:r>
                        <a:rPr lang="ru-RU" sz="2000" b="1" dirty="0" smtClean="0">
                          <a:latin typeface="Tahoma"/>
                          <a:ea typeface="Times New Roman"/>
                        </a:rPr>
                        <a:t>Б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) с азотной и </a:t>
                      </a:r>
                      <a:r>
                        <a:rPr lang="ru-RU" sz="2000" b="1" dirty="0" err="1">
                          <a:latin typeface="Tahoma"/>
                          <a:ea typeface="Times New Roman"/>
                        </a:rPr>
                        <a:t>конц.серной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 smtClean="0">
                        <a:latin typeface="Tahoma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ahoma"/>
                          <a:ea typeface="Times New Roman"/>
                        </a:rPr>
                        <a:t>3Cu+8HNO</a:t>
                      </a:r>
                      <a:r>
                        <a:rPr lang="en-US" sz="2000" b="1" baseline="-25000" dirty="0" smtClean="0">
                          <a:latin typeface="Tahoma"/>
                          <a:ea typeface="Times New Roman"/>
                        </a:rPr>
                        <a:t>3(</a:t>
                      </a:r>
                      <a:r>
                        <a:rPr lang="ru-RU" sz="2000" b="1" baseline="-25000" dirty="0" err="1">
                          <a:latin typeface="Tahoma"/>
                          <a:ea typeface="Times New Roman"/>
                        </a:rPr>
                        <a:t>разб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.)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=3Cu(NO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3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)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highlight>
                            <a:srgbClr val="FFFF00"/>
                          </a:highlight>
                          <a:latin typeface="Tahoma"/>
                          <a:ea typeface="Times New Roman"/>
                        </a:rPr>
                        <a:t>2NO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+4H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O 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А) металлы левее Н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Получение солей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285860"/>
          <a:ext cx="8401080" cy="785817"/>
        </p:xfrm>
        <a:graphic>
          <a:graphicData uri="http://schemas.openxmlformats.org/drawingml/2006/table">
            <a:tbl>
              <a:tblPr/>
              <a:tblGrid>
                <a:gridCol w="1752912"/>
                <a:gridCol w="4219275"/>
                <a:gridCol w="2428893"/>
              </a:tblGrid>
              <a:tr h="785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Способ получения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Примеры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Примечания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2214554"/>
          <a:ext cx="8429685" cy="4125782"/>
        </p:xfrm>
        <a:graphic>
          <a:graphicData uri="http://schemas.openxmlformats.org/drawingml/2006/table">
            <a:tbl>
              <a:tblPr/>
              <a:tblGrid>
                <a:gridCol w="1758881"/>
                <a:gridCol w="4169042"/>
                <a:gridCol w="2501762"/>
              </a:tblGrid>
              <a:tr h="16721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3. Оксид + </a:t>
                      </a:r>
                      <a:r>
                        <a:rPr lang="ru-RU" sz="2000" b="1" dirty="0" err="1">
                          <a:latin typeface="Tahoma"/>
                          <a:ea typeface="Times New Roman"/>
                        </a:rPr>
                        <a:t>оксид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49985" algn="l"/>
                          <a:tab pos="1497965" algn="l"/>
                          <a:tab pos="2091055" algn="l"/>
                          <a:tab pos="2439670" algn="l"/>
                        </a:tabLst>
                      </a:pPr>
                      <a:r>
                        <a:rPr lang="en-US" sz="2000" b="1" dirty="0" err="1">
                          <a:latin typeface="Tahoma"/>
                          <a:ea typeface="Times New Roman"/>
                        </a:rPr>
                        <a:t>CaO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+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CO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</a:rPr>
                        <a:t>2 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= </a:t>
                      </a:r>
                      <a:r>
                        <a:rPr lang="en-US" sz="2000" b="1" dirty="0" err="1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CaCO</a:t>
                      </a:r>
                      <a:r>
                        <a:rPr lang="ru-RU" sz="2000" b="1" baseline="-25000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3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           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149985" algn="l"/>
                          <a:tab pos="1497965" algn="l"/>
                          <a:tab pos="2091055" algn="l"/>
                          <a:tab pos="2439670" algn="l"/>
                        </a:tabLst>
                      </a:pPr>
                      <a:r>
                        <a:rPr lang="ru-RU" sz="2000" b="1" dirty="0" err="1">
                          <a:latin typeface="Tahoma"/>
                          <a:ea typeface="Times New Roman"/>
                        </a:rPr>
                        <a:t>ВаО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+ </a:t>
                      </a:r>
                      <a:r>
                        <a:rPr lang="en-US" sz="2000" b="1" dirty="0" err="1">
                          <a:latin typeface="Tahoma"/>
                          <a:ea typeface="Times New Roman"/>
                        </a:rPr>
                        <a:t>ZnO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= </a:t>
                      </a:r>
                      <a:r>
                        <a:rPr lang="en-US" sz="2000" b="1" dirty="0" err="1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BaZnO</a:t>
                      </a:r>
                      <a:r>
                        <a:rPr lang="ru-RU" sz="2000" b="1" baseline="-25000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 </a:t>
                      </a:r>
                      <a:r>
                        <a:rPr lang="ru-RU" sz="2000" b="1" dirty="0" err="1">
                          <a:latin typeface="Tahoma"/>
                          <a:ea typeface="Times New Roman"/>
                        </a:rPr>
                        <a:t>цинкат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бария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err="1">
                          <a:latin typeface="Tahoma"/>
                          <a:ea typeface="Times New Roman"/>
                        </a:rPr>
                        <a:t>ZnO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+ 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SO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</a:rPr>
                        <a:t>3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= </a:t>
                      </a:r>
                      <a:r>
                        <a:rPr lang="en-US" sz="2000" b="1" dirty="0" err="1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ZnSO</a:t>
                      </a:r>
                      <a:r>
                        <a:rPr lang="ru-RU" sz="2000" b="1" baseline="-25000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4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 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Идёт при нагревании. Соль должна существовать.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6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4. Основный и амфотерный оксид + кислота.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0260" algn="l"/>
                          <a:tab pos="1162050" algn="l"/>
                          <a:tab pos="1690370" algn="l"/>
                          <a:tab pos="2042160" algn="l"/>
                          <a:tab pos="2675890" algn="l"/>
                          <a:tab pos="2957830" algn="l"/>
                        </a:tabLs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А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) 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SO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4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+C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а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O 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= C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а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SO</a:t>
                      </a:r>
                      <a:r>
                        <a:rPr lang="en-US" sz="2000" b="1" baseline="-25000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4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O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0260" algn="l"/>
                          <a:tab pos="1162050" algn="l"/>
                          <a:tab pos="1690370" algn="l"/>
                          <a:tab pos="2042160" algn="l"/>
                          <a:tab pos="2675890" algn="l"/>
                          <a:tab pos="2957830" algn="l"/>
                        </a:tabLst>
                      </a:pP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    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SO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4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+ZnO = 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ZnSO</a:t>
                      </a:r>
                      <a:r>
                        <a:rPr lang="en-US" sz="2000" b="1" baseline="-25000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4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O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10260" algn="l"/>
                          <a:tab pos="1162050" algn="l"/>
                          <a:tab pos="1690370" algn="l"/>
                          <a:tab pos="2042160" algn="l"/>
                          <a:tab pos="2675890" algn="l"/>
                          <a:tab pos="2957830" algn="l"/>
                        </a:tabLs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Б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) 2H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SO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4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(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избыток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) + </a:t>
                      </a:r>
                      <a:r>
                        <a:rPr lang="ru-RU" sz="2000" b="1" dirty="0" err="1">
                          <a:latin typeface="Tahoma"/>
                          <a:ea typeface="Times New Roman"/>
                        </a:rPr>
                        <a:t>СаО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 = 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O + </a:t>
                      </a:r>
                      <a:r>
                        <a:rPr lang="ru-RU" sz="2000" b="1" dirty="0" err="1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Са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(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Н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S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О</a:t>
                      </a:r>
                      <a:r>
                        <a:rPr lang="en-US" sz="2000" b="1" baseline="-25000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4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)</a:t>
                      </a:r>
                      <a:r>
                        <a:rPr lang="en-US" sz="2000" b="1" baseline="-25000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2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Для многоосновных кислот возможно образование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кислой соли 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в избытке кислоты.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Получение солей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600200"/>
          <a:ext cx="8643999" cy="785817"/>
        </p:xfrm>
        <a:graphic>
          <a:graphicData uri="http://schemas.openxmlformats.org/drawingml/2006/table">
            <a:tbl>
              <a:tblPr/>
              <a:tblGrid>
                <a:gridCol w="1882767"/>
                <a:gridCol w="4854729"/>
                <a:gridCol w="1906503"/>
              </a:tblGrid>
              <a:tr h="785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Способ получения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Примеры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Примечания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2500306"/>
          <a:ext cx="8429683" cy="3855720"/>
        </p:xfrm>
        <a:graphic>
          <a:graphicData uri="http://schemas.openxmlformats.org/drawingml/2006/table">
            <a:tbl>
              <a:tblPr/>
              <a:tblGrid>
                <a:gridCol w="1758881"/>
                <a:gridCol w="5099166"/>
                <a:gridCol w="1571636"/>
              </a:tblGrid>
              <a:tr h="37045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5. Основание + кислотный оксид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71220" algn="l"/>
                          <a:tab pos="1150620" algn="l"/>
                          <a:tab pos="1605915" algn="l"/>
                          <a:tab pos="1885315" algn="l"/>
                          <a:tab pos="2686685" algn="l"/>
                          <a:tab pos="2965450" algn="l"/>
                        </a:tabLst>
                      </a:pP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Ca(OH)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2(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</a:rPr>
                        <a:t>изб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)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+CO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 =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 CaCO</a:t>
                      </a:r>
                      <a:r>
                        <a:rPr lang="en-US" sz="2000" b="1" baseline="-25000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3 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O   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71220" algn="l"/>
                          <a:tab pos="1150620" algn="l"/>
                          <a:tab pos="1605915" algn="l"/>
                          <a:tab pos="1885315" algn="l"/>
                          <a:tab pos="2686685" algn="l"/>
                          <a:tab pos="2965450" algn="l"/>
                        </a:tabLs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карбонат кальция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 (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средняя соль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)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71220" algn="l"/>
                          <a:tab pos="1150620" algn="l"/>
                          <a:tab pos="1605915" algn="l"/>
                          <a:tab pos="1885315" algn="l"/>
                          <a:tab pos="2686685" algn="l"/>
                          <a:tab pos="2965450" algn="l"/>
                        </a:tabLst>
                      </a:pP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Ca(OH)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+CO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2(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</a:rPr>
                        <a:t>изб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)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 = 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Ca(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Н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CO</a:t>
                      </a:r>
                      <a:r>
                        <a:rPr lang="en-US" sz="2000" b="1" baseline="-25000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3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)</a:t>
                      </a:r>
                      <a:r>
                        <a:rPr lang="en-US" sz="2000" b="1" baseline="-25000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2 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O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71220" algn="l"/>
                          <a:tab pos="1150620" algn="l"/>
                          <a:tab pos="1605915" algn="l"/>
                          <a:tab pos="1885315" algn="l"/>
                          <a:tab pos="2686685" algn="l"/>
                          <a:tab pos="2965450" algn="l"/>
                        </a:tabLst>
                      </a:pP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  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гидрокарбонат кальция (кислая соль)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В случае избытка основания получается средняя соль, в избытке кислотного оксида – кислая соль.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Получение солей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1" y="1600200"/>
          <a:ext cx="8572558" cy="785817"/>
        </p:xfrm>
        <a:graphic>
          <a:graphicData uri="http://schemas.openxmlformats.org/drawingml/2006/table">
            <a:tbl>
              <a:tblPr/>
              <a:tblGrid>
                <a:gridCol w="1700341"/>
                <a:gridCol w="3908675"/>
                <a:gridCol w="2963542"/>
              </a:tblGrid>
              <a:tr h="785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Способ получения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Примеры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Примечания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7" y="2571744"/>
          <a:ext cx="8501122" cy="3785616"/>
        </p:xfrm>
        <a:graphic>
          <a:graphicData uri="http://schemas.openxmlformats.org/drawingml/2006/table">
            <a:tbl>
              <a:tblPr/>
              <a:tblGrid>
                <a:gridCol w="1571637"/>
                <a:gridCol w="4071966"/>
                <a:gridCol w="2857519"/>
              </a:tblGrid>
              <a:tr h="3643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6. Основание + кислота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( а также аммиак + кислота)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86130" algn="l"/>
                          <a:tab pos="1140460" algn="l"/>
                          <a:tab pos="1887855" algn="l"/>
                          <a:tab pos="2202815" algn="l"/>
                          <a:tab pos="3107690" algn="l"/>
                          <a:tab pos="3383280" algn="l"/>
                        </a:tabLst>
                      </a:pP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SO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4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+2KOH(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изб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) 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= K</a:t>
                      </a:r>
                      <a:r>
                        <a:rPr lang="en-US" sz="2000" b="1" baseline="-25000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SO</a:t>
                      </a:r>
                      <a:r>
                        <a:rPr lang="en-US" sz="2000" b="1" baseline="-25000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4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+2H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O 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86130" algn="l"/>
                          <a:tab pos="1140460" algn="l"/>
                          <a:tab pos="1887855" algn="l"/>
                          <a:tab pos="2202815" algn="l"/>
                          <a:tab pos="3107690" algn="l"/>
                          <a:tab pos="3383280" algn="l"/>
                        </a:tabLst>
                      </a:pP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SO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4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(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изб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) + KOH = 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K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Н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SO</a:t>
                      </a:r>
                      <a:r>
                        <a:rPr lang="en-US" sz="2000" b="1" baseline="-25000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4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O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86130" algn="l"/>
                          <a:tab pos="1140460" algn="l"/>
                          <a:tab pos="1887855" algn="l"/>
                          <a:tab pos="2202815" algn="l"/>
                          <a:tab pos="3107690" algn="l"/>
                          <a:tab pos="3383280" algn="l"/>
                        </a:tabLs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гидро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сульфат калия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86130" algn="l"/>
                          <a:tab pos="1140460" algn="l"/>
                          <a:tab pos="1887855" algn="l"/>
                          <a:tab pos="2202815" algn="l"/>
                          <a:tab pos="3107690" algn="l"/>
                          <a:tab pos="3383280" algn="l"/>
                        </a:tabLst>
                      </a:pP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Al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(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OH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)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</a:rPr>
                        <a:t>3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+ 2</a:t>
                      </a:r>
                      <a:r>
                        <a:rPr lang="en-US" sz="2000" b="1" dirty="0" err="1">
                          <a:latin typeface="Tahoma"/>
                          <a:ea typeface="Times New Roman"/>
                        </a:rPr>
                        <a:t>HCl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=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Al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(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OH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)</a:t>
                      </a:r>
                      <a:r>
                        <a:rPr lang="en-US" sz="2000" b="1" dirty="0" err="1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Cl</a:t>
                      </a:r>
                      <a:r>
                        <a:rPr lang="ru-RU" sz="2000" b="1" baseline="-25000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2 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+2Н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О               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86130" algn="l"/>
                          <a:tab pos="1140460" algn="l"/>
                          <a:tab pos="1887855" algn="l"/>
                          <a:tab pos="2202815" algn="l"/>
                          <a:tab pos="3107690" algn="l"/>
                          <a:tab pos="3383280" algn="l"/>
                        </a:tabLs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гидроксо</a:t>
                      </a:r>
                      <a:r>
                        <a:rPr lang="ru-RU" sz="2000" b="1" dirty="0" err="1">
                          <a:latin typeface="Tahoma"/>
                          <a:ea typeface="Times New Roman"/>
                        </a:rPr>
                        <a:t>хлорид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алюминия 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86130" algn="l"/>
                          <a:tab pos="1140460" algn="l"/>
                          <a:tab pos="1887855" algn="l"/>
                          <a:tab pos="2202815" algn="l"/>
                          <a:tab pos="3107690" algn="l"/>
                          <a:tab pos="3383280" algn="l"/>
                        </a:tabLst>
                      </a:pP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NH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</a:rPr>
                        <a:t>3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+ </a:t>
                      </a:r>
                      <a:r>
                        <a:rPr lang="en-US" sz="2000" b="1" dirty="0" err="1">
                          <a:latin typeface="Tahoma"/>
                          <a:ea typeface="Times New Roman"/>
                        </a:rPr>
                        <a:t>HCl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= 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NH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</a:rPr>
                        <a:t>4</a:t>
                      </a:r>
                      <a:r>
                        <a:rPr lang="en-US" sz="2000" b="1" dirty="0" err="1">
                          <a:latin typeface="Tahoma"/>
                          <a:ea typeface="Times New Roman"/>
                        </a:rPr>
                        <a:t>Cl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     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86130" algn="l"/>
                          <a:tab pos="1140460" algn="l"/>
                          <a:tab pos="1887855" algn="l"/>
                          <a:tab pos="2202815" algn="l"/>
                          <a:tab pos="3107690" algn="l"/>
                          <a:tab pos="3383280" algn="l"/>
                        </a:tabLs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Хлорид  аммония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ahoma"/>
                          <a:ea typeface="Times New Roman"/>
                        </a:rPr>
                        <a:t>Нерастворимые основания реагируют только с достаточно сильными кислотами. При избытке </a:t>
                      </a:r>
                      <a:r>
                        <a:rPr lang="ru-RU" sz="1800" b="1" u="sng" dirty="0">
                          <a:latin typeface="Tahoma"/>
                          <a:ea typeface="Times New Roman"/>
                        </a:rPr>
                        <a:t>многоосновной кислоты – кислая соль</a:t>
                      </a:r>
                      <a:r>
                        <a:rPr lang="ru-RU" sz="1800" b="1" dirty="0">
                          <a:latin typeface="Tahoma"/>
                          <a:ea typeface="Times New Roman"/>
                        </a:rPr>
                        <a:t>, в случае  избытка </a:t>
                      </a:r>
                      <a:r>
                        <a:rPr lang="ru-RU" sz="1800" b="1" u="sng" dirty="0" err="1">
                          <a:latin typeface="Tahoma"/>
                          <a:ea typeface="Times New Roman"/>
                        </a:rPr>
                        <a:t>многокислотного</a:t>
                      </a:r>
                      <a:r>
                        <a:rPr lang="ru-RU" sz="1800" b="1" u="sng" dirty="0">
                          <a:latin typeface="Tahoma"/>
                          <a:ea typeface="Times New Roman"/>
                        </a:rPr>
                        <a:t> основания – основная соль</a:t>
                      </a:r>
                      <a:endParaRPr lang="ru-RU" sz="18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Получение солей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142984"/>
          <a:ext cx="8643998" cy="701040"/>
        </p:xfrm>
        <a:graphic>
          <a:graphicData uri="http://schemas.openxmlformats.org/drawingml/2006/table">
            <a:tbl>
              <a:tblPr/>
              <a:tblGrid>
                <a:gridCol w="1803598"/>
                <a:gridCol w="4340070"/>
                <a:gridCol w="2500330"/>
              </a:tblGrid>
              <a:tr h="5000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Способ получения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Примеры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Примечания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7158" y="2000240"/>
          <a:ext cx="8572559" cy="4556760"/>
        </p:xfrm>
        <a:graphic>
          <a:graphicData uri="http://schemas.openxmlformats.org/drawingml/2006/table">
            <a:tbl>
              <a:tblPr/>
              <a:tblGrid>
                <a:gridCol w="1788692"/>
                <a:gridCol w="4239703"/>
                <a:gridCol w="2544164"/>
              </a:tblGrid>
              <a:tr h="9389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7*. Неметалл + основание 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  <a:tab pos="1160780" algn="l"/>
                          <a:tab pos="1689100" algn="l"/>
                          <a:tab pos="2040890" algn="l"/>
                          <a:tab pos="2675890" algn="l"/>
                          <a:tab pos="2957830" algn="l"/>
                        </a:tabLst>
                      </a:pP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Si +2NaOH + 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O = Na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SiO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3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 + 2H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Только с кремнием (остальные неметаллы дают смеси солей)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4083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8. Основание + соль (средняя или кислая)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03580" algn="l"/>
                          <a:tab pos="962660" algn="l"/>
                          <a:tab pos="1591945" algn="l"/>
                          <a:tab pos="1851660" algn="l"/>
                          <a:tab pos="2666365" algn="l"/>
                          <a:tab pos="2926080" algn="l"/>
                        </a:tabLst>
                      </a:pP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3NaOH+FeCl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3 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=Fe(OH)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3</a:t>
                      </a:r>
                      <a:r>
                        <a:rPr lang="en-US" sz="2000" b="1" dirty="0">
                          <a:latin typeface="Times New Roman"/>
                          <a:ea typeface="Times New Roman"/>
                          <a:cs typeface="Tahoma"/>
                        </a:rPr>
                        <a:t>↓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+3NaCl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03580" algn="l"/>
                          <a:tab pos="962660" algn="l"/>
                          <a:tab pos="1591945" algn="l"/>
                          <a:tab pos="1851660" algn="l"/>
                          <a:tab pos="2666365" algn="l"/>
                          <a:tab pos="2926080" algn="l"/>
                        </a:tabLs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К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ОН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 K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H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SO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4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 = K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SO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4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 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H</a:t>
                      </a:r>
                      <a:r>
                        <a:rPr lang="en-US" sz="2000" b="1" baseline="-25000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O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	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03580" algn="l"/>
                          <a:tab pos="962660" algn="l"/>
                          <a:tab pos="1591945" algn="l"/>
                          <a:tab pos="1851660" algn="l"/>
                          <a:tab pos="2666365" algn="l"/>
                          <a:tab pos="2926080" algn="l"/>
                        </a:tabLst>
                      </a:pP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KOH + NH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4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NO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3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 = KNO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3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 + NH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3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 + 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O                     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И соль, и основание должны быть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растворимы,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а в продуктах должны быть –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осадок, газ или вода. 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Получение солей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1" y="1214422"/>
          <a:ext cx="8572560" cy="785817"/>
        </p:xfrm>
        <a:graphic>
          <a:graphicData uri="http://schemas.openxmlformats.org/drawingml/2006/table">
            <a:tbl>
              <a:tblPr/>
              <a:tblGrid>
                <a:gridCol w="1788692"/>
                <a:gridCol w="4233354"/>
                <a:gridCol w="2550514"/>
              </a:tblGrid>
              <a:tr h="785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Способ получения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Примеры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Примечания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2071679"/>
          <a:ext cx="8572560" cy="4637960"/>
        </p:xfrm>
        <a:graphic>
          <a:graphicData uri="http://schemas.openxmlformats.org/drawingml/2006/table">
            <a:tbl>
              <a:tblPr/>
              <a:tblGrid>
                <a:gridCol w="1788692"/>
                <a:gridCol w="4239703"/>
                <a:gridCol w="2544165"/>
              </a:tblGrid>
              <a:tr h="21843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9. Металл + соль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23545" algn="l"/>
                          <a:tab pos="681355" algn="l"/>
                          <a:tab pos="1303020" algn="l"/>
                          <a:tab pos="1661160" algn="l"/>
                          <a:tab pos="2324735" algn="l"/>
                          <a:tab pos="2682875" algn="l"/>
                        </a:tabLs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Zn+CuSO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</a:rPr>
                        <a:t>4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 =Cu+ZnSO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</a:rPr>
                        <a:t>4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Более активный металл 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(но не реагирующий с водой) +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растворимая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соль.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162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10. Кислота + соль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  <a:tab pos="1160780" algn="l"/>
                          <a:tab pos="1689100" algn="l"/>
                          <a:tab pos="2040890" algn="l"/>
                          <a:tab pos="2675890" algn="l"/>
                          <a:tab pos="2957830" algn="l"/>
                        </a:tabLst>
                      </a:pP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S+CuCl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 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= </a:t>
                      </a:r>
                      <a:r>
                        <a:rPr lang="en-US" sz="2000" b="1" dirty="0" err="1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CuS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  <a:cs typeface="Tahoma"/>
                          <a:sym typeface="Symbol"/>
                        </a:rPr>
                        <a:t>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+ 2HCl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  <a:tab pos="1160780" algn="l"/>
                          <a:tab pos="1689100" algn="l"/>
                          <a:tab pos="2040890" algn="l"/>
                          <a:tab pos="2675890" algn="l"/>
                          <a:tab pos="2957830" algn="l"/>
                        </a:tabLst>
                      </a:pPr>
                      <a:endParaRPr lang="ru-RU" sz="2000" b="1" dirty="0" smtClean="0">
                        <a:latin typeface="Tahoma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  <a:tab pos="1160780" algn="l"/>
                          <a:tab pos="1689100" algn="l"/>
                          <a:tab pos="2040890" algn="l"/>
                          <a:tab pos="2675890" algn="l"/>
                          <a:tab pos="2957830" algn="l"/>
                        </a:tabLst>
                      </a:pPr>
                      <a:r>
                        <a:rPr lang="en-US" sz="2000" b="1" dirty="0" err="1" smtClean="0">
                          <a:latin typeface="Tahoma"/>
                          <a:ea typeface="Times New Roman"/>
                        </a:rPr>
                        <a:t>HCl</a:t>
                      </a:r>
                      <a:r>
                        <a:rPr lang="en-US" sz="2000" b="1" dirty="0" smtClean="0">
                          <a:latin typeface="Tahoma"/>
                          <a:ea typeface="Times New Roman"/>
                        </a:rPr>
                        <a:t> 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 CaCO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3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 = 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C</a:t>
                      </a:r>
                      <a:r>
                        <a:rPr lang="ru-RU" sz="2000" b="1" dirty="0" err="1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аС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l</a:t>
                      </a:r>
                      <a:r>
                        <a:rPr lang="en-US" sz="2000" b="1" baseline="-25000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 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 CO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ru-RU" sz="2000" b="1" dirty="0">
                          <a:latin typeface="Tahoma"/>
                          <a:ea typeface="Times New Roman"/>
                          <a:cs typeface="Tahoma"/>
                          <a:sym typeface="Symbol"/>
                        </a:rPr>
                        <a:t>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 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O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  <a:tab pos="1160780" algn="l"/>
                          <a:tab pos="1689100" algn="l"/>
                          <a:tab pos="2040890" algn="l"/>
                          <a:tab pos="2675890" algn="l"/>
                          <a:tab pos="2957830" algn="l"/>
                        </a:tabLst>
                      </a:pPr>
                      <a:endParaRPr lang="ru-RU" sz="2000" b="1" dirty="0" smtClean="0">
                        <a:latin typeface="Tahoma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  <a:tab pos="1160780" algn="l"/>
                          <a:tab pos="1689100" algn="l"/>
                          <a:tab pos="2040890" algn="l"/>
                          <a:tab pos="2675890" algn="l"/>
                          <a:tab pos="2957830" algn="l"/>
                        </a:tabLst>
                      </a:pPr>
                      <a:r>
                        <a:rPr lang="en-US" sz="2000" b="1" dirty="0" smtClean="0">
                          <a:latin typeface="Tahoma"/>
                          <a:ea typeface="Times New Roman"/>
                        </a:rPr>
                        <a:t>Al(OH)</a:t>
                      </a:r>
                      <a:r>
                        <a:rPr lang="en-US" sz="2000" b="1" baseline="-25000" dirty="0" smtClean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 smtClean="0">
                          <a:latin typeface="Tahoma"/>
                          <a:ea typeface="Times New Roman"/>
                        </a:rPr>
                        <a:t>Cl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+ 2HCl =</a:t>
                      </a:r>
                      <a:r>
                        <a:rPr lang="en-US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AlCl</a:t>
                      </a:r>
                      <a:r>
                        <a:rPr lang="en-US" sz="2000" b="1" baseline="-25000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3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+2H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O	 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В продуктах – осадок, газ или вода.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Получение солей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1" y="1214422"/>
          <a:ext cx="8501121" cy="785817"/>
        </p:xfrm>
        <a:graphic>
          <a:graphicData uri="http://schemas.openxmlformats.org/drawingml/2006/table">
            <a:tbl>
              <a:tblPr/>
              <a:tblGrid>
                <a:gridCol w="1773786"/>
                <a:gridCol w="4127818"/>
                <a:gridCol w="2599517"/>
              </a:tblGrid>
              <a:tr h="78581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Способ получения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Примеры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latin typeface="Tahoma"/>
                          <a:ea typeface="Times New Roman"/>
                        </a:rPr>
                        <a:t>Примечания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85720" y="2143116"/>
          <a:ext cx="8501122" cy="3935427"/>
        </p:xfrm>
        <a:graphic>
          <a:graphicData uri="http://schemas.openxmlformats.org/drawingml/2006/table">
            <a:tbl>
              <a:tblPr/>
              <a:tblGrid>
                <a:gridCol w="1773786"/>
                <a:gridCol w="4204373"/>
                <a:gridCol w="2522963"/>
              </a:tblGrid>
              <a:tr h="17462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11*. Неметалл + соль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03580" algn="l"/>
                          <a:tab pos="962660" algn="l"/>
                          <a:tab pos="1591945" algn="l"/>
                          <a:tab pos="1851660" algn="l"/>
                          <a:tab pos="2666365" algn="l"/>
                          <a:tab pos="2926080" algn="l"/>
                        </a:tabLst>
                      </a:pP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Cl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 + KI = </a:t>
                      </a:r>
                      <a:r>
                        <a:rPr lang="en-US" sz="2000" b="1" dirty="0" err="1">
                          <a:latin typeface="Tahoma"/>
                          <a:ea typeface="Times New Roman"/>
                        </a:rPr>
                        <a:t>KCl</a:t>
                      </a:r>
                      <a:r>
                        <a:rPr lang="en-US" sz="2000" b="1" dirty="0">
                          <a:latin typeface="Tahoma"/>
                          <a:ea typeface="Times New Roman"/>
                        </a:rPr>
                        <a:t> + I</a:t>
                      </a:r>
                      <a:r>
                        <a:rPr lang="en-US" sz="2000" b="1" baseline="-25000" dirty="0">
                          <a:latin typeface="Tahoma"/>
                          <a:ea typeface="Times New Roman"/>
                        </a:rPr>
                        <a:t>2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Более активный галоген вытесняет из соли менее активный.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2182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12. Соль + </a:t>
                      </a:r>
                      <a:r>
                        <a:rPr lang="ru-RU" sz="2000" b="1" dirty="0" err="1">
                          <a:latin typeface="Tahoma"/>
                          <a:ea typeface="Times New Roman"/>
                        </a:rPr>
                        <a:t>соль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(обе растворимые!)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03580" algn="l"/>
                          <a:tab pos="962660" algn="l"/>
                          <a:tab pos="1591945" algn="l"/>
                          <a:tab pos="1851660" algn="l"/>
                          <a:tab pos="2666365" algn="l"/>
                          <a:tab pos="2926080" algn="l"/>
                        </a:tabLs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AgNO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</a:rPr>
                        <a:t>3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+KCl=AgCl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ahoma"/>
                        </a:rPr>
                        <a:t>↓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+KNO</a:t>
                      </a:r>
                      <a:r>
                        <a:rPr lang="ru-RU" sz="2000" b="1" baseline="-25000" dirty="0">
                          <a:latin typeface="Tahoma"/>
                          <a:ea typeface="Times New Roman"/>
                        </a:rPr>
                        <a:t>3</a:t>
                      </a: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 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ahoma"/>
                          <a:ea typeface="Times New Roman"/>
                        </a:rPr>
                        <a:t>Реакцию идёт, если хотя бы одна из образующихся солей выпадает в осадок.</a:t>
                      </a:r>
                      <a:endParaRPr lang="ru-RU" sz="2000" b="1" dirty="0">
                        <a:latin typeface="Times New Roman"/>
                        <a:ea typeface="Times New Roman"/>
                      </a:endParaRPr>
                    </a:p>
                  </a:txBody>
                  <a:tcPr marL="65607" marR="6560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71472" y="6215082"/>
            <a:ext cx="750099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* способ, применимый ТОЛЬКО для данного вещества (веществ).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491</Words>
  <Application>Microsoft Office PowerPoint</Application>
  <PresentationFormat>Экран (4:3)</PresentationFormat>
  <Paragraphs>104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Получение солей.</vt:lpstr>
      <vt:lpstr> Получение солей </vt:lpstr>
      <vt:lpstr> Получение солей </vt:lpstr>
      <vt:lpstr> Получение солей </vt:lpstr>
      <vt:lpstr> Получение солей </vt:lpstr>
      <vt:lpstr> Получение солей </vt:lpstr>
      <vt:lpstr> Получение солей </vt:lpstr>
      <vt:lpstr> Получение солей </vt:lpstr>
      <vt:lpstr> Получение солей </vt:lpstr>
      <vt:lpstr>Источники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Соли, получение, свойства</dc:title>
  <dc:creator>User</dc:creator>
  <cp:lastModifiedBy>User</cp:lastModifiedBy>
  <cp:revision>7</cp:revision>
  <dcterms:created xsi:type="dcterms:W3CDTF">2013-02-17T14:58:21Z</dcterms:created>
  <dcterms:modified xsi:type="dcterms:W3CDTF">2015-01-27T22:09:33Z</dcterms:modified>
</cp:coreProperties>
</file>