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61A"/>
    <a:srgbClr val="F64897"/>
    <a:srgbClr val="FED2D2"/>
    <a:srgbClr val="EFE0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571612"/>
            <a:ext cx="64294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latin typeface="Bookman Old Style" pitchFamily="18" charset="0"/>
              </a:rPr>
              <a:t>Гидролиз солей</a:t>
            </a:r>
            <a:endParaRPr lang="ru-RU" sz="9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Гидролиз соли СН</a:t>
            </a:r>
            <a:r>
              <a:rPr lang="ru-RU" sz="2000" b="1" baseline="-25000" dirty="0" smtClean="0">
                <a:latin typeface="Bookman Old Style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 СОО</a:t>
            </a:r>
            <a:r>
              <a:rPr lang="en-US" sz="2000" b="1" dirty="0" smtClean="0">
                <a:latin typeface="Bookman Old Style" pitchFamily="18" charset="0"/>
                <a:cs typeface="Times New Roman" pitchFamily="18" charset="0"/>
              </a:rPr>
              <a:t>N</a:t>
            </a: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Н</a:t>
            </a:r>
            <a:r>
              <a:rPr lang="ru-RU" sz="2000" b="1" baseline="-25000" dirty="0" smtClean="0">
                <a:latin typeface="Bookman Old Style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, образованной слабым основанием и слабой кислотой</a:t>
            </a:r>
            <a:br>
              <a:rPr lang="ru-RU" sz="2000" b="1" dirty="0" smtClean="0">
                <a:latin typeface="Bookman Old Style" pitchFamily="18" charset="0"/>
                <a:cs typeface="Times New Roman" pitchFamily="18" charset="0"/>
              </a:rPr>
            </a:b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гидролиз соли, образованной слабым основанием и слабой кислотой, образуются конечные продукты – слабое основание и слабая кислота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малодиссоциирующие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вещества. Гидролиз необратимый.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НОН = СН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СООН 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Среда определяется сравнением К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слабых электролитов, а именно большим значением К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СООН = 1,75 ∙ 10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К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6,3 ∙ 10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данном случае реакция среды будет слабощелочная, т.к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несколько больше  К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00042"/>
            <a:ext cx="8705880" cy="79535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Задание.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Определите реакцию среды водных растворов солей.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</a:br>
            <a:endParaRPr lang="ru-RU" sz="2000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1428734"/>
          <a:ext cx="8686800" cy="501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2500330"/>
                <a:gridCol w="2571768"/>
                <a:gridCol w="2686008"/>
              </a:tblGrid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№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 ряд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 ряд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 ряд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Li</a:t>
                      </a:r>
                      <a:r>
                        <a:rPr lang="en-US" sz="28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SO</a:t>
                      </a:r>
                      <a:r>
                        <a:rPr lang="en-US" sz="28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</a:t>
                      </a:r>
                      <a:r>
                        <a:rPr lang="ru-RU" sz="28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NaNO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r>
                        <a:rPr lang="ru-RU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KCl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CuSO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r>
                        <a:rPr lang="ru-RU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2800" b="1" baseline="-30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FeCl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Na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SO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r>
                        <a:rPr lang="ru-RU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K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PO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4</a:t>
                      </a:r>
                      <a:r>
                        <a:rPr lang="ru-RU" sz="2800" b="1" baseline="-300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ru-RU" sz="2800" b="1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KI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KMnO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NaBr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 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LiNO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NH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NO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Na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SiO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r>
                        <a:rPr lang="ru-RU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K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S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NaNO</a:t>
                      </a:r>
                      <a:r>
                        <a:rPr lang="en-US" sz="2800" b="1" baseline="-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тр тест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ст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Домашнее задание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</a:p>
          <a:p>
            <a:endParaRPr lang="ru-RU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Объясните почему при сливании растворов - </a:t>
            </a:r>
            <a:r>
              <a:rPr lang="en-US" sz="2400" dirty="0" err="1" smtClean="0"/>
              <a:t>FeCl</a:t>
            </a:r>
            <a:r>
              <a:rPr lang="en-US" sz="2400" dirty="0" smtClean="0"/>
              <a:t>₃ </a:t>
            </a:r>
            <a:r>
              <a:rPr lang="ru-RU" sz="2400" dirty="0" smtClean="0"/>
              <a:t>и</a:t>
            </a:r>
            <a:r>
              <a:rPr lang="en-US" sz="2400" dirty="0" smtClean="0"/>
              <a:t>  </a:t>
            </a:r>
            <a:r>
              <a:rPr lang="en-US" sz="2400" dirty="0" err="1" smtClean="0"/>
              <a:t>Na₂CO</a:t>
            </a:r>
            <a:r>
              <a:rPr lang="en-US" sz="2400" dirty="0" smtClean="0"/>
              <a:t>₃  -</a:t>
            </a:r>
            <a:r>
              <a:rPr lang="ru-RU" sz="2400" dirty="0" smtClean="0"/>
              <a:t>  выпадает  осадок и выделяется газ?</a:t>
            </a:r>
            <a:r>
              <a:rPr lang="en-US" sz="2400" dirty="0" smtClean="0"/>
              <a:t>   </a:t>
            </a:r>
            <a:r>
              <a:rPr lang="ru-RU" sz="2400" dirty="0" smtClean="0"/>
              <a:t> </a:t>
            </a:r>
          </a:p>
          <a:p>
            <a:pPr algn="just"/>
            <a:endParaRPr lang="ru-RU" sz="2000" dirty="0" smtClean="0"/>
          </a:p>
          <a:p>
            <a:pPr algn="just">
              <a:buNone/>
            </a:pPr>
            <a:r>
              <a:rPr lang="en-US" sz="2000" dirty="0" smtClean="0"/>
              <a:t>2FeCl</a:t>
            </a:r>
            <a:r>
              <a:rPr lang="en-US" sz="2000" dirty="0" smtClean="0">
                <a:latin typeface="Calibri"/>
              </a:rPr>
              <a:t>₃</a:t>
            </a:r>
            <a:r>
              <a:rPr lang="en-US" sz="2000" dirty="0" smtClean="0"/>
              <a:t>  + 3Na</a:t>
            </a:r>
            <a:r>
              <a:rPr lang="en-US" sz="2000" dirty="0" smtClean="0">
                <a:latin typeface="Calibri"/>
              </a:rPr>
              <a:t>₂</a:t>
            </a:r>
            <a:r>
              <a:rPr lang="en-US" sz="2000" dirty="0" smtClean="0"/>
              <a:t>CO</a:t>
            </a:r>
            <a:r>
              <a:rPr lang="en-US" sz="2000" dirty="0" smtClean="0">
                <a:latin typeface="Calibri"/>
              </a:rPr>
              <a:t>₃  </a:t>
            </a:r>
            <a:r>
              <a:rPr lang="en-US" sz="2400" dirty="0" smtClean="0">
                <a:latin typeface="Calibri"/>
              </a:rPr>
              <a:t>+ 3H₂O  = 2Fe(OH)₃↓ +  6NaCl  + 3CO₂↑</a:t>
            </a:r>
            <a:endParaRPr lang="ru-RU" sz="2400" dirty="0" smtClean="0"/>
          </a:p>
          <a:p>
            <a:pPr algn="just"/>
            <a:endParaRPr lang="ru-RU" sz="2400" dirty="0" smtClean="0"/>
          </a:p>
        </p:txBody>
      </p:sp>
      <p:pic>
        <p:nvPicPr>
          <p:cNvPr id="4" name="Picture 3" descr="C:\Documents and Settings\RockNRolf\Мои документы\Марина\картинки(фото)\картинка для презен\фото\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14290"/>
            <a:ext cx="2384579" cy="3332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Среды водных растворов электролитов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1026" name="Organization Chart 6"/>
          <p:cNvGraphicFramePr>
            <a:graphicFrameLocks/>
          </p:cNvGraphicFramePr>
          <p:nvPr>
            <p:ph sz="quarter" idx="1"/>
          </p:nvPr>
        </p:nvGraphicFramePr>
        <p:xfrm>
          <a:off x="214282" y="1643050"/>
          <a:ext cx="8686800" cy="266065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428728" y="442913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Bookman Old Style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72000" y="44291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Bookman Old Style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7572396" y="44291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5143512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Bookman Old Style" pitchFamily="18" charset="0"/>
              </a:rPr>
              <a:t>pH&lt;7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5143512"/>
            <a:ext cx="25003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Bookman Old Style" pitchFamily="18" charset="0"/>
              </a:rPr>
              <a:t>pH=7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388" y="514351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Bookman Old Style" pitchFamily="18" charset="0"/>
              </a:rPr>
              <a:t>pH&gt;7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Определение среды раствора с помощью индикатора</a:t>
            </a:r>
            <a:endParaRPr lang="ru-RU" sz="20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0" y="939815"/>
          <a:ext cx="8786876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80"/>
                <a:gridCol w="1857388"/>
                <a:gridCol w="2071702"/>
                <a:gridCol w="2643206"/>
              </a:tblGrid>
              <a:tr h="452007">
                <a:tc row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Bookman Old Style" pitchFamily="18" charset="0"/>
                        </a:rPr>
                        <a:t>Индикатор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Окраска индикатора в среде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8815">
                <a:tc vMerge="1">
                  <a:txBody>
                    <a:bodyPr/>
                    <a:lstStyle/>
                    <a:p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Кислая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Щелочная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Нейтральная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19881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Лакмус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красный</a:t>
                      </a:r>
                      <a:endParaRPr lang="ru-RU" sz="20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синий</a:t>
                      </a:r>
                      <a:endParaRPr lang="ru-RU" sz="20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фиолетовый</a:t>
                      </a:r>
                      <a:endParaRPr lang="ru-RU" sz="20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198815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Фенол-фталеин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бесцветный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малиновый</a:t>
                      </a:r>
                      <a:endParaRPr lang="ru-RU" sz="20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rgbClr val="F648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бесцветный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380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Метиловый оранжевый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розовый</a:t>
                      </a:r>
                      <a:endParaRPr lang="ru-RU" sz="20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жёлтый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оранжевый</a:t>
                      </a:r>
                      <a:endParaRPr lang="ru-RU" sz="20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rgbClr val="EA96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Лабораторная работа</a:t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/>
              <a:t>«Определение реакции среды растворов солей универсальным индикатором».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571612"/>
          <a:ext cx="8686800" cy="2565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Формула соли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Изменение окраски лакмусовой бумаги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(цвет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 рН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Реакция среды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</a:tr>
              <a:tr h="609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AlCl</a:t>
                      </a:r>
                      <a:r>
                        <a:rPr lang="ru-RU" sz="14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Розовый цвет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рН&lt;7.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 кислая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</a:tr>
              <a:tr h="609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ru-RU" sz="14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ru-RU" sz="14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Яркий синий цвет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рН&gt;7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 щелочная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</a:tr>
              <a:tr h="609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NaCl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Лакмусовая бумага не меняет окраску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рН=7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 нейтральная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478632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Bookman Old Style" pitchFamily="18" charset="0"/>
              </a:rPr>
              <a:t>Почему растворы солей имеют определённую среду? Чем это объясняется?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такое гидролиз?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Гидролиз</a:t>
            </a:r>
          </a:p>
          <a:p>
            <a:pPr algn="ctr">
              <a:lnSpc>
                <a:spcPct val="120000"/>
              </a:lnSpc>
              <a:buNone/>
              <a:defRPr/>
            </a:pPr>
            <a:r>
              <a:rPr lang="ru-RU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 греческого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вода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20000"/>
              </a:lnSpc>
              <a:buNone/>
              <a:defRPr/>
            </a:pP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lysis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разложение</a:t>
            </a:r>
            <a:r>
              <a:rPr lang="ru-RU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ctr">
              <a:lnSpc>
                <a:spcPct val="120000"/>
              </a:lnSpc>
              <a:buNone/>
              <a:defRPr/>
            </a:pPr>
            <a:r>
              <a:rPr lang="ru-RU" sz="16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Найдите в учебнике определение </a:t>
            </a:r>
            <a:r>
              <a:rPr lang="ru-RU" sz="1600" b="1" i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ГИДРОЛИЗА!</a:t>
            </a:r>
            <a:endParaRPr lang="ru-RU" sz="1600" b="1" dirty="0" smtClean="0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Классификация солей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78" y="1500174"/>
            <a:ext cx="2500330" cy="107157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Соли, образованные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3143248"/>
            <a:ext cx="1857388" cy="8572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Na</a:t>
            </a:r>
            <a:r>
              <a:rPr lang="ru-RU" sz="3600" baseline="-25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CO</a:t>
            </a:r>
            <a:r>
              <a:rPr lang="ru-RU" sz="36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3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3214686"/>
            <a:ext cx="1928826" cy="8572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Calibri"/>
                <a:cs typeface="Times New Roman"/>
              </a:rPr>
              <a:t>Al</a:t>
            </a:r>
            <a:r>
              <a:rPr lang="en-US" sz="3600" dirty="0" err="1" smtClean="0">
                <a:solidFill>
                  <a:srgbClr val="FF0000"/>
                </a:solidFill>
                <a:latin typeface="Bookman Old Style" pitchFamily="18" charset="0"/>
                <a:ea typeface="Calibri"/>
                <a:cs typeface="Times New Roman"/>
              </a:rPr>
              <a:t>Cl</a:t>
            </a:r>
            <a:r>
              <a:rPr lang="ru-RU" sz="3600" baseline="-25000" dirty="0" smtClean="0">
                <a:solidFill>
                  <a:srgbClr val="FF0000"/>
                </a:solidFill>
                <a:latin typeface="Bookman Old Style" pitchFamily="18" charset="0"/>
                <a:ea typeface="Calibri"/>
                <a:cs typeface="Times New Roman"/>
              </a:rPr>
              <a:t>3</a:t>
            </a:r>
            <a:endParaRPr lang="ru-RU" sz="3600" dirty="0">
              <a:solidFill>
                <a:srgbClr val="FF0000"/>
              </a:solidFill>
              <a:latin typeface="Bookman Old Style" pitchFamily="18" charset="0"/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826" y="3214686"/>
            <a:ext cx="1928826" cy="78581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 err="1" smtClean="0">
                <a:solidFill>
                  <a:srgbClr val="FF0000"/>
                </a:solidFill>
                <a:latin typeface="Bookman Old Style" pitchFamily="18" charset="0"/>
                <a:ea typeface="Calibri"/>
                <a:cs typeface="Times New Roman"/>
              </a:rPr>
              <a:t>NaCl</a:t>
            </a:r>
            <a:endParaRPr lang="ru-RU" sz="3600" dirty="0">
              <a:solidFill>
                <a:srgbClr val="FF0000"/>
              </a:solidFill>
              <a:latin typeface="Bookman Old Style" pitchFamily="18" charset="0"/>
              <a:ea typeface="Calibri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4643446"/>
            <a:ext cx="2428892" cy="12858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Сильным основанием,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слабой кислотой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4714884"/>
            <a:ext cx="2428892" cy="12858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Слабым основанием,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сильной кислотой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7950" y="4714884"/>
            <a:ext cx="2357454" cy="12858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Сильным основанием и сильной кислотой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428860" y="2285992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036215" y="275033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00694" y="2285992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500166" y="4286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429124" y="450057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7250925" y="439341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Сущность гидролиза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357298"/>
            <a:ext cx="8686800" cy="4722827"/>
          </a:xfrm>
          <a:ln>
            <a:solidFill>
              <a:schemeClr val="tx1"/>
            </a:solidFill>
            <a:prstDash val="sysDash"/>
          </a:ln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  <a:tabLst>
                <a:tab pos="177800" algn="l"/>
                <a:tab pos="990600" algn="l"/>
              </a:tabLst>
            </a:pP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1.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b="1" i="1" dirty="0" smtClean="0">
                <a:solidFill>
                  <a:srgbClr val="FF0000"/>
                </a:solidFill>
              </a:rPr>
              <a:t>Na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CO</a:t>
            </a:r>
            <a:r>
              <a:rPr lang="en-US" b="1" i="1" baseline="-25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Wingdings" pitchFamily="2" charset="2"/>
              </a:rPr>
              <a:t> 2Na</a:t>
            </a:r>
            <a:r>
              <a:rPr lang="en-US" b="1" i="1" baseline="30000" dirty="0" smtClean="0">
                <a:solidFill>
                  <a:srgbClr val="FF0000"/>
                </a:solidFill>
              </a:rPr>
              <a:t>+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+</a:t>
            </a:r>
            <a:r>
              <a:rPr lang="ru-RU" b="1" i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CO</a:t>
            </a:r>
            <a:r>
              <a:rPr lang="en-US" b="1" i="1" baseline="-25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b="1" i="1" baseline="40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ru-RU" b="1" i="1" baseline="40000" dirty="0" smtClean="0">
                <a:solidFill>
                  <a:schemeClr val="bg2">
                    <a:lumMod val="10000"/>
                  </a:schemeClr>
                </a:solidFill>
              </a:rPr>
              <a:t> -</a:t>
            </a:r>
            <a:endParaRPr lang="en-US" b="1" i="1" baseline="40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lnSpc>
                <a:spcPct val="50000"/>
              </a:lnSpc>
              <a:buNone/>
              <a:tabLst>
                <a:tab pos="177800" algn="l"/>
                <a:tab pos="990600" algn="l"/>
              </a:tabLst>
            </a:pPr>
            <a:r>
              <a:rPr lang="en-US" sz="1800" baseline="30000" dirty="0" smtClean="0">
                <a:solidFill>
                  <a:srgbClr val="FF0000"/>
                </a:solidFill>
              </a:rPr>
              <a:t>                </a:t>
            </a:r>
            <a:r>
              <a:rPr lang="ru-RU" sz="1800" baseline="30000" dirty="0" smtClean="0">
                <a:solidFill>
                  <a:srgbClr val="FF0000"/>
                </a:solidFill>
              </a:rPr>
              <a:t>                                            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(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катион)    (анион)        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120000"/>
              </a:lnSpc>
              <a:buNone/>
              <a:tabLst>
                <a:tab pos="177800" algn="l"/>
                <a:tab pos="990600" algn="l"/>
              </a:tabLst>
            </a:pPr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b="1" i="1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⇄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OH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baseline="40000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ru-RU" b="1" i="1" baseline="30000" dirty="0" smtClean="0">
                <a:solidFill>
                  <a:schemeClr val="bg2">
                    <a:lumMod val="10000"/>
                  </a:schemeClr>
                </a:solidFill>
              </a:rPr>
              <a:t>          		по аниону</a:t>
            </a:r>
            <a:endParaRPr lang="en-US" b="1" i="1" baseline="30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lnSpc>
                <a:spcPct val="140000"/>
              </a:lnSpc>
              <a:buNone/>
              <a:tabLst>
                <a:tab pos="177800" algn="l"/>
                <a:tab pos="990600" algn="l"/>
              </a:tabLst>
            </a:pPr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lnSpc>
                <a:spcPct val="140000"/>
              </a:lnSpc>
              <a:buNone/>
              <a:tabLst>
                <a:tab pos="177800" algn="l"/>
                <a:tab pos="990600" algn="l"/>
              </a:tabLst>
            </a:pP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2.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Zn</a:t>
            </a:r>
            <a:r>
              <a:rPr lang="en-US" b="1" i="1" dirty="0" smtClean="0">
                <a:solidFill>
                  <a:srgbClr val="FF0000"/>
                </a:solidFill>
              </a:rPr>
              <a:t>SO</a:t>
            </a:r>
            <a:r>
              <a:rPr lang="en-US" b="1" i="1" baseline="-25000" dirty="0" smtClean="0">
                <a:solidFill>
                  <a:srgbClr val="FF0000"/>
                </a:solidFill>
              </a:rPr>
              <a:t>4</a:t>
            </a:r>
            <a:r>
              <a:rPr lang="ru-RU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Zn</a:t>
            </a:r>
            <a:r>
              <a:rPr lang="en-US" b="1" i="1" baseline="40000" dirty="0" smtClean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2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+</a:t>
            </a:r>
            <a:r>
              <a:rPr lang="ru-RU" b="1" i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 SO</a:t>
            </a:r>
            <a:r>
              <a:rPr lang="en-US" b="1" i="1" baseline="-25000" dirty="0" smtClean="0">
                <a:solidFill>
                  <a:srgbClr val="FF0000"/>
                </a:solidFill>
              </a:rPr>
              <a:t>4</a:t>
            </a:r>
            <a:r>
              <a:rPr lang="en-US" b="1" i="1" baseline="40000" dirty="0" smtClean="0">
                <a:solidFill>
                  <a:srgbClr val="FF0000"/>
                </a:solidFill>
              </a:rPr>
              <a:t>2</a:t>
            </a:r>
            <a:r>
              <a:rPr lang="ru-RU" b="1" i="1" baseline="40000" dirty="0" smtClean="0">
                <a:solidFill>
                  <a:srgbClr val="FF0000"/>
                </a:solidFill>
              </a:rPr>
              <a:t>-</a:t>
            </a:r>
            <a:endParaRPr lang="en-US" b="1" i="1" baseline="40000" dirty="0" smtClean="0">
              <a:solidFill>
                <a:srgbClr val="FF0000"/>
              </a:solidFill>
            </a:endParaRPr>
          </a:p>
          <a:p>
            <a:pPr marL="609600" indent="-609600">
              <a:buNone/>
              <a:tabLst>
                <a:tab pos="177800" algn="l"/>
                <a:tab pos="990600" algn="l"/>
              </a:tabLst>
            </a:pPr>
            <a:r>
              <a:rPr lang="ru-RU" sz="1800" baseline="30000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ru-RU" sz="1800" dirty="0" smtClean="0">
                <a:solidFill>
                  <a:srgbClr val="FF0000"/>
                </a:solidFill>
              </a:rPr>
              <a:t>     </a:t>
            </a:r>
            <a:r>
              <a:rPr lang="en-US" sz="18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(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катион)       (анион)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110000"/>
              </a:lnSpc>
              <a:buNone/>
              <a:tabLst>
                <a:tab pos="177800" algn="l"/>
                <a:tab pos="990600" algn="l"/>
              </a:tabLst>
            </a:pPr>
            <a:r>
              <a:rPr lang="ru-RU" i="1" dirty="0" smtClean="0">
                <a:solidFill>
                  <a:srgbClr val="FF0000"/>
                </a:solidFill>
              </a:rPr>
              <a:t>    </a:t>
            </a:r>
            <a:r>
              <a:rPr lang="en-US" i="1" dirty="0" smtClean="0">
                <a:solidFill>
                  <a:srgbClr val="FF0000"/>
                </a:solidFill>
              </a:rPr>
              <a:t>    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b="1" i="1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⇄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OH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baseline="40000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H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ru-RU" b="1" i="1" baseline="30000" dirty="0" smtClean="0">
                <a:solidFill>
                  <a:schemeClr val="bg2">
                    <a:lumMod val="10000"/>
                  </a:schemeClr>
                </a:solidFill>
              </a:rPr>
              <a:t>      		 по катиону</a:t>
            </a:r>
            <a:endParaRPr lang="en-US" b="1" i="1" baseline="30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buNone/>
              <a:tabLst>
                <a:tab pos="177800" algn="l"/>
                <a:tab pos="990600" algn="l"/>
              </a:tabLst>
            </a:pPr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buNone/>
              <a:tabLst>
                <a:tab pos="177800" algn="l"/>
                <a:tab pos="990600" algn="l"/>
              </a:tabLst>
            </a:pP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3.</a:t>
            </a:r>
            <a:r>
              <a:rPr lang="en-US" b="1" i="1" baseline="30000" dirty="0" smtClean="0">
                <a:solidFill>
                  <a:srgbClr val="FF0000"/>
                </a:solidFill>
              </a:rPr>
              <a:t>    </a:t>
            </a:r>
            <a:r>
              <a:rPr lang="en-US" b="1" i="1" dirty="0" smtClean="0">
                <a:solidFill>
                  <a:srgbClr val="FF0000"/>
                </a:solidFill>
              </a:rPr>
              <a:t>Na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SO</a:t>
            </a:r>
            <a:r>
              <a:rPr lang="en-US" b="1" i="1" baseline="-25000" dirty="0" smtClean="0">
                <a:solidFill>
                  <a:srgbClr val="FF0000"/>
                </a:solidFill>
              </a:rPr>
              <a:t>4   </a:t>
            </a:r>
            <a:r>
              <a:rPr lang="ru-RU" b="1" i="1" dirty="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Wingdings" pitchFamily="2" charset="2"/>
              </a:rPr>
              <a:t> 2Na</a:t>
            </a:r>
            <a:r>
              <a:rPr lang="en-US" b="1" i="1" baseline="30000" dirty="0" smtClean="0">
                <a:solidFill>
                  <a:srgbClr val="FF0000"/>
                </a:solidFill>
              </a:rPr>
              <a:t>+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+</a:t>
            </a:r>
            <a:r>
              <a:rPr lang="ru-RU" b="1" i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 SO</a:t>
            </a:r>
            <a:r>
              <a:rPr lang="en-US" b="1" i="1" baseline="-25000" dirty="0" smtClean="0">
                <a:solidFill>
                  <a:srgbClr val="FF0000"/>
                </a:solidFill>
              </a:rPr>
              <a:t>4</a:t>
            </a:r>
            <a:r>
              <a:rPr lang="en-US" b="1" i="1" baseline="40000" dirty="0" smtClean="0">
                <a:solidFill>
                  <a:srgbClr val="FF0000"/>
                </a:solidFill>
              </a:rPr>
              <a:t>2</a:t>
            </a:r>
            <a:r>
              <a:rPr lang="ru-RU" b="1" i="1" baseline="40000" dirty="0" smtClean="0">
                <a:solidFill>
                  <a:srgbClr val="FF0000"/>
                </a:solidFill>
              </a:rPr>
              <a:t> -</a:t>
            </a:r>
            <a:endParaRPr lang="en-US" b="1" i="1" baseline="400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tabLst>
                <a:tab pos="177800" algn="l"/>
                <a:tab pos="990600" algn="l"/>
              </a:tabLst>
            </a:pPr>
            <a:r>
              <a:rPr lang="en-US" sz="1800" baseline="30000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1800" baseline="300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(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катион)           (анион)</a:t>
            </a:r>
            <a:endParaRPr lang="en-US" sz="2400" b="1" baseline="30000" dirty="0" smtClean="0">
              <a:solidFill>
                <a:srgbClr val="FF0000"/>
              </a:solidFill>
            </a:endParaRPr>
          </a:p>
          <a:p>
            <a:pPr marL="609600" indent="-609600">
              <a:buNone/>
              <a:tabLst>
                <a:tab pos="177800" algn="l"/>
                <a:tab pos="990600" algn="l"/>
              </a:tabLst>
            </a:pPr>
            <a:r>
              <a:rPr lang="en-US" b="1" i="1" dirty="0" smtClean="0">
                <a:solidFill>
                  <a:srgbClr val="FF0000"/>
                </a:solidFill>
              </a:rPr>
              <a:t>       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b="1" i="1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⇄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 OH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baseline="40000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b="1" i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ru-RU" b="1" i="1" baseline="30000" dirty="0" smtClean="0">
                <a:solidFill>
                  <a:schemeClr val="bg2">
                    <a:lumMod val="10000"/>
                  </a:schemeClr>
                </a:solidFill>
              </a:rPr>
              <a:t>  		гидролиз </a:t>
            </a:r>
          </a:p>
          <a:p>
            <a:pPr marL="609600" indent="-609600">
              <a:buNone/>
              <a:tabLst>
                <a:tab pos="177800" algn="l"/>
                <a:tab pos="990600" algn="l"/>
              </a:tabLst>
            </a:pPr>
            <a:r>
              <a:rPr lang="ru-RU" b="1" i="1" baseline="30000" dirty="0" smtClean="0">
                <a:solidFill>
                  <a:schemeClr val="bg2">
                    <a:lumMod val="10000"/>
                  </a:schemeClr>
                </a:solidFill>
              </a:rPr>
              <a:t>																		не идёт</a:t>
            </a:r>
            <a:endParaRPr lang="en-US" b="1" i="1" baseline="30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lnSpc>
                <a:spcPct val="30000"/>
              </a:lnSpc>
              <a:buNone/>
              <a:tabLst>
                <a:tab pos="177800" algn="l"/>
                <a:tab pos="990600" algn="l"/>
              </a:tabLst>
            </a:pPr>
            <a:endParaRPr lang="en-US" sz="2400" b="1" dirty="0" smtClean="0">
              <a:solidFill>
                <a:srgbClr val="E51B8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1214422"/>
            <a:ext cx="1357322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571744"/>
            <a:ext cx="1214446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Bookman Old Style" pitchFamily="18" charset="0"/>
              </a:rPr>
              <a:t>Составление уравнения гидролиза соли, образованной слабым основанием и сильной кислотой (по катиону)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000108"/>
            <a:ext cx="8686800" cy="508001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Составить уравнение диссоциации соли, определить ион слабого электролита.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ru-RU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↔Al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+3Cl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катион алюминия, слабое основание, гидролиз по катиону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Составить уравнение его взаимодействия с водой, определить продукты гидролиза в виде ионов.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endParaRPr lang="ru-RU" sz="18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Сделать вывод о среде электролита.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среда кислая, т.к. [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]&gt;[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Составить уравнение в молекулярном и ионном виде.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HOH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AlOH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HOH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AlOH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HOH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AlOH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Составление уравнения гидролиза соли, образованной сильным основанием и слабой кислотой (по аниону)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Na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CO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↔2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Na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CO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2−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CO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2−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карбонат -  анион, слабая кислота, гидролиз по аниону.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CO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2−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HOH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↔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HCO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OH</a:t>
            </a:r>
            <a:r>
              <a:rPr lang="ru-RU" sz="2400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среда щелочная, т.к.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[OH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]&gt; [H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]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Na</a:t>
            </a:r>
            <a:r>
              <a:rPr lang="en-US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CO</a:t>
            </a:r>
            <a:r>
              <a:rPr lang="en-US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+HOH↔NaHCO</a:t>
            </a:r>
            <a:r>
              <a:rPr lang="en-US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+NaOH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2Na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+CO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2−</a:t>
            </a:r>
            <a:r>
              <a:rPr lang="en-US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+H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OH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↔HCO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+2Na+OH</a:t>
            </a:r>
            <a:r>
              <a:rPr lang="en-US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CO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2−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HOH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↔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HCO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ru-RU" sz="2400" b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OH</a:t>
            </a:r>
            <a:r>
              <a:rPr lang="ru-RU" sz="2400" b="1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597</Words>
  <PresentationFormat>Экран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Слайд 1</vt:lpstr>
      <vt:lpstr>Среды водных растворов электролитов</vt:lpstr>
      <vt:lpstr>Определение среды раствора с помощью индикатора</vt:lpstr>
      <vt:lpstr>Лабораторная работа «Определение реакции среды растворов солей универсальным индикатором». </vt:lpstr>
      <vt:lpstr>Что такое гидролиз?</vt:lpstr>
      <vt:lpstr>Классификация солей</vt:lpstr>
      <vt:lpstr>Сущность гидролиза</vt:lpstr>
      <vt:lpstr>Составление уравнения гидролиза соли, образованной слабым основанием и сильной кислотой (по катиону)</vt:lpstr>
      <vt:lpstr>Составление уравнения гидролиза соли, образованной сильным основанием и слабой кислотой (по аниону)</vt:lpstr>
      <vt:lpstr>Гидролиз соли СН3 СООNН4, образованной слабым основанием и слабой кислотой </vt:lpstr>
      <vt:lpstr>Задание. Определите реакцию среды водных растворов солей. </vt:lpstr>
      <vt:lpstr>Слайд 12</vt:lpstr>
      <vt:lpstr>Слайд 13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Шкаредная</dc:creator>
  <cp:lastModifiedBy>Ольга Шкаредная</cp:lastModifiedBy>
  <cp:revision>14</cp:revision>
  <dcterms:created xsi:type="dcterms:W3CDTF">2015-01-19T16:17:09Z</dcterms:created>
  <dcterms:modified xsi:type="dcterms:W3CDTF">2015-01-25T21:02:51Z</dcterms:modified>
</cp:coreProperties>
</file>