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8B2A4E-4F12-4FD3-B1AC-DC95395C68B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4349039-EFC2-4A50-BC13-64C7D5B50017}">
      <dgm:prSet phldrT="[Текст]"/>
      <dgm:spPr/>
      <dgm:t>
        <a:bodyPr/>
        <a:lstStyle/>
        <a:p>
          <a:pPr algn="ctr"/>
          <a:r>
            <a:rPr lang="ru-RU" dirty="0" smtClean="0">
              <a:latin typeface="Comic Sans MS" panose="030F0702030302020204" pitchFamily="66" charset="0"/>
            </a:rPr>
            <a:t>Изменение окраски индикатора</a:t>
          </a:r>
          <a:endParaRPr lang="ru-RU" dirty="0">
            <a:latin typeface="Comic Sans MS" panose="030F0702030302020204" pitchFamily="66" charset="0"/>
          </a:endParaRPr>
        </a:p>
      </dgm:t>
    </dgm:pt>
    <dgm:pt modelId="{9B62E766-2C4C-4E55-8A5E-D12C69E653EF}" type="parTrans" cxnId="{478C270B-316B-4990-83FD-B5C5EAE70C7D}">
      <dgm:prSet/>
      <dgm:spPr/>
      <dgm:t>
        <a:bodyPr/>
        <a:lstStyle/>
        <a:p>
          <a:endParaRPr lang="ru-RU"/>
        </a:p>
      </dgm:t>
    </dgm:pt>
    <dgm:pt modelId="{2FACDE6D-3C47-4B0C-9831-22266FFA9016}" type="sibTrans" cxnId="{478C270B-316B-4990-83FD-B5C5EAE70C7D}">
      <dgm:prSet/>
      <dgm:spPr/>
      <dgm:t>
        <a:bodyPr/>
        <a:lstStyle/>
        <a:p>
          <a:endParaRPr lang="ru-RU"/>
        </a:p>
      </dgm:t>
    </dgm:pt>
    <dgm:pt modelId="{013BA680-EE3C-4D25-9511-D2F0ECA5E405}">
      <dgm:prSet phldrT="[Текст]"/>
      <dgm:spPr/>
      <dgm:t>
        <a:bodyPr/>
        <a:lstStyle/>
        <a:p>
          <a:pPr algn="ctr"/>
          <a:r>
            <a:rPr lang="ru-RU" dirty="0" smtClean="0">
              <a:latin typeface="Comic Sans MS" panose="030F0702030302020204" pitchFamily="66" charset="0"/>
            </a:rPr>
            <a:t>Появление резкого запаха</a:t>
          </a:r>
          <a:endParaRPr lang="ru-RU" dirty="0">
            <a:latin typeface="Comic Sans MS" panose="030F0702030302020204" pitchFamily="66" charset="0"/>
          </a:endParaRPr>
        </a:p>
      </dgm:t>
    </dgm:pt>
    <dgm:pt modelId="{C7BAAFC9-0FDB-4F69-B259-F94606655AA2}" type="parTrans" cxnId="{F64594C9-27ED-45E7-A27A-0C13FB91CD16}">
      <dgm:prSet/>
      <dgm:spPr/>
      <dgm:t>
        <a:bodyPr/>
        <a:lstStyle/>
        <a:p>
          <a:endParaRPr lang="ru-RU"/>
        </a:p>
      </dgm:t>
    </dgm:pt>
    <dgm:pt modelId="{0A8EF9E5-1F63-4C2B-9DE8-7D9F1AA2A60A}" type="sibTrans" cxnId="{F64594C9-27ED-45E7-A27A-0C13FB91CD16}">
      <dgm:prSet/>
      <dgm:spPr/>
      <dgm:t>
        <a:bodyPr/>
        <a:lstStyle/>
        <a:p>
          <a:endParaRPr lang="ru-RU"/>
        </a:p>
      </dgm:t>
    </dgm:pt>
    <dgm:pt modelId="{F5E3A384-5A51-40BF-9DB9-CFDF8B663089}">
      <dgm:prSet phldrT="[Текст]"/>
      <dgm:spPr/>
      <dgm:t>
        <a:bodyPr/>
        <a:lstStyle/>
        <a:p>
          <a:pPr algn="ctr"/>
          <a:r>
            <a:rPr lang="ru-RU" dirty="0" smtClean="0">
              <a:latin typeface="Comic Sans MS" panose="030F0702030302020204" pitchFamily="66" charset="0"/>
            </a:rPr>
            <a:t>Появление дыма при взаимодействии с </a:t>
          </a:r>
          <a:r>
            <a:rPr lang="ru-RU" dirty="0" smtClean="0">
              <a:latin typeface="Comic Sans MS" panose="030F0702030302020204" pitchFamily="66" charset="0"/>
            </a:rPr>
            <a:t>концентрированной  </a:t>
          </a:r>
          <a:r>
            <a:rPr lang="ru-RU" dirty="0" smtClean="0">
              <a:latin typeface="Comic Sans MS" panose="030F0702030302020204" pitchFamily="66" charset="0"/>
            </a:rPr>
            <a:t>соляной кислотой</a:t>
          </a:r>
          <a:endParaRPr lang="ru-RU" dirty="0">
            <a:latin typeface="Comic Sans MS" panose="030F0702030302020204" pitchFamily="66" charset="0"/>
          </a:endParaRPr>
        </a:p>
      </dgm:t>
    </dgm:pt>
    <dgm:pt modelId="{C22F11D0-0101-4DE1-B35D-0D7CD365807F}" type="parTrans" cxnId="{EE3534BD-EF8F-4F1D-82F5-4EF8BA9F732A}">
      <dgm:prSet/>
      <dgm:spPr/>
      <dgm:t>
        <a:bodyPr/>
        <a:lstStyle/>
        <a:p>
          <a:endParaRPr lang="ru-RU"/>
        </a:p>
      </dgm:t>
    </dgm:pt>
    <dgm:pt modelId="{DBDC13CA-C87E-4412-A7AF-721E792A33C9}" type="sibTrans" cxnId="{EE3534BD-EF8F-4F1D-82F5-4EF8BA9F732A}">
      <dgm:prSet/>
      <dgm:spPr/>
      <dgm:t>
        <a:bodyPr/>
        <a:lstStyle/>
        <a:p>
          <a:endParaRPr lang="ru-RU"/>
        </a:p>
      </dgm:t>
    </dgm:pt>
    <dgm:pt modelId="{E91FE81A-D97E-4168-A1D3-4360DED9C4D8}" type="pres">
      <dgm:prSet presAssocID="{898B2A4E-4F12-4FD3-B1AC-DC95395C68B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8234695-6B06-4A4F-968C-565A05F666C7}" type="pres">
      <dgm:prSet presAssocID="{898B2A4E-4F12-4FD3-B1AC-DC95395C68B5}" presName="Name1" presStyleCnt="0"/>
      <dgm:spPr/>
    </dgm:pt>
    <dgm:pt modelId="{C72AD00D-6786-4AC3-8B36-A6827211356E}" type="pres">
      <dgm:prSet presAssocID="{898B2A4E-4F12-4FD3-B1AC-DC95395C68B5}" presName="cycle" presStyleCnt="0"/>
      <dgm:spPr/>
    </dgm:pt>
    <dgm:pt modelId="{E341B8CD-3575-4053-953E-7A407C16AF76}" type="pres">
      <dgm:prSet presAssocID="{898B2A4E-4F12-4FD3-B1AC-DC95395C68B5}" presName="srcNode" presStyleLbl="node1" presStyleIdx="0" presStyleCnt="3"/>
      <dgm:spPr/>
    </dgm:pt>
    <dgm:pt modelId="{1FC0F701-0AB3-4E12-B2C4-0B7B77A73DB3}" type="pres">
      <dgm:prSet presAssocID="{898B2A4E-4F12-4FD3-B1AC-DC95395C68B5}" presName="conn" presStyleLbl="parChTrans1D2" presStyleIdx="0" presStyleCnt="1"/>
      <dgm:spPr/>
      <dgm:t>
        <a:bodyPr/>
        <a:lstStyle/>
        <a:p>
          <a:endParaRPr lang="ru-RU"/>
        </a:p>
      </dgm:t>
    </dgm:pt>
    <dgm:pt modelId="{77CD8FF9-158C-46B8-840B-AE1F5E47C053}" type="pres">
      <dgm:prSet presAssocID="{898B2A4E-4F12-4FD3-B1AC-DC95395C68B5}" presName="extraNode" presStyleLbl="node1" presStyleIdx="0" presStyleCnt="3"/>
      <dgm:spPr/>
    </dgm:pt>
    <dgm:pt modelId="{64E0F53B-CC42-4477-91F0-31BC36E44421}" type="pres">
      <dgm:prSet presAssocID="{898B2A4E-4F12-4FD3-B1AC-DC95395C68B5}" presName="dstNode" presStyleLbl="node1" presStyleIdx="0" presStyleCnt="3"/>
      <dgm:spPr/>
    </dgm:pt>
    <dgm:pt modelId="{B46DCAD0-77C8-4EBF-8B74-D0B056B99B85}" type="pres">
      <dgm:prSet presAssocID="{04349039-EFC2-4A50-BC13-64C7D5B5001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F2C30-3142-41B5-8FA5-61890876D0E9}" type="pres">
      <dgm:prSet presAssocID="{04349039-EFC2-4A50-BC13-64C7D5B50017}" presName="accent_1" presStyleCnt="0"/>
      <dgm:spPr/>
    </dgm:pt>
    <dgm:pt modelId="{4A964BF5-0077-4CEF-9423-9D91F1381DF6}" type="pres">
      <dgm:prSet presAssocID="{04349039-EFC2-4A50-BC13-64C7D5B50017}" presName="accentRepeatNode" presStyleLbl="solidFgAcc1" presStyleIdx="0" presStyleCnt="3"/>
      <dgm:spPr/>
    </dgm:pt>
    <dgm:pt modelId="{AB88715E-63F4-4627-BC70-9B4ED95FE029}" type="pres">
      <dgm:prSet presAssocID="{013BA680-EE3C-4D25-9511-D2F0ECA5E40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C588D2-E7F2-4C54-9526-E0B1ABDA39E6}" type="pres">
      <dgm:prSet presAssocID="{013BA680-EE3C-4D25-9511-D2F0ECA5E405}" presName="accent_2" presStyleCnt="0"/>
      <dgm:spPr/>
    </dgm:pt>
    <dgm:pt modelId="{24B01BAD-E0ED-4AF6-905D-24F8F046767D}" type="pres">
      <dgm:prSet presAssocID="{013BA680-EE3C-4D25-9511-D2F0ECA5E405}" presName="accentRepeatNode" presStyleLbl="solidFgAcc1" presStyleIdx="1" presStyleCnt="3"/>
      <dgm:spPr/>
    </dgm:pt>
    <dgm:pt modelId="{F8C0F359-21CE-43E7-BCC9-B7D375544158}" type="pres">
      <dgm:prSet presAssocID="{F5E3A384-5A51-40BF-9DB9-CFDF8B663089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EF7D9-5806-4C80-B16A-930D0DEAA461}" type="pres">
      <dgm:prSet presAssocID="{F5E3A384-5A51-40BF-9DB9-CFDF8B663089}" presName="accent_3" presStyleCnt="0"/>
      <dgm:spPr/>
    </dgm:pt>
    <dgm:pt modelId="{22456D7B-C1A5-49B5-A009-BD6BE205100A}" type="pres">
      <dgm:prSet presAssocID="{F5E3A384-5A51-40BF-9DB9-CFDF8B663089}" presName="accentRepeatNode" presStyleLbl="solidFgAcc1" presStyleIdx="2" presStyleCnt="3"/>
      <dgm:spPr/>
    </dgm:pt>
  </dgm:ptLst>
  <dgm:cxnLst>
    <dgm:cxn modelId="{20BA01CA-D9DE-4288-BF62-949C58FDA7A1}" type="presOf" srcId="{898B2A4E-4F12-4FD3-B1AC-DC95395C68B5}" destId="{E91FE81A-D97E-4168-A1D3-4360DED9C4D8}" srcOrd="0" destOrd="0" presId="urn:microsoft.com/office/officeart/2008/layout/VerticalCurvedList"/>
    <dgm:cxn modelId="{0F90A381-AF40-49CF-95EE-F6AFC5419546}" type="presOf" srcId="{F5E3A384-5A51-40BF-9DB9-CFDF8B663089}" destId="{F8C0F359-21CE-43E7-BCC9-B7D375544158}" srcOrd="0" destOrd="0" presId="urn:microsoft.com/office/officeart/2008/layout/VerticalCurvedList"/>
    <dgm:cxn modelId="{E992B593-484F-4563-B298-D45B26182C53}" type="presOf" srcId="{013BA680-EE3C-4D25-9511-D2F0ECA5E405}" destId="{AB88715E-63F4-4627-BC70-9B4ED95FE029}" srcOrd="0" destOrd="0" presId="urn:microsoft.com/office/officeart/2008/layout/VerticalCurvedList"/>
    <dgm:cxn modelId="{478C270B-316B-4990-83FD-B5C5EAE70C7D}" srcId="{898B2A4E-4F12-4FD3-B1AC-DC95395C68B5}" destId="{04349039-EFC2-4A50-BC13-64C7D5B50017}" srcOrd="0" destOrd="0" parTransId="{9B62E766-2C4C-4E55-8A5E-D12C69E653EF}" sibTransId="{2FACDE6D-3C47-4B0C-9831-22266FFA9016}"/>
    <dgm:cxn modelId="{36E1AB95-51D9-4BFB-9A6B-2419BF1A1BC2}" type="presOf" srcId="{04349039-EFC2-4A50-BC13-64C7D5B50017}" destId="{B46DCAD0-77C8-4EBF-8B74-D0B056B99B85}" srcOrd="0" destOrd="0" presId="urn:microsoft.com/office/officeart/2008/layout/VerticalCurvedList"/>
    <dgm:cxn modelId="{F64594C9-27ED-45E7-A27A-0C13FB91CD16}" srcId="{898B2A4E-4F12-4FD3-B1AC-DC95395C68B5}" destId="{013BA680-EE3C-4D25-9511-D2F0ECA5E405}" srcOrd="1" destOrd="0" parTransId="{C7BAAFC9-0FDB-4F69-B259-F94606655AA2}" sibTransId="{0A8EF9E5-1F63-4C2B-9DE8-7D9F1AA2A60A}"/>
    <dgm:cxn modelId="{EE3534BD-EF8F-4F1D-82F5-4EF8BA9F732A}" srcId="{898B2A4E-4F12-4FD3-B1AC-DC95395C68B5}" destId="{F5E3A384-5A51-40BF-9DB9-CFDF8B663089}" srcOrd="2" destOrd="0" parTransId="{C22F11D0-0101-4DE1-B35D-0D7CD365807F}" sibTransId="{DBDC13CA-C87E-4412-A7AF-721E792A33C9}"/>
    <dgm:cxn modelId="{B6040A44-5631-4A8F-B85C-E27E6A09F9A0}" type="presOf" srcId="{2FACDE6D-3C47-4B0C-9831-22266FFA9016}" destId="{1FC0F701-0AB3-4E12-B2C4-0B7B77A73DB3}" srcOrd="0" destOrd="0" presId="urn:microsoft.com/office/officeart/2008/layout/VerticalCurvedList"/>
    <dgm:cxn modelId="{1D6BBD5B-7E3C-4F61-A0A6-3C967AB097C1}" type="presParOf" srcId="{E91FE81A-D97E-4168-A1D3-4360DED9C4D8}" destId="{F8234695-6B06-4A4F-968C-565A05F666C7}" srcOrd="0" destOrd="0" presId="urn:microsoft.com/office/officeart/2008/layout/VerticalCurvedList"/>
    <dgm:cxn modelId="{DC591E74-05F6-4C2E-B666-F336A5C6B99E}" type="presParOf" srcId="{F8234695-6B06-4A4F-968C-565A05F666C7}" destId="{C72AD00D-6786-4AC3-8B36-A6827211356E}" srcOrd="0" destOrd="0" presId="urn:microsoft.com/office/officeart/2008/layout/VerticalCurvedList"/>
    <dgm:cxn modelId="{6260889C-5647-4357-BBB7-6754C197746A}" type="presParOf" srcId="{C72AD00D-6786-4AC3-8B36-A6827211356E}" destId="{E341B8CD-3575-4053-953E-7A407C16AF76}" srcOrd="0" destOrd="0" presId="urn:microsoft.com/office/officeart/2008/layout/VerticalCurvedList"/>
    <dgm:cxn modelId="{D7AC8A13-9C8F-4A77-8C00-BD9566B38ECB}" type="presParOf" srcId="{C72AD00D-6786-4AC3-8B36-A6827211356E}" destId="{1FC0F701-0AB3-4E12-B2C4-0B7B77A73DB3}" srcOrd="1" destOrd="0" presId="urn:microsoft.com/office/officeart/2008/layout/VerticalCurvedList"/>
    <dgm:cxn modelId="{6A2E6CAA-390B-4A02-A1C6-BCE82A25EC37}" type="presParOf" srcId="{C72AD00D-6786-4AC3-8B36-A6827211356E}" destId="{77CD8FF9-158C-46B8-840B-AE1F5E47C053}" srcOrd="2" destOrd="0" presId="urn:microsoft.com/office/officeart/2008/layout/VerticalCurvedList"/>
    <dgm:cxn modelId="{7A59602B-1177-436B-8DE9-A8C586D60945}" type="presParOf" srcId="{C72AD00D-6786-4AC3-8B36-A6827211356E}" destId="{64E0F53B-CC42-4477-91F0-31BC36E44421}" srcOrd="3" destOrd="0" presId="urn:microsoft.com/office/officeart/2008/layout/VerticalCurvedList"/>
    <dgm:cxn modelId="{25E1F841-89D1-408D-AE7A-14F550FCB98A}" type="presParOf" srcId="{F8234695-6B06-4A4F-968C-565A05F666C7}" destId="{B46DCAD0-77C8-4EBF-8B74-D0B056B99B85}" srcOrd="1" destOrd="0" presId="urn:microsoft.com/office/officeart/2008/layout/VerticalCurvedList"/>
    <dgm:cxn modelId="{7510E8B1-FD5C-43E1-A65B-410C100C5B29}" type="presParOf" srcId="{F8234695-6B06-4A4F-968C-565A05F666C7}" destId="{7F2F2C30-3142-41B5-8FA5-61890876D0E9}" srcOrd="2" destOrd="0" presId="urn:microsoft.com/office/officeart/2008/layout/VerticalCurvedList"/>
    <dgm:cxn modelId="{6BD8BA79-706F-4CE9-A607-D1E425493373}" type="presParOf" srcId="{7F2F2C30-3142-41B5-8FA5-61890876D0E9}" destId="{4A964BF5-0077-4CEF-9423-9D91F1381DF6}" srcOrd="0" destOrd="0" presId="urn:microsoft.com/office/officeart/2008/layout/VerticalCurvedList"/>
    <dgm:cxn modelId="{53F01890-BC54-4FB2-A9E7-847D6D390BFE}" type="presParOf" srcId="{F8234695-6B06-4A4F-968C-565A05F666C7}" destId="{AB88715E-63F4-4627-BC70-9B4ED95FE029}" srcOrd="3" destOrd="0" presId="urn:microsoft.com/office/officeart/2008/layout/VerticalCurvedList"/>
    <dgm:cxn modelId="{5EE9BB2C-2ACA-40C8-BAED-7D2E5435FAFB}" type="presParOf" srcId="{F8234695-6B06-4A4F-968C-565A05F666C7}" destId="{F0C588D2-E7F2-4C54-9526-E0B1ABDA39E6}" srcOrd="4" destOrd="0" presId="urn:microsoft.com/office/officeart/2008/layout/VerticalCurvedList"/>
    <dgm:cxn modelId="{7643D69E-20E1-4557-A829-3EFB64FBEAD4}" type="presParOf" srcId="{F0C588D2-E7F2-4C54-9526-E0B1ABDA39E6}" destId="{24B01BAD-E0ED-4AF6-905D-24F8F046767D}" srcOrd="0" destOrd="0" presId="urn:microsoft.com/office/officeart/2008/layout/VerticalCurvedList"/>
    <dgm:cxn modelId="{8D8215CF-7852-4B0A-A0A5-96DB90A8350F}" type="presParOf" srcId="{F8234695-6B06-4A4F-968C-565A05F666C7}" destId="{F8C0F359-21CE-43E7-BCC9-B7D375544158}" srcOrd="5" destOrd="0" presId="urn:microsoft.com/office/officeart/2008/layout/VerticalCurvedList"/>
    <dgm:cxn modelId="{6F12F3DE-BB94-4BBC-9D54-03FA8252318B}" type="presParOf" srcId="{F8234695-6B06-4A4F-968C-565A05F666C7}" destId="{EB1EF7D9-5806-4C80-B16A-930D0DEAA461}" srcOrd="6" destOrd="0" presId="urn:microsoft.com/office/officeart/2008/layout/VerticalCurvedList"/>
    <dgm:cxn modelId="{3C498901-646B-4FEA-9D8D-3B1F18F7A23E}" type="presParOf" srcId="{EB1EF7D9-5806-4C80-B16A-930D0DEAA461}" destId="{22456D7B-C1A5-49B5-A009-BD6BE205100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0F701-0AB3-4E12-B2C4-0B7B77A73DB3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6DCAD0-77C8-4EBF-8B74-D0B056B99B85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omic Sans MS" panose="030F0702030302020204" pitchFamily="66" charset="0"/>
            </a:rPr>
            <a:t>Изменение окраски индикатора</a:t>
          </a:r>
          <a:endParaRPr lang="ru-RU" sz="2400" kern="1200" dirty="0">
            <a:latin typeface="Comic Sans MS" panose="030F0702030302020204" pitchFamily="66" charset="0"/>
          </a:endParaRPr>
        </a:p>
      </dsp:txBody>
      <dsp:txXfrm>
        <a:off x="628203" y="452596"/>
        <a:ext cx="7538938" cy="905192"/>
      </dsp:txXfrm>
    </dsp:sp>
    <dsp:sp modelId="{4A964BF5-0077-4CEF-9423-9D91F1381DF6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88715E-63F4-4627-BC70-9B4ED95FE029}">
      <dsp:nvSpPr>
        <dsp:cNvPr id="0" name=""/>
        <dsp:cNvSpPr/>
      </dsp:nvSpPr>
      <dsp:spPr>
        <a:xfrm>
          <a:off x="957241" y="1810385"/>
          <a:ext cx="7209900" cy="90519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omic Sans MS" panose="030F0702030302020204" pitchFamily="66" charset="0"/>
            </a:rPr>
            <a:t>Появление резкого запаха</a:t>
          </a:r>
          <a:endParaRPr lang="ru-RU" sz="2400" kern="1200" dirty="0">
            <a:latin typeface="Comic Sans MS" panose="030F0702030302020204" pitchFamily="66" charset="0"/>
          </a:endParaRPr>
        </a:p>
      </dsp:txBody>
      <dsp:txXfrm>
        <a:off x="957241" y="1810385"/>
        <a:ext cx="7209900" cy="905192"/>
      </dsp:txXfrm>
    </dsp:sp>
    <dsp:sp modelId="{24B01BAD-E0ED-4AF6-905D-24F8F046767D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C0F359-21CE-43E7-BCC9-B7D375544158}">
      <dsp:nvSpPr>
        <dsp:cNvPr id="0" name=""/>
        <dsp:cNvSpPr/>
      </dsp:nvSpPr>
      <dsp:spPr>
        <a:xfrm>
          <a:off x="628203" y="3168174"/>
          <a:ext cx="7538938" cy="90519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omic Sans MS" panose="030F0702030302020204" pitchFamily="66" charset="0"/>
            </a:rPr>
            <a:t>Появление дыма при взаимодействии с </a:t>
          </a:r>
          <a:r>
            <a:rPr lang="ru-RU" sz="2400" kern="1200" dirty="0" smtClean="0">
              <a:latin typeface="Comic Sans MS" panose="030F0702030302020204" pitchFamily="66" charset="0"/>
            </a:rPr>
            <a:t>концентрированной  </a:t>
          </a:r>
          <a:r>
            <a:rPr lang="ru-RU" sz="2400" kern="1200" dirty="0" smtClean="0">
              <a:latin typeface="Comic Sans MS" panose="030F0702030302020204" pitchFamily="66" charset="0"/>
            </a:rPr>
            <a:t>соляной кислотой</a:t>
          </a:r>
          <a:endParaRPr lang="ru-RU" sz="2400" kern="1200" dirty="0">
            <a:latin typeface="Comic Sans MS" panose="030F0702030302020204" pitchFamily="66" charset="0"/>
          </a:endParaRPr>
        </a:p>
      </dsp:txBody>
      <dsp:txXfrm>
        <a:off x="628203" y="3168174"/>
        <a:ext cx="7538938" cy="905192"/>
      </dsp:txXfrm>
    </dsp:sp>
    <dsp:sp modelId="{22456D7B-C1A5-49B5-A009-BD6BE205100A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E2D80-7734-4815-9870-2CD698DCEEEF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B170E-7B46-43A4-874A-3AADECB9A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236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B4BF499-93D6-4187-8BA7-9FFE7BB1E264}" type="slidenum">
              <a:rPr lang="ru-RU" sz="1200" smtClean="0"/>
              <a:pPr eaLnBrk="1" hangingPunct="1"/>
              <a:t>4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08CDE2D1-47BA-45CA-9971-F817EB78A760}" type="slidenum">
              <a:rPr lang="ru-RU" sz="1200"/>
              <a:pPr algn="r" eaLnBrk="1" hangingPunct="1"/>
              <a:t>5</a:t>
            </a:fld>
            <a:endParaRPr 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3CCC38D4-4F70-4856-86A2-96492AE2B77A}" type="slidenum">
              <a:rPr lang="ru-RU" sz="1200"/>
              <a:pPr algn="r" eaLnBrk="1" hangingPunct="1"/>
              <a:t>6</a:t>
            </a:fld>
            <a:endParaRPr lang="ru-RU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F25F6EF-312E-473C-A69D-72597FD00ABC}" type="slidenum">
              <a:rPr lang="ru-RU" sz="1200" smtClean="0"/>
              <a:pPr eaLnBrk="1" hangingPunct="1"/>
              <a:t>7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59011090-1FCB-4D6B-B4BC-FE7DB39201A4}" type="slidenum">
              <a:rPr lang="ru-RU" sz="1200"/>
              <a:pPr algn="r" eaLnBrk="1" hangingPunct="1"/>
              <a:t>9</a:t>
            </a:fld>
            <a:endParaRPr lang="ru-RU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A6856E-AEFA-4A4C-A3DE-AA0AE642D6CF}" type="slidenum">
              <a:rPr lang="ru-RU" sz="1200" smtClean="0"/>
              <a:pPr eaLnBrk="1" hangingPunct="1"/>
              <a:t>15</a:t>
            </a:fld>
            <a:endParaRPr lang="ru-RU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Documents and Settings\Администратор\Рабочий стол\Электронка картинки\235cf7823955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D:\мульти уроки\ФОНЫ\Рамки\рамки золотые\0972e212c02f.pn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5786446" y="0"/>
            <a:ext cx="3357554" cy="6858000"/>
          </a:xfrm>
          <a:prstGeom prst="rect">
            <a:avLst/>
          </a:prstGeom>
          <a:noFill/>
        </p:spPr>
      </p:pic>
      <p:pic>
        <p:nvPicPr>
          <p:cNvPr id="1026" name="Picture 2" descr="D:\мульти уроки\ФОНЫ\Рамки\рамки золотые\0972e212c02f.png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578644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Picture 2" descr="C:\Documents and Settings\Администратор\Рабочий стол\Электронка картинки\09657949695c.png"/>
          <p:cNvPicPr>
            <a:picLocks noChangeAspect="1" noChangeArrowheads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 bwMode="auto">
          <a:xfrm flipH="1">
            <a:off x="0" y="0"/>
            <a:ext cx="3657600" cy="2438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Documents and Settings\Администратор\Рабочий стол\Электронка картинки\235cf7823955.png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 userDrawn="1"/>
        </p:nvSpPr>
        <p:spPr>
          <a:xfrm>
            <a:off x="285720" y="357166"/>
            <a:ext cx="8501122" cy="62865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D:\мульти уроки\ФОНЫ\Рамки\рамки золотые\0972e212c02f.png"/>
          <p:cNvPicPr>
            <a:picLocks noChangeAspect="1" noChangeArrowheads="1"/>
          </p:cNvPicPr>
          <p:nvPr userDrawn="1"/>
        </p:nvPicPr>
        <p:blipFill>
          <a:blip r:embed="rId14" cstate="email"/>
          <a:srcRect l="2751" t="2083" b="2040"/>
          <a:stretch>
            <a:fillRect/>
          </a:stretch>
        </p:blipFill>
        <p:spPr bwMode="auto">
          <a:xfrm flipH="1">
            <a:off x="5786446" y="0"/>
            <a:ext cx="3357554" cy="6858000"/>
          </a:xfrm>
          <a:prstGeom prst="rect">
            <a:avLst/>
          </a:prstGeom>
          <a:noFill/>
        </p:spPr>
      </p:pic>
      <p:pic>
        <p:nvPicPr>
          <p:cNvPr id="9" name="Picture 2" descr="D:\мульти уроки\ФОНЫ\Рамки\рамки золотые\0972e212c02f.png"/>
          <p:cNvPicPr>
            <a:picLocks noChangeAspect="1" noChangeArrowheads="1"/>
          </p:cNvPicPr>
          <p:nvPr userDrawn="1"/>
        </p:nvPicPr>
        <p:blipFill>
          <a:blip r:embed="rId15" cstate="email"/>
          <a:srcRect l="1756" t="2083" b="2040"/>
          <a:stretch>
            <a:fillRect/>
          </a:stretch>
        </p:blipFill>
        <p:spPr bwMode="auto">
          <a:xfrm>
            <a:off x="0" y="0"/>
            <a:ext cx="5786446" cy="6858000"/>
          </a:xfrm>
          <a:prstGeom prst="rect">
            <a:avLst/>
          </a:prstGeom>
          <a:noFill/>
        </p:spPr>
      </p:pic>
      <p:pic>
        <p:nvPicPr>
          <p:cNvPr id="11" name="Picture 2" descr="C:\Documents and Settings\Администратор\Рабочий стол\Электронка картинки\09657949695c.png"/>
          <p:cNvPicPr>
            <a:picLocks noChangeAspect="1" noChangeArrowheads="1"/>
          </p:cNvPicPr>
          <p:nvPr userDrawn="1"/>
        </p:nvPicPr>
        <p:blipFill>
          <a:blip r:embed="rId16" cstate="email"/>
          <a:srcRect/>
          <a:stretch>
            <a:fillRect/>
          </a:stretch>
        </p:blipFill>
        <p:spPr bwMode="auto">
          <a:xfrm flipH="1">
            <a:off x="0" y="0"/>
            <a:ext cx="2643174" cy="17621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&#1075;&#1086;&#1088;&#1077;&#1085;&#1080;&#1077;%20&#1072;&#1084;&#1084;&#1080;&#1072;&#1082;&#1072;%20&#1074;%20&#1082;&#1080;&#1089;&#1083;&#1086;&#1088;&#1086;&#1076;&#1077;.wmv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&#1086;&#1082;&#1080;&#1089;&#1083;&#1077;&#1085;&#1080;&#1077;%20&#1072;&#1084;&#1084;&#1080;&#1072;&#1082;&#1072;%20&#1074;%20&#1082;&#1080;&#1089;&#1083;&#1086;&#1088;&#1086;&#1076;&#1077;.wmv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4.xml"/><Relationship Id="rId5" Type="http://schemas.microsoft.com/office/2007/relationships/hdphoto" Target="../media/hdphoto3.wdp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hyperlink" Target="&#1087;&#1086;&#1083;&#1091;&#1095;&#1077;&#1085;&#1080;&#1077;%20&#1072;&#1084;&#1084;&#1080;&#1072;&#1082;&#1072;.wm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&#1074;&#1079;&#1072;&#1080;&#1084;&#1086;&#1076;.%20&#1072;&#1084;&#1084;&#1080;&#1072;&#1082;&#1072;%20&#1089;%20&#1093;&#1083;&#1086;&#1088;&#1086;&#1074;&#1086;&#1076;&#1086;&#1088;&#1086;&#1076;&#1086;&#1084;.wmv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68761"/>
            <a:ext cx="6732240" cy="2016223"/>
          </a:xfrm>
        </p:spPr>
        <p:txBody>
          <a:bodyPr/>
          <a:lstStyle/>
          <a:p>
            <a:r>
              <a:rPr lang="ru-RU" b="1" i="1" dirty="0" smtClean="0">
                <a:effectLst/>
                <a:latin typeface="Comic Sans MS" pitchFamily="66" charset="0"/>
              </a:rPr>
              <a:t>Урок 58.</a:t>
            </a:r>
            <a:br>
              <a:rPr lang="ru-RU" b="1" i="1" dirty="0" smtClean="0">
                <a:effectLst/>
                <a:latin typeface="Comic Sans MS" pitchFamily="66" charset="0"/>
              </a:rPr>
            </a:br>
            <a:r>
              <a:rPr lang="ru-RU" b="1" i="1" dirty="0" smtClean="0">
                <a:effectLst/>
                <a:latin typeface="Comic Sans MS" pitchFamily="66" charset="0"/>
              </a:rPr>
              <a:t>Аммиак</a:t>
            </a:r>
            <a:endParaRPr lang="ru-RU" b="1" i="1" dirty="0">
              <a:effectLst/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188640" y="5013176"/>
            <a:ext cx="8961040" cy="1251174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</a:rPr>
              <a:t>МАОУ </a:t>
            </a:r>
            <a:r>
              <a:rPr lang="ru-RU" sz="2000" b="1" i="1" dirty="0" smtClean="0">
                <a:solidFill>
                  <a:schemeClr val="tx1"/>
                </a:solidFill>
              </a:rPr>
              <a:t>СОШ </a:t>
            </a:r>
            <a:r>
              <a:rPr lang="ru-RU" sz="2000" b="1" i="1" dirty="0" smtClean="0">
                <a:solidFill>
                  <a:schemeClr val="tx1"/>
                </a:solidFill>
              </a:rPr>
              <a:t> «Финист» №</a:t>
            </a:r>
            <a:r>
              <a:rPr lang="ru-RU" sz="2000" b="1" i="1" dirty="0" smtClean="0">
                <a:solidFill>
                  <a:schemeClr val="tx1"/>
                </a:solidFill>
              </a:rPr>
              <a:t>30</a:t>
            </a:r>
          </a:p>
          <a:p>
            <a:r>
              <a:rPr lang="ru-RU" sz="2000" b="1" i="1" dirty="0">
                <a:solidFill>
                  <a:schemeClr val="tx1"/>
                </a:solidFill>
              </a:rPr>
              <a:t>г</a:t>
            </a:r>
            <a:r>
              <a:rPr lang="ru-RU" sz="2000" b="1" i="1" dirty="0" smtClean="0">
                <a:solidFill>
                  <a:schemeClr val="tx1"/>
                </a:solidFill>
              </a:rPr>
              <a:t>. Ростов-на-Дону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pic>
        <p:nvPicPr>
          <p:cNvPr id="5" name="Picture 5" descr="49d23c28319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36912"/>
            <a:ext cx="2441575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/>
                <a:latin typeface="Comic Sans MS" pitchFamily="66" charset="0"/>
              </a:rPr>
              <a:t>Химические свойства </a:t>
            </a:r>
            <a:endParaRPr lang="ru-RU" b="1" dirty="0">
              <a:effectLst/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  <a:hlinkClick r:id="rId2" action="ppaction://hlinkfile"/>
              </a:rPr>
              <a:t>Горение аммиака</a:t>
            </a:r>
            <a:endParaRPr lang="ru-RU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Составьте ОВР методом электронного баланса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6" y="2492896"/>
            <a:ext cx="8910922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24" y="3242706"/>
            <a:ext cx="65246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614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  <a:latin typeface="Comic Sans MS" pitchFamily="66" charset="0"/>
              </a:rPr>
              <a:t>Химические свойства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Comic Sans MS" pitchFamily="66" charset="0"/>
                <a:hlinkClick r:id="rId2" action="ppaction://hlinkfile"/>
              </a:rPr>
              <a:t>Каталитическое окисление</a:t>
            </a:r>
            <a:endParaRPr lang="ru-RU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ru-RU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ru-RU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ru-RU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ru-RU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Comic Sans MS" pitchFamily="66" charset="0"/>
              </a:rPr>
              <a:t>Составьте ОВР методом электронного баланса</a:t>
            </a:r>
          </a:p>
          <a:p>
            <a:pPr marL="0" indent="0" algn="ctr">
              <a:buNone/>
            </a:pPr>
            <a:endParaRPr lang="ru-RU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ru-RU" dirty="0">
              <a:latin typeface="Comic Sans MS" pitchFamily="66" charset="0"/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8787618" cy="1509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067944" y="3501008"/>
            <a:ext cx="108012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44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/>
                <a:latin typeface="Comic Sans MS" pitchFamily="66" charset="0"/>
              </a:rPr>
              <a:t>Получение аммиака</a:t>
            </a:r>
            <a:endParaRPr lang="ru-RU" b="1" dirty="0">
              <a:effectLst/>
              <a:latin typeface="Comic Sans MS" pitchFamily="66" charset="0"/>
            </a:endParaRPr>
          </a:p>
        </p:txBody>
      </p:sp>
      <p:pic>
        <p:nvPicPr>
          <p:cNvPr id="5" name="Picture 10" descr="C:\Users\1\Desktop\аммиак\sintesammiak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852936"/>
            <a:ext cx="4500205" cy="3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640959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230597"/>
            <a:ext cx="68897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27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  <a:latin typeface="Comic Sans MS" pitchFamily="66" charset="0"/>
                <a:hlinkClick r:id="rId2" action="ppaction://hlinkfile"/>
              </a:rPr>
              <a:t>Получение аммиака</a:t>
            </a:r>
            <a:endParaRPr lang="ru-RU" dirty="0"/>
          </a:p>
        </p:txBody>
      </p:sp>
      <p:pic>
        <p:nvPicPr>
          <p:cNvPr id="4" name="Picture 6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964488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doc3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32" y="3212976"/>
            <a:ext cx="1901180" cy="3189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613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ru-RU" b="1" dirty="0" smtClean="0">
                <a:effectLst/>
                <a:latin typeface="Comic Sans MS" pitchFamily="66" charset="0"/>
              </a:rPr>
              <a:t>Распознавание аммиака</a:t>
            </a:r>
            <a:endParaRPr lang="ru-RU" b="1" dirty="0">
              <a:effectLst/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4373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863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395288" y="2205037"/>
            <a:ext cx="2033587" cy="2376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 panose="030F0702030302020204" pitchFamily="66" charset="0"/>
              </a:rPr>
              <a:t>NH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3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3563938" y="620688"/>
            <a:ext cx="5184775" cy="576287"/>
          </a:xfrm>
          <a:prstGeom prst="rect">
            <a:avLst/>
          </a:prstGeom>
          <a:effec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cs typeface="Arial"/>
              </a:rPr>
              <a:t>в медицине и быту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3419475" y="1772816"/>
            <a:ext cx="5224463" cy="4322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синтез  </a:t>
            </a: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солей аммония</a:t>
            </a:r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3492500" y="2719388"/>
            <a:ext cx="5294313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41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cs typeface="Arial"/>
              </a:rPr>
              <a:t>производство </a:t>
            </a: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cs typeface="Arial"/>
              </a:rPr>
              <a:t>удобрений</a:t>
            </a:r>
          </a:p>
        </p:txBody>
      </p:sp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>
            <a:off x="3348038" y="3933056"/>
            <a:ext cx="5545137" cy="432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cs typeface="Arial"/>
              </a:rPr>
              <a:t>синтез </a:t>
            </a: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cs typeface="Arial"/>
              </a:rPr>
              <a:t>азотной кислоты</a:t>
            </a:r>
          </a:p>
        </p:txBody>
      </p:sp>
      <p:sp>
        <p:nvSpPr>
          <p:cNvPr id="8201" name="WordArt 9"/>
          <p:cNvSpPr>
            <a:spLocks noChangeArrowheads="1" noChangeShapeType="1" noTextEdit="1"/>
          </p:cNvSpPr>
          <p:nvPr/>
        </p:nvSpPr>
        <p:spPr bwMode="auto">
          <a:xfrm>
            <a:off x="3348038" y="5157192"/>
            <a:ext cx="5616575" cy="4323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cs typeface="Arial"/>
              </a:rPr>
              <a:t>в </a:t>
            </a: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cs typeface="Arial"/>
              </a:rPr>
              <a:t>холодильных установках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2771775" y="981075"/>
            <a:ext cx="647700" cy="863600"/>
          </a:xfrm>
          <a:prstGeom prst="line">
            <a:avLst/>
          </a:prstGeom>
          <a:noFill/>
          <a:ln w="76200">
            <a:solidFill>
              <a:srgbClr val="FFC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 sz="180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627313" y="4437063"/>
            <a:ext cx="576262" cy="576262"/>
          </a:xfrm>
          <a:prstGeom prst="line">
            <a:avLst/>
          </a:prstGeom>
          <a:noFill/>
          <a:ln w="7620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V="1">
            <a:off x="2786063" y="2071688"/>
            <a:ext cx="504825" cy="647700"/>
          </a:xfrm>
          <a:prstGeom prst="line">
            <a:avLst/>
          </a:prstGeom>
          <a:noFill/>
          <a:ln w="7620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700338" y="3429000"/>
            <a:ext cx="503237" cy="360363"/>
          </a:xfrm>
          <a:prstGeom prst="line">
            <a:avLst/>
          </a:prstGeom>
          <a:noFill/>
          <a:ln w="7620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771775" y="2997200"/>
            <a:ext cx="504825" cy="0"/>
          </a:xfrm>
          <a:prstGeom prst="line">
            <a:avLst/>
          </a:prstGeom>
          <a:noFill/>
          <a:ln w="7620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19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 animBg="1"/>
      <p:bldP spid="8198" grpId="0" animBg="1"/>
      <p:bldP spid="8199" grpId="0" animBg="1"/>
      <p:bldP spid="8200" grpId="0" animBg="1"/>
      <p:bldP spid="8201" grpId="0" animBg="1"/>
      <p:bldP spid="8203" grpId="0" animBg="1"/>
      <p:bldP spid="8204" grpId="0" animBg="1"/>
      <p:bldP spid="8205" grpId="0" animBg="1"/>
      <p:bldP spid="820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3050"/>
            <a:ext cx="5724128" cy="149976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/>
                <a:latin typeface="Comic Sans MS" pitchFamily="66" charset="0"/>
              </a:rPr>
              <a:t>Домашнее задание</a:t>
            </a:r>
            <a:endParaRPr lang="ru-RU" sz="3200" dirty="0">
              <a:effectLst/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4618856" cy="377728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>§ 25, упр.7,8</a:t>
            </a:r>
            <a:endParaRPr lang="ru-RU" sz="4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" name="Picture 30" descr="574a61436c4d46c39fe790e129042249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501008"/>
            <a:ext cx="3752393" cy="256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649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/>
                <a:latin typeface="Comic Sans MS" pitchFamily="66" charset="0"/>
              </a:rPr>
              <a:t>Цели урока</a:t>
            </a:r>
            <a:endParaRPr lang="ru-RU" b="1" dirty="0">
              <a:effectLst/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Познакомиться с составом, строением аммиака;</a:t>
            </a:r>
          </a:p>
          <a:p>
            <a:pPr algn="ctr"/>
            <a:r>
              <a:rPr lang="ru-RU" dirty="0" smtClean="0"/>
              <a:t>Рассмотреть физические и химические свойства аммиака;</a:t>
            </a:r>
          </a:p>
          <a:p>
            <a:pPr algn="ctr"/>
            <a:r>
              <a:rPr lang="ru-RU" dirty="0" smtClean="0"/>
              <a:t>Познакомиться со способами получения и применением  аммиака</a:t>
            </a:r>
            <a:endParaRPr lang="ru-RU" dirty="0"/>
          </a:p>
        </p:txBody>
      </p:sp>
      <p:pic>
        <p:nvPicPr>
          <p:cNvPr id="1026" name="Picture 2" descr="C:\Users\Елена Станиславовна\AppData\Local\Temp\Rar$DI02.011\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19" y="4797152"/>
            <a:ext cx="1095375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effectLst/>
                <a:latin typeface="Comic Sans MS" pitchFamily="66" charset="0"/>
              </a:rPr>
              <a:t>Состав молекулы</a:t>
            </a:r>
            <a:endParaRPr lang="ru-RU" b="1" dirty="0">
              <a:effectLst/>
              <a:latin typeface="Comic Sans MS" pitchFamily="66" charset="0"/>
            </a:endParaRPr>
          </a:p>
        </p:txBody>
      </p:sp>
      <p:pic>
        <p:nvPicPr>
          <p:cNvPr id="7" name="Picture 5" descr="C:\Users\1\Desktop\аммиак\Ammonia-3D-vdW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7551983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8400"/>
            <a:ext cx="8242300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43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468313" y="476250"/>
            <a:ext cx="187166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NH3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2771775" y="836613"/>
            <a:ext cx="56197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Comic Sans MS" pitchFamily="66" charset="0"/>
                <a:cs typeface="Arial"/>
              </a:rPr>
              <a:t>молекулярная  формула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2484438" y="2781300"/>
            <a:ext cx="1512887" cy="1871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N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2124075" y="3357563"/>
            <a:ext cx="503238" cy="503237"/>
          </a:xfrm>
          <a:prstGeom prst="ellipse">
            <a:avLst/>
          </a:prstGeom>
          <a:gradFill rotWithShape="1">
            <a:gsLst>
              <a:gs pos="0">
                <a:srgbClr val="9CC4BA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2987675" y="5229225"/>
            <a:ext cx="503238" cy="503238"/>
          </a:xfrm>
          <a:prstGeom prst="ellipse">
            <a:avLst/>
          </a:prstGeom>
          <a:gradFill rotWithShape="1">
            <a:gsLst>
              <a:gs pos="0">
                <a:srgbClr val="9CC4BA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1403350" y="3357563"/>
            <a:ext cx="503238" cy="503237"/>
          </a:xfrm>
          <a:prstGeom prst="ellipse">
            <a:avLst/>
          </a:prstGeom>
          <a:gradFill rotWithShape="1">
            <a:gsLst>
              <a:gs pos="0">
                <a:srgbClr val="9CC4BA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2987675" y="4652963"/>
            <a:ext cx="503238" cy="503237"/>
          </a:xfrm>
          <a:prstGeom prst="ellipse">
            <a:avLst/>
          </a:prstGeom>
          <a:gradFill rotWithShape="1">
            <a:gsLst>
              <a:gs pos="0">
                <a:srgbClr val="9CC4BA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4427538" y="3357563"/>
            <a:ext cx="503237" cy="503237"/>
          </a:xfrm>
          <a:prstGeom prst="ellipse">
            <a:avLst/>
          </a:prstGeom>
          <a:gradFill rotWithShape="1">
            <a:gsLst>
              <a:gs pos="0">
                <a:srgbClr val="9CC4BA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3348038" y="2205038"/>
            <a:ext cx="503237" cy="503237"/>
          </a:xfrm>
          <a:prstGeom prst="ellipse">
            <a:avLst/>
          </a:prstGeom>
          <a:gradFill rotWithShape="1">
            <a:gsLst>
              <a:gs pos="0">
                <a:srgbClr val="9CC4BA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2627313" y="2205038"/>
            <a:ext cx="503237" cy="503237"/>
          </a:xfrm>
          <a:prstGeom prst="ellipse">
            <a:avLst/>
          </a:prstGeom>
          <a:gradFill rotWithShape="1">
            <a:gsLst>
              <a:gs pos="0">
                <a:srgbClr val="9CC4BA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3851275" y="3357563"/>
            <a:ext cx="503238" cy="503237"/>
          </a:xfrm>
          <a:prstGeom prst="ellipse">
            <a:avLst/>
          </a:prstGeom>
          <a:gradFill rotWithShape="1">
            <a:gsLst>
              <a:gs pos="0">
                <a:srgbClr val="9CC4BA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0259" name="WordArt 19"/>
          <p:cNvSpPr>
            <a:spLocks noChangeArrowheads="1" noChangeShapeType="1" noTextEdit="1"/>
          </p:cNvSpPr>
          <p:nvPr/>
        </p:nvSpPr>
        <p:spPr bwMode="auto">
          <a:xfrm>
            <a:off x="3851275" y="5229225"/>
            <a:ext cx="4968875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Comic Sans MS" pitchFamily="66" charset="0"/>
                <a:cs typeface="Arial"/>
              </a:rPr>
              <a:t>электронная формула</a:t>
            </a: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3851275" y="3500438"/>
            <a:ext cx="1079500" cy="2159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2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1476375" y="3500438"/>
            <a:ext cx="1079500" cy="2159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2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/>
          </a:p>
        </p:txBody>
      </p:sp>
      <p:sp>
        <p:nvSpPr>
          <p:cNvPr id="10265" name="WordArt 25"/>
          <p:cNvSpPr>
            <a:spLocks noChangeArrowheads="1" noChangeShapeType="1" noTextEdit="1"/>
          </p:cNvSpPr>
          <p:nvPr/>
        </p:nvSpPr>
        <p:spPr bwMode="auto">
          <a:xfrm>
            <a:off x="3924300" y="5229225"/>
            <a:ext cx="504031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Comic Sans MS" pitchFamily="66" charset="0"/>
                <a:cs typeface="Arial"/>
              </a:rPr>
              <a:t>структурная формула</a:t>
            </a:r>
          </a:p>
        </p:txBody>
      </p:sp>
      <p:sp>
        <p:nvSpPr>
          <p:cNvPr id="10258" name="WordArt 18"/>
          <p:cNvSpPr>
            <a:spLocks noChangeArrowheads="1" noChangeShapeType="1" noTextEdit="1"/>
          </p:cNvSpPr>
          <p:nvPr/>
        </p:nvSpPr>
        <p:spPr bwMode="auto">
          <a:xfrm>
            <a:off x="4932363" y="2997200"/>
            <a:ext cx="863600" cy="1222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2" name="WordArt 18"/>
          <p:cNvSpPr>
            <a:spLocks noChangeArrowheads="1" noChangeShapeType="1" noTextEdit="1"/>
          </p:cNvSpPr>
          <p:nvPr/>
        </p:nvSpPr>
        <p:spPr bwMode="auto">
          <a:xfrm>
            <a:off x="539750" y="2997200"/>
            <a:ext cx="86360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3" name="WordArt 18"/>
          <p:cNvSpPr>
            <a:spLocks noChangeArrowheads="1" noChangeShapeType="1" noTextEdit="1"/>
          </p:cNvSpPr>
          <p:nvPr/>
        </p:nvSpPr>
        <p:spPr bwMode="auto">
          <a:xfrm>
            <a:off x="2843213" y="5805488"/>
            <a:ext cx="792162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3132138" y="4724400"/>
            <a:ext cx="144462" cy="9366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2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103432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7" grpId="0" animBg="1"/>
      <p:bldP spid="10247" grpId="1" animBg="1"/>
      <p:bldP spid="10248" grpId="0" animBg="1"/>
      <p:bldP spid="10248" grpId="1" animBg="1"/>
      <p:bldP spid="10249" grpId="0" animBg="1"/>
      <p:bldP spid="10249" grpId="1" animBg="1"/>
      <p:bldP spid="10251" grpId="0" animBg="1"/>
      <p:bldP spid="10251" grpId="1" animBg="1"/>
      <p:bldP spid="10253" grpId="0" animBg="1"/>
      <p:bldP spid="10253" grpId="1" animBg="1"/>
      <p:bldP spid="10254" grpId="0" animBg="1"/>
      <p:bldP spid="10255" grpId="0" animBg="1"/>
      <p:bldP spid="10257" grpId="0" animBg="1"/>
      <p:bldP spid="10257" grpId="1" animBg="1"/>
      <p:bldP spid="10259" grpId="0"/>
      <p:bldP spid="10259" grpId="1"/>
      <p:bldP spid="10262" grpId="0" animBg="1"/>
      <p:bldP spid="10263" grpId="0" animBg="1"/>
      <p:bldP spid="10265" grpId="0"/>
      <p:bldP spid="10258" grpId="0"/>
      <p:bldP spid="2" grpId="0"/>
      <p:bldP spid="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04131"/>
            <a:ext cx="5428762" cy="32782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6388" name="Picture 5" descr="C:\Users\1\Desktop\аммиак\Ammonia-2D-dimension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379353"/>
            <a:ext cx="4039741" cy="28060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effectLst/>
                <a:latin typeface="Comic Sans MS" pitchFamily="66" charset="0"/>
              </a:rPr>
              <a:t>Ковалентная полярная связь по обменному механизму</a:t>
            </a:r>
            <a:endParaRPr lang="ru-RU" sz="3600" b="1" dirty="0"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31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708275"/>
            <a:ext cx="3341687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4" name="Picture 6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628775"/>
            <a:ext cx="2609850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6" name="Picture 8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084763"/>
            <a:ext cx="242570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7" name="Picture 9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797425"/>
            <a:ext cx="2384425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8" name="Picture 10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557338"/>
            <a:ext cx="2609850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9" name="Picture 11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284538"/>
            <a:ext cx="1871662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/>
                <a:latin typeface="Comic Sans MS" pitchFamily="66" charset="0"/>
              </a:rPr>
              <a:t>Водородная связь</a:t>
            </a:r>
            <a:endParaRPr lang="ru-RU" b="1" dirty="0"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18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5"/>
          <p:cNvSpPr>
            <a:spLocks noChangeArrowheads="1" noChangeShapeType="1" noTextEdit="1"/>
          </p:cNvSpPr>
          <p:nvPr/>
        </p:nvSpPr>
        <p:spPr bwMode="auto">
          <a:xfrm>
            <a:off x="4356100" y="3789363"/>
            <a:ext cx="3313113" cy="10080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,  Г,  Ж,  Т,  Ц</a:t>
            </a:r>
          </a:p>
        </p:txBody>
      </p:sp>
      <p:sp>
        <p:nvSpPr>
          <p:cNvPr id="18436" name="Line 6"/>
          <p:cNvSpPr>
            <a:spLocks noChangeShapeType="1"/>
          </p:cNvSpPr>
          <p:nvPr/>
        </p:nvSpPr>
        <p:spPr bwMode="auto">
          <a:xfrm flipV="1">
            <a:off x="4211638" y="3716338"/>
            <a:ext cx="0" cy="936625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37" name="WordArt 7"/>
          <p:cNvSpPr>
            <a:spLocks noChangeArrowheads="1" noChangeShapeType="1" noTextEdit="1"/>
          </p:cNvSpPr>
          <p:nvPr/>
        </p:nvSpPr>
        <p:spPr bwMode="auto">
          <a:xfrm>
            <a:off x="1285875" y="1643063"/>
            <a:ext cx="2143125" cy="215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Comic Sans MS" pitchFamily="66" charset="0"/>
              </a:rPr>
              <a:t>NH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Georgia"/>
              </a:rPr>
              <a:t>3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Georgia"/>
            </a:endParaRPr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5219700" y="2636838"/>
            <a:ext cx="503238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00"/>
                    </a:gs>
                    <a:gs pos="50000">
                      <a:schemeClr val="tx1"/>
                    </a:gs>
                    <a:gs pos="100000">
                      <a:srgbClr val="FF6600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</a:t>
            </a:r>
          </a:p>
        </p:txBody>
      </p:sp>
      <p:sp>
        <p:nvSpPr>
          <p:cNvPr id="18439" name="Line 10"/>
          <p:cNvSpPr>
            <a:spLocks noChangeShapeType="1"/>
          </p:cNvSpPr>
          <p:nvPr/>
        </p:nvSpPr>
        <p:spPr bwMode="auto">
          <a:xfrm>
            <a:off x="7092950" y="3716338"/>
            <a:ext cx="792163" cy="12239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1" name="WordArt 14"/>
          <p:cNvSpPr>
            <a:spLocks noChangeArrowheads="1" noChangeShapeType="1" noTextEdit="1"/>
          </p:cNvSpPr>
          <p:nvPr/>
        </p:nvSpPr>
        <p:spPr bwMode="auto">
          <a:xfrm>
            <a:off x="250825" y="5229225"/>
            <a:ext cx="388937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Comic Sans MS" pitchFamily="66" charset="0"/>
                <a:cs typeface="Times New Roman"/>
              </a:rPr>
              <a:t>Ткип</a:t>
            </a:r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Comic Sans MS" pitchFamily="66" charset="0"/>
                <a:cs typeface="Times New Roman"/>
              </a:rPr>
              <a:t>. </a:t>
            </a:r>
            <a:r>
              <a:rPr lang="ru-RU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Comic Sans MS" pitchFamily="66" charset="0"/>
                <a:cs typeface="Times New Roman"/>
              </a:rPr>
              <a:t>= - 33,4   С</a:t>
            </a:r>
          </a:p>
        </p:txBody>
      </p:sp>
      <p:sp>
        <p:nvSpPr>
          <p:cNvPr id="20492" name="WordArt 15"/>
          <p:cNvSpPr>
            <a:spLocks noChangeArrowheads="1" noChangeShapeType="1" noTextEdit="1"/>
          </p:cNvSpPr>
          <p:nvPr/>
        </p:nvSpPr>
        <p:spPr bwMode="auto">
          <a:xfrm>
            <a:off x="4859338" y="5229225"/>
            <a:ext cx="388937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Comic Sans MS" pitchFamily="66" charset="0"/>
                <a:cs typeface="Times New Roman"/>
              </a:rPr>
              <a:t>Тпл</a:t>
            </a:r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Comic Sans MS" pitchFamily="66" charset="0"/>
                <a:cs typeface="Times New Roman"/>
              </a:rPr>
              <a:t>. </a:t>
            </a:r>
            <a:r>
              <a:rPr lang="ru-RU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Comic Sans MS" pitchFamily="66" charset="0"/>
                <a:cs typeface="Times New Roman"/>
              </a:rPr>
              <a:t>= - 77,7   С</a:t>
            </a:r>
          </a:p>
        </p:txBody>
      </p:sp>
      <p:sp>
        <p:nvSpPr>
          <p:cNvPr id="20493" name="WordArt 16"/>
          <p:cNvSpPr>
            <a:spLocks noChangeArrowheads="1" noChangeShapeType="1" noTextEdit="1"/>
          </p:cNvSpPr>
          <p:nvPr/>
        </p:nvSpPr>
        <p:spPr bwMode="auto">
          <a:xfrm>
            <a:off x="7885113" y="5157788"/>
            <a:ext cx="28733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20494" name="WordArt 17"/>
          <p:cNvSpPr>
            <a:spLocks noChangeArrowheads="1" noChangeShapeType="1" noTextEdit="1"/>
          </p:cNvSpPr>
          <p:nvPr/>
        </p:nvSpPr>
        <p:spPr bwMode="auto">
          <a:xfrm>
            <a:off x="3348038" y="5084763"/>
            <a:ext cx="28733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4356100" y="1340768"/>
            <a:ext cx="396031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dirty="0"/>
              <a:t>Запах – резкий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2400" b="1" dirty="0" smtClean="0"/>
              <a:t>Растворимость в воде  </a:t>
            </a:r>
            <a:r>
              <a:rPr lang="ru-RU" sz="2400" b="1" dirty="0"/>
              <a:t>– </a:t>
            </a:r>
            <a:r>
              <a:rPr lang="ru-RU" sz="2400" b="1" dirty="0" smtClean="0"/>
              <a:t>очень высокая:</a:t>
            </a:r>
            <a:endParaRPr lang="ru-RU" sz="24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400" b="1" dirty="0"/>
              <a:t>1V </a:t>
            </a:r>
            <a:r>
              <a:rPr lang="ru-RU" sz="2400" b="1" dirty="0"/>
              <a:t>:</a:t>
            </a:r>
            <a:r>
              <a:rPr lang="en-US" sz="2400" b="1" dirty="0"/>
              <a:t> 700V</a:t>
            </a:r>
            <a:endParaRPr lang="ru-RU" sz="2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/>
                <a:latin typeface="Comic Sans MS" pitchFamily="66" charset="0"/>
              </a:rPr>
              <a:t>Физические свойства</a:t>
            </a:r>
            <a:endParaRPr lang="ru-RU" sz="4000" b="1" dirty="0"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56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6" grpId="0" animBg="1"/>
      <p:bldP spid="18437" grpId="0" animBg="1"/>
      <p:bldP spid="18439" grpId="0" animBg="1"/>
      <p:bldP spid="20491" grpId="0" animBg="1"/>
      <p:bldP spid="20492" grpId="0" animBg="1"/>
      <p:bldP spid="20493" grpId="0" animBg="1"/>
      <p:bldP spid="20494" grpId="0" animBg="1"/>
      <p:bldP spid="153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/>
                <a:latin typeface="Comic Sans MS" pitchFamily="66" charset="0"/>
              </a:rPr>
              <a:t> Химические свойства</a:t>
            </a:r>
            <a:endParaRPr lang="ru-RU" b="1" dirty="0">
              <a:effectLst/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686800" cy="305293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Comic Sans MS" pitchFamily="66" charset="0"/>
                <a:hlinkClick r:id="rId2" action="ppaction://hlinkfile"/>
              </a:rPr>
              <a:t>Взаимодействие с кислотами:</a:t>
            </a:r>
            <a:endParaRPr lang="ru-RU" b="1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04864"/>
            <a:ext cx="4927547" cy="115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30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645024"/>
            <a:ext cx="3387650" cy="2806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119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7" name="Picture 7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688" y="571500"/>
            <a:ext cx="9437688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11" name="Rectangle 11"/>
          <p:cNvSpPr>
            <a:spLocks noChangeArrowheads="1"/>
          </p:cNvSpPr>
          <p:nvPr/>
        </p:nvSpPr>
        <p:spPr bwMode="auto">
          <a:xfrm>
            <a:off x="971600" y="997635"/>
            <a:ext cx="53514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Механизм реакции</a:t>
            </a:r>
            <a:r>
              <a:rPr lang="ru-RU" sz="36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5143500"/>
            <a:ext cx="103187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225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171</Words>
  <Application>Microsoft Office PowerPoint</Application>
  <PresentationFormat>Экран (4:3)</PresentationFormat>
  <Paragraphs>66</Paragraphs>
  <Slides>16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Урок 58. Аммиак</vt:lpstr>
      <vt:lpstr>Цели урока</vt:lpstr>
      <vt:lpstr>Состав молекулы</vt:lpstr>
      <vt:lpstr>Презентация PowerPoint</vt:lpstr>
      <vt:lpstr>Ковалентная полярная связь по обменному механизму</vt:lpstr>
      <vt:lpstr>Водородная связь</vt:lpstr>
      <vt:lpstr>Физические свойства</vt:lpstr>
      <vt:lpstr> Химические свойства</vt:lpstr>
      <vt:lpstr>Презентация PowerPoint</vt:lpstr>
      <vt:lpstr>Химические свойства </vt:lpstr>
      <vt:lpstr>Химические свойства </vt:lpstr>
      <vt:lpstr>Получение аммиака</vt:lpstr>
      <vt:lpstr>Получение аммиака</vt:lpstr>
      <vt:lpstr>Распознавание аммиака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Елена Станиславовна</cp:lastModifiedBy>
  <cp:revision>13</cp:revision>
  <dcterms:modified xsi:type="dcterms:W3CDTF">2015-01-31T15:57:21Z</dcterms:modified>
</cp:coreProperties>
</file>