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legacyDocTextInfo" Target="legacyDocTextInfo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663300"/>
                </a:solidFill>
                <a:latin typeface="Bookman Old Style" pitchFamily="18" charset="0"/>
              </a:rPr>
              <a:t>ВЫПИШИТЕ ОТДЕЛЬНО ФОРМУЛЫ ОКСИДОВ, КИСЛОТ, ОСНОВАНИЙ И СОЛЕЙ: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952500" lvl="1" indent="-495300">
              <a:lnSpc>
                <a:spcPct val="150000"/>
              </a:lnSpc>
              <a:buClr>
                <a:srgbClr val="666633"/>
              </a:buClr>
              <a:buFont typeface="Wingdings" pitchFamily="2" charset="2"/>
              <a:buNone/>
            </a:pPr>
            <a:r>
              <a:rPr lang="en-US" sz="4400" dirty="0" err="1" smtClean="0">
                <a:solidFill>
                  <a:srgbClr val="FF0066"/>
                </a:solidFill>
              </a:rPr>
              <a:t>NaCl</a:t>
            </a:r>
            <a:r>
              <a:rPr lang="en-US" sz="4400" dirty="0" smtClean="0">
                <a:solidFill>
                  <a:srgbClr val="FF0066"/>
                </a:solidFill>
              </a:rPr>
              <a:t>, SO</a:t>
            </a:r>
            <a:r>
              <a:rPr lang="en-US" sz="4400" baseline="-25000" dirty="0" smtClean="0">
                <a:solidFill>
                  <a:srgbClr val="FF0066"/>
                </a:solidFill>
              </a:rPr>
              <a:t>2</a:t>
            </a:r>
            <a:r>
              <a:rPr lang="en-US" sz="4400" dirty="0" smtClean="0">
                <a:solidFill>
                  <a:srgbClr val="FF0066"/>
                </a:solidFill>
              </a:rPr>
              <a:t>, H</a:t>
            </a:r>
            <a:r>
              <a:rPr lang="en-US" sz="4400" baseline="-25000" dirty="0" smtClean="0">
                <a:solidFill>
                  <a:srgbClr val="FF0066"/>
                </a:solidFill>
              </a:rPr>
              <a:t>2</a:t>
            </a:r>
            <a:r>
              <a:rPr lang="en-US" sz="4400" dirty="0" smtClean="0">
                <a:solidFill>
                  <a:srgbClr val="FF0066"/>
                </a:solidFill>
              </a:rPr>
              <a:t>SO</a:t>
            </a:r>
            <a:r>
              <a:rPr lang="en-US" sz="4400" baseline="-25000" dirty="0" smtClean="0">
                <a:solidFill>
                  <a:srgbClr val="FF0066"/>
                </a:solidFill>
              </a:rPr>
              <a:t>4</a:t>
            </a:r>
            <a:r>
              <a:rPr lang="en-US" sz="4400" dirty="0" smtClean="0">
                <a:solidFill>
                  <a:srgbClr val="FF0066"/>
                </a:solidFill>
              </a:rPr>
              <a:t>, KOH, </a:t>
            </a:r>
            <a:r>
              <a:rPr lang="en-US" sz="4400" dirty="0" err="1" smtClean="0">
                <a:solidFill>
                  <a:srgbClr val="FF0066"/>
                </a:solidFill>
              </a:rPr>
              <a:t>CaO</a:t>
            </a:r>
            <a:r>
              <a:rPr lang="en-US" sz="4400" dirty="0" smtClean="0">
                <a:solidFill>
                  <a:srgbClr val="FF0066"/>
                </a:solidFill>
              </a:rPr>
              <a:t>,</a:t>
            </a:r>
          </a:p>
          <a:p>
            <a:pPr marL="533400" indent="-533400">
              <a:lnSpc>
                <a:spcPct val="150000"/>
              </a:lnSpc>
              <a:buClr>
                <a:srgbClr val="666633"/>
              </a:buClr>
              <a:buFont typeface="Wingdings" pitchFamily="2" charset="2"/>
              <a:buNone/>
            </a:pPr>
            <a:r>
              <a:rPr lang="ru-RU" sz="4400" dirty="0" smtClean="0">
                <a:solidFill>
                  <a:srgbClr val="FF0066"/>
                </a:solidFill>
              </a:rPr>
              <a:t>  </a:t>
            </a:r>
            <a:r>
              <a:rPr lang="en-US" sz="4400" dirty="0" smtClean="0">
                <a:solidFill>
                  <a:srgbClr val="FF0066"/>
                </a:solidFill>
              </a:rPr>
              <a:t>CO</a:t>
            </a:r>
            <a:r>
              <a:rPr lang="en-US" sz="4400" baseline="-25000" dirty="0" smtClean="0">
                <a:solidFill>
                  <a:srgbClr val="FF0066"/>
                </a:solidFill>
              </a:rPr>
              <a:t>2</a:t>
            </a:r>
            <a:r>
              <a:rPr lang="en-US" sz="4400" dirty="0" smtClean="0">
                <a:solidFill>
                  <a:srgbClr val="FF0066"/>
                </a:solidFill>
              </a:rPr>
              <a:t>, KNO</a:t>
            </a:r>
            <a:r>
              <a:rPr lang="en-US" sz="4400" baseline="-25000" dirty="0" smtClean="0">
                <a:solidFill>
                  <a:srgbClr val="FF0066"/>
                </a:solidFill>
              </a:rPr>
              <a:t>3</a:t>
            </a:r>
            <a:r>
              <a:rPr lang="en-US" sz="4400" dirty="0" smtClean="0">
                <a:solidFill>
                  <a:srgbClr val="FF0066"/>
                </a:solidFill>
              </a:rPr>
              <a:t>, H</a:t>
            </a:r>
            <a:r>
              <a:rPr lang="en-US" sz="4400" baseline="-25000" dirty="0" smtClean="0">
                <a:solidFill>
                  <a:srgbClr val="FF0066"/>
                </a:solidFill>
              </a:rPr>
              <a:t>2</a:t>
            </a:r>
            <a:r>
              <a:rPr lang="en-US" sz="4400" dirty="0" smtClean="0">
                <a:solidFill>
                  <a:srgbClr val="FF0066"/>
                </a:solidFill>
              </a:rPr>
              <a:t>CO</a:t>
            </a:r>
            <a:r>
              <a:rPr lang="en-US" sz="4400" baseline="-25000" dirty="0" smtClean="0">
                <a:solidFill>
                  <a:srgbClr val="FF0066"/>
                </a:solidFill>
              </a:rPr>
              <a:t>3</a:t>
            </a:r>
            <a:r>
              <a:rPr lang="en-US" sz="4400" dirty="0" smtClean="0">
                <a:solidFill>
                  <a:srgbClr val="FF0066"/>
                </a:solidFill>
              </a:rPr>
              <a:t>, Fe(OH)</a:t>
            </a:r>
            <a:r>
              <a:rPr lang="en-US" sz="4400" baseline="-25000" dirty="0" smtClean="0">
                <a:solidFill>
                  <a:srgbClr val="FF0066"/>
                </a:solidFill>
              </a:rPr>
              <a:t>3</a:t>
            </a:r>
            <a:r>
              <a:rPr lang="ru-RU" sz="4400" baseline="-25000" dirty="0" smtClean="0">
                <a:solidFill>
                  <a:srgbClr val="FF0066"/>
                </a:solidFill>
              </a:rPr>
              <a:t>.</a:t>
            </a:r>
          </a:p>
          <a:p>
            <a:pPr marL="533400" indent="-533400">
              <a:lnSpc>
                <a:spcPct val="150000"/>
              </a:lnSpc>
              <a:buClr>
                <a:srgbClr val="666633"/>
              </a:buClr>
              <a:buFont typeface="Wingdings" pitchFamily="2" charset="2"/>
              <a:buNone/>
            </a:pPr>
            <a:r>
              <a:rPr lang="ru-RU" sz="4400" baseline="-25000" dirty="0" smtClean="0">
                <a:solidFill>
                  <a:srgbClr val="FF0066"/>
                </a:solidFill>
              </a:rPr>
              <a:t>    </a:t>
            </a:r>
            <a:r>
              <a:rPr lang="ru-RU" sz="4000" dirty="0" smtClean="0">
                <a:solidFill>
                  <a:srgbClr val="FF0066"/>
                </a:solidFill>
                <a:latin typeface="Times New Roman" pitchFamily="18" charset="0"/>
              </a:rPr>
              <a:t>Назовите соединения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Результаты исследования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группа: </a:t>
            </a:r>
            <a:r>
              <a:rPr lang="ru-RU" dirty="0" smtClean="0"/>
              <a:t>растворение одного из компонентов смеси и фильтрование</a:t>
            </a:r>
            <a:endParaRPr lang="ru-RU" dirty="0" smtClean="0"/>
          </a:p>
          <a:p>
            <a:r>
              <a:rPr lang="ru-RU" dirty="0" smtClean="0"/>
              <a:t>2 группа: фильтрование</a:t>
            </a:r>
          </a:p>
          <a:p>
            <a:r>
              <a:rPr lang="ru-RU" dirty="0" smtClean="0"/>
              <a:t>3 группа: магнит и вода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Загадка лаборанта!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Дана смесь сахара, речного песка и железных опилок. Предложите способ разделения этой смеси.</a:t>
            </a:r>
          </a:p>
          <a:p>
            <a:endParaRPr lang="ru-RU" dirty="0"/>
          </a:p>
        </p:txBody>
      </p:sp>
      <p:pic>
        <p:nvPicPr>
          <p:cNvPr id="8194" name="Picture 2" descr="C:\Users\Ольга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000240"/>
            <a:ext cx="5643602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Итоги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С какими новыми понятиями мы сегодня познакомились?</a:t>
            </a:r>
          </a:p>
          <a:p>
            <a:pPr lvl="0"/>
            <a:r>
              <a:rPr lang="ru-RU" dirty="0" smtClean="0"/>
              <a:t>Какие методы разделения смесей мы освоили?</a:t>
            </a:r>
          </a:p>
          <a:p>
            <a:pPr lvl="0"/>
            <a:r>
              <a:rPr lang="ru-RU" dirty="0" smtClean="0"/>
              <a:t>Где и как нам могут пригодиться полученные сегодня на уроке знания?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Ольга\Desktop\school20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6925" y="247650"/>
            <a:ext cx="5010150" cy="636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Bookman Old Style" pitchFamily="18" charset="0"/>
              </a:rPr>
              <a:t>Составьте формулы химических соединений</a:t>
            </a:r>
            <a:endParaRPr lang="ru-RU" sz="32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Карбонат кальция</a:t>
            </a:r>
          </a:p>
          <a:p>
            <a:r>
              <a:rPr lang="ru-RU" sz="2800" dirty="0" err="1" smtClean="0">
                <a:latin typeface="Bookman Old Style" pitchFamily="18" charset="0"/>
              </a:rPr>
              <a:t>Гидроксид</a:t>
            </a:r>
            <a:r>
              <a:rPr lang="ru-RU" sz="2800" dirty="0" smtClean="0">
                <a:latin typeface="Bookman Old Style" pitchFamily="18" charset="0"/>
              </a:rPr>
              <a:t> алюминия</a:t>
            </a:r>
          </a:p>
          <a:p>
            <a:r>
              <a:rPr lang="ru-RU" sz="2800" dirty="0" smtClean="0">
                <a:latin typeface="Bookman Old Style" pitchFamily="18" charset="0"/>
              </a:rPr>
              <a:t>Соляная кислота</a:t>
            </a:r>
          </a:p>
          <a:p>
            <a:r>
              <a:rPr lang="ru-RU" sz="2800" dirty="0" smtClean="0">
                <a:latin typeface="Bookman Old Style" pitchFamily="18" charset="0"/>
              </a:rPr>
              <a:t>Оксид серы (</a:t>
            </a:r>
            <a:r>
              <a:rPr lang="en-US" sz="2800" dirty="0" smtClean="0">
                <a:latin typeface="Bookman Old Style" pitchFamily="18" charset="0"/>
              </a:rPr>
              <a:t>VI</a:t>
            </a:r>
            <a:r>
              <a:rPr lang="ru-RU" sz="2800" dirty="0" smtClean="0">
                <a:latin typeface="Bookman Old Style" pitchFamily="18" charset="0"/>
              </a:rPr>
              <a:t>)</a:t>
            </a:r>
            <a:endParaRPr lang="ru-RU" sz="2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Ольга\Desktop\21317_html_742cd2e8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714356"/>
            <a:ext cx="7643866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/>
          <a:lstStyle/>
          <a:p>
            <a:endParaRPr lang="ru-RU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Ольга\Desktop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Ольга\Desktop\chistye-veschestva-i-smesi_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785794"/>
            <a:ext cx="7358114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122" name="Organization Chart 2"/>
          <p:cNvGraphicFramePr>
            <a:graphicFrameLocks/>
          </p:cNvGraphicFramePr>
          <p:nvPr>
            <p:ph idx="1"/>
          </p:nvPr>
        </p:nvGraphicFramePr>
        <p:xfrm>
          <a:off x="500034" y="428604"/>
          <a:ext cx="8229600" cy="5929354"/>
        </p:xfrm>
        <a:graphic>
          <a:graphicData uri="http://schemas.openxmlformats.org/drawingml/2006/compatibility">
            <com:legacyDrawing xmlns:com="http://schemas.openxmlformats.org/drawingml/2006/compatibility" spid="_x0000_s5122"/>
          </a:graphicData>
        </a:graphic>
      </p:graphicFrame>
      <p:pic>
        <p:nvPicPr>
          <p:cNvPr id="5" name="Picture 35" descr="одн смес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3860800"/>
            <a:ext cx="3168650" cy="2460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subSp spid="_x0000_s513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>
                                            <p:subSp spid="_x0000_s5131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>
                                            <p:subSp spid="_x0000_s5131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>
                                            <p:subSp spid="_x0000_s513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subSp spid="_x0000_s513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2">
                                            <p:subSp spid="_x0000_s5132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>
                                            <p:subSp spid="_x0000_s5132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2">
                                            <p:subSp spid="_x0000_s513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subSp spid="_x0000_s513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2">
                                            <p:subSp spid="_x0000_s5133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2">
                                            <p:subSp spid="_x0000_s5133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2">
                                            <p:subSp spid="_x0000_s513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subSp spid="_x0000_s513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2">
                                            <p:subSp spid="_x0000_s5136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2">
                                            <p:subSp spid="_x0000_s5136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2">
                                            <p:subSp spid="_x0000_s5136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subSp spid="_x0000_s513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2">
                                            <p:subSp spid="_x0000_s5137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2">
                                            <p:subSp spid="_x0000_s5137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22">
                                            <p:subSp spid="_x0000_s5137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subSp spid="_x0000_s513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2">
                                            <p:subSp spid="_x0000_s5138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2">
                                            <p:subSp spid="_x0000_s5138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22">
                                            <p:subSp spid="_x0000_s5138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subSp spid="_x0000_s513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2">
                                            <p:subSp spid="_x0000_s5134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2">
                                            <p:subSp spid="_x0000_s5134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22">
                                            <p:subSp spid="_x0000_s5134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subSp spid="_x0000_s513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2">
                                            <p:subSp spid="_x0000_s5135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2">
                                            <p:subSp spid="_x0000_s5135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22">
                                            <p:subSp spid="_x0000_s5135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5122" grpId="0" bld="breadthByNod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Основные способы разделения смесей (очистки веществ)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183880" cy="41879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900" i="1" dirty="0" smtClean="0">
                <a:solidFill>
                  <a:srgbClr val="FF0000"/>
                </a:solidFill>
              </a:rPr>
              <a:t>Неоднородные смеси</a:t>
            </a:r>
            <a:endParaRPr lang="ru-RU" sz="39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900" b="1" dirty="0" smtClean="0">
                <a:solidFill>
                  <a:srgbClr val="FF0000"/>
                </a:solidFill>
              </a:rPr>
              <a:t> </a:t>
            </a:r>
            <a:endParaRPr lang="ru-RU" sz="3900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Отстаивание и декантация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Отстаивание частиц глины и песка в воде. Применяется для очистки питьевой воды</a:t>
            </a:r>
          </a:p>
          <a:p>
            <a:r>
              <a:rPr lang="ru-RU" b="1" dirty="0" smtClean="0"/>
              <a:t>Фильтрование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Применяется для очистки питьевой воды (бытовые фильтры</a:t>
            </a:r>
            <a:r>
              <a:rPr lang="ru-RU" b="1" dirty="0" smtClean="0"/>
              <a:t>)</a:t>
            </a:r>
            <a:endParaRPr lang="ru-RU" dirty="0" smtClean="0"/>
          </a:p>
          <a:p>
            <a:r>
              <a:rPr lang="ru-RU" b="1" dirty="0" smtClean="0"/>
              <a:t>Действие магнитом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(отделение железа от немагнитных веществ)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Основные способы разделения смесей (очистки веществ)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sz="4200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200" i="1" dirty="0" smtClean="0">
                <a:solidFill>
                  <a:srgbClr val="FF0000"/>
                </a:solidFill>
              </a:rPr>
              <a:t>Однородные смеси</a:t>
            </a:r>
            <a:endParaRPr lang="ru-RU" sz="4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Выпаривание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Выделение </a:t>
            </a:r>
            <a:r>
              <a:rPr lang="en-US" dirty="0" err="1" smtClean="0"/>
              <a:t>NaCl</a:t>
            </a:r>
            <a:r>
              <a:rPr lang="ru-RU" dirty="0" smtClean="0"/>
              <a:t>из воды соленых озер</a:t>
            </a:r>
          </a:p>
          <a:p>
            <a:r>
              <a:rPr lang="ru-RU" b="1" dirty="0" smtClean="0"/>
              <a:t>Кристаллизация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Производство сахара</a:t>
            </a:r>
          </a:p>
          <a:p>
            <a:r>
              <a:rPr lang="ru-RU" b="1" dirty="0" smtClean="0"/>
              <a:t>Дистилляция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(перегонка)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Получение дистиллированной воды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Лабораторные исследования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Bookman Old Style" pitchFamily="18" charset="0"/>
              </a:rPr>
              <a:t>1 группа</a:t>
            </a:r>
            <a:r>
              <a:rPr lang="ru-RU" dirty="0" smtClean="0">
                <a:latin typeface="Bookman Old Style" pitchFamily="18" charset="0"/>
              </a:rPr>
              <a:t>: Разделение смеси </a:t>
            </a:r>
            <a:r>
              <a:rPr lang="ru-RU" dirty="0" smtClean="0">
                <a:latin typeface="Bookman Old Style" pitchFamily="18" charset="0"/>
              </a:rPr>
              <a:t>соли и песка</a:t>
            </a:r>
            <a:r>
              <a:rPr lang="ru-RU" dirty="0" smtClean="0">
                <a:latin typeface="Bookman Old Style" pitchFamily="18" charset="0"/>
              </a:rPr>
              <a:t> </a:t>
            </a:r>
            <a:endParaRPr lang="ru-RU" dirty="0" smtClean="0">
              <a:latin typeface="Bookman Old Style" pitchFamily="18" charset="0"/>
            </a:endParaRPr>
          </a:p>
          <a:p>
            <a:r>
              <a:rPr lang="ru-RU" b="1" dirty="0" smtClean="0">
                <a:latin typeface="Bookman Old Style" pitchFamily="18" charset="0"/>
              </a:rPr>
              <a:t>2 группа</a:t>
            </a:r>
            <a:r>
              <a:rPr lang="ru-RU" dirty="0" smtClean="0">
                <a:latin typeface="Bookman Old Style" pitchFamily="18" charset="0"/>
              </a:rPr>
              <a:t>: Разделение смеси крахмала и воды</a:t>
            </a:r>
          </a:p>
          <a:p>
            <a:r>
              <a:rPr lang="ru-RU" b="1" dirty="0" smtClean="0">
                <a:latin typeface="Bookman Old Style" pitchFamily="18" charset="0"/>
              </a:rPr>
              <a:t>3 группа</a:t>
            </a:r>
            <a:r>
              <a:rPr lang="ru-RU" dirty="0" smtClean="0">
                <a:latin typeface="Bookman Old Style" pitchFamily="18" charset="0"/>
              </a:rPr>
              <a:t>: Разделение смеси серы и железа 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С помощью текста учебника найти способ разделения смеси, подтвердить экспериментально!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80</TotalTime>
  <Words>183</Words>
  <PresentationFormat>Экран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ВЫПИШИТЕ ОТДЕЛЬНО ФОРМУЛЫ ОКСИДОВ, КИСЛОТ, ОСНОВАНИЙ И СОЛЕЙ:</vt:lpstr>
      <vt:lpstr>Составьте формулы химических соединений</vt:lpstr>
      <vt:lpstr>Слайд 3</vt:lpstr>
      <vt:lpstr>Слайд 4</vt:lpstr>
      <vt:lpstr>Слайд 5</vt:lpstr>
      <vt:lpstr>Слайд 6</vt:lpstr>
      <vt:lpstr>Основные способы разделения смесей (очистки веществ) </vt:lpstr>
      <vt:lpstr>Основные способы разделения смесей (очистки веществ) </vt:lpstr>
      <vt:lpstr>Лабораторные исследования</vt:lpstr>
      <vt:lpstr>Результаты исследования</vt:lpstr>
      <vt:lpstr>Загадка лаборанта!</vt:lpstr>
      <vt:lpstr>Итоги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ВЫПИШИТЕ ОТДЕЛЬНО ФОРМУЛЫ ОКСИДОВ, КИСЛОТ, ОСНОВАНИЙ И СОЛЕЙ:</dc:title>
  <dc:creator>Ольга Шкаредная</dc:creator>
  <cp:lastModifiedBy>Ольга Шкаредная</cp:lastModifiedBy>
  <cp:revision>10</cp:revision>
  <dcterms:created xsi:type="dcterms:W3CDTF">2015-01-21T15:15:22Z</dcterms:created>
  <dcterms:modified xsi:type="dcterms:W3CDTF">2015-01-29T16:15:55Z</dcterms:modified>
</cp:coreProperties>
</file>