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7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F7F88-090A-424E-80C8-8F199C34DDD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ECCCD8-B093-4094-BD3B-B4312B08DF7C}">
      <dgm:prSet phldrT="[Текст]" custT="1"/>
      <dgm:spPr/>
      <dgm:t>
        <a:bodyPr/>
        <a:lstStyle/>
        <a:p>
          <a:r>
            <a:rPr lang="ru-RU" sz="1600" dirty="0" smtClean="0"/>
            <a:t>Расстояние пройденное автомобилем с момента обнаружения водителем опасности до полной остановки машины</a:t>
          </a:r>
          <a:endParaRPr lang="ru-RU" sz="1600" dirty="0"/>
        </a:p>
      </dgm:t>
    </dgm:pt>
    <dgm:pt modelId="{AD0F8AF1-53DD-4D3A-8491-0EA1F645071D}" type="parTrans" cxnId="{381FE86C-A6A1-4A7C-B058-C847FB1A3D3F}">
      <dgm:prSet/>
      <dgm:spPr/>
      <dgm:t>
        <a:bodyPr/>
        <a:lstStyle/>
        <a:p>
          <a:endParaRPr lang="ru-RU"/>
        </a:p>
      </dgm:t>
    </dgm:pt>
    <dgm:pt modelId="{098DDB84-0684-4F83-B580-590548F27063}" type="sibTrans" cxnId="{381FE86C-A6A1-4A7C-B058-C847FB1A3D3F}">
      <dgm:prSet/>
      <dgm:spPr/>
      <dgm:t>
        <a:bodyPr/>
        <a:lstStyle/>
        <a:p>
          <a:endParaRPr lang="ru-RU"/>
        </a:p>
      </dgm:t>
    </dgm:pt>
    <dgm:pt modelId="{D7591044-FDA9-483F-810A-A6C32D846CEF}">
      <dgm:prSet phldrT="[Текст]" custT="1"/>
      <dgm:spPr/>
      <dgm:t>
        <a:bodyPr/>
        <a:lstStyle/>
        <a:p>
          <a:r>
            <a:rPr lang="ru-RU" sz="2000" dirty="0" smtClean="0"/>
            <a:t>Путь, пройденный автомобилем за время реакции водителя </a:t>
          </a:r>
          <a:endParaRPr lang="ru-RU" sz="2000" dirty="0"/>
        </a:p>
      </dgm:t>
    </dgm:pt>
    <dgm:pt modelId="{DB74115F-DC73-4A9E-AC1D-326BCC31C8C9}" type="parTrans" cxnId="{A9F3B58E-FDD1-400E-8BE3-DEB62463A79A}">
      <dgm:prSet/>
      <dgm:spPr/>
      <dgm:t>
        <a:bodyPr/>
        <a:lstStyle/>
        <a:p>
          <a:endParaRPr lang="ru-RU"/>
        </a:p>
      </dgm:t>
    </dgm:pt>
    <dgm:pt modelId="{59EC5DC1-966B-446E-A072-118BD05576EC}" type="sibTrans" cxnId="{A9F3B58E-FDD1-400E-8BE3-DEB62463A79A}">
      <dgm:prSet/>
      <dgm:spPr/>
      <dgm:t>
        <a:bodyPr/>
        <a:lstStyle/>
        <a:p>
          <a:endParaRPr lang="ru-RU"/>
        </a:p>
      </dgm:t>
    </dgm:pt>
    <dgm:pt modelId="{E67D8B53-EFDE-46E8-9144-6850248476D4}">
      <dgm:prSet phldrT="[Текст]" custT="1"/>
      <dgm:spPr/>
      <dgm:t>
        <a:bodyPr/>
        <a:lstStyle/>
        <a:p>
          <a:r>
            <a:rPr lang="ru-RU" sz="2000" dirty="0" smtClean="0"/>
            <a:t>Тормозной путь</a:t>
          </a:r>
          <a:endParaRPr lang="ru-RU" sz="2000" dirty="0"/>
        </a:p>
      </dgm:t>
    </dgm:pt>
    <dgm:pt modelId="{C79EFFC4-4E0B-49AD-BDB0-A61A5CD1BD6E}" type="parTrans" cxnId="{66DA6BA3-6AF1-43C1-AE1F-43EF6D05B290}">
      <dgm:prSet/>
      <dgm:spPr/>
      <dgm:t>
        <a:bodyPr/>
        <a:lstStyle/>
        <a:p>
          <a:endParaRPr lang="ru-RU"/>
        </a:p>
      </dgm:t>
    </dgm:pt>
    <dgm:pt modelId="{B80A3D08-847C-4A64-939D-3333C3776DE9}" type="sibTrans" cxnId="{66DA6BA3-6AF1-43C1-AE1F-43EF6D05B290}">
      <dgm:prSet/>
      <dgm:spPr/>
      <dgm:t>
        <a:bodyPr/>
        <a:lstStyle/>
        <a:p>
          <a:endParaRPr lang="ru-RU"/>
        </a:p>
      </dgm:t>
    </dgm:pt>
    <dgm:pt modelId="{BC9D7B0A-9FCA-402B-9BE5-2ABD7354904F}" type="pres">
      <dgm:prSet presAssocID="{C0DF7F88-090A-424E-80C8-8F199C34DD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F00C39-4396-4BC9-933B-3B195542CEA2}" type="pres">
      <dgm:prSet presAssocID="{07ECCCD8-B093-4094-BD3B-B4312B08DF7C}" presName="hierRoot1" presStyleCnt="0"/>
      <dgm:spPr/>
    </dgm:pt>
    <dgm:pt modelId="{C70FA667-DD31-47C4-9BA0-772D0DC47E9E}" type="pres">
      <dgm:prSet presAssocID="{07ECCCD8-B093-4094-BD3B-B4312B08DF7C}" presName="composite" presStyleCnt="0"/>
      <dgm:spPr/>
    </dgm:pt>
    <dgm:pt modelId="{B6609E2D-1C4B-4121-84EF-A68BE9BD61AA}" type="pres">
      <dgm:prSet presAssocID="{07ECCCD8-B093-4094-BD3B-B4312B08DF7C}" presName="background" presStyleLbl="node0" presStyleIdx="0" presStyleCnt="1"/>
      <dgm:spPr/>
    </dgm:pt>
    <dgm:pt modelId="{5C22469F-CB5E-4E3E-889E-970F2D8281F8}" type="pres">
      <dgm:prSet presAssocID="{07ECCCD8-B093-4094-BD3B-B4312B08DF7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A4E31C-4C16-452B-86B5-57D53D42D59C}" type="pres">
      <dgm:prSet presAssocID="{07ECCCD8-B093-4094-BD3B-B4312B08DF7C}" presName="hierChild2" presStyleCnt="0"/>
      <dgm:spPr/>
    </dgm:pt>
    <dgm:pt modelId="{978326E0-07CF-4DF9-A064-6A1A0707CE49}" type="pres">
      <dgm:prSet presAssocID="{DB74115F-DC73-4A9E-AC1D-326BCC31C8C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65DAF9B-74CA-4BE6-81FF-E24243BEC6FF}" type="pres">
      <dgm:prSet presAssocID="{D7591044-FDA9-483F-810A-A6C32D846CEF}" presName="hierRoot2" presStyleCnt="0"/>
      <dgm:spPr/>
    </dgm:pt>
    <dgm:pt modelId="{4A223770-9159-4DBA-89B7-5FE158C445EB}" type="pres">
      <dgm:prSet presAssocID="{D7591044-FDA9-483F-810A-A6C32D846CEF}" presName="composite2" presStyleCnt="0"/>
      <dgm:spPr/>
    </dgm:pt>
    <dgm:pt modelId="{FA0D8671-CF92-4628-9CDC-0F304C5F2E5E}" type="pres">
      <dgm:prSet presAssocID="{D7591044-FDA9-483F-810A-A6C32D846CEF}" presName="background2" presStyleLbl="node2" presStyleIdx="0" presStyleCnt="2"/>
      <dgm:spPr/>
    </dgm:pt>
    <dgm:pt modelId="{1A5B54BB-D310-47F7-9CDB-91D3E13A98C0}" type="pres">
      <dgm:prSet presAssocID="{D7591044-FDA9-483F-810A-A6C32D846CE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95ADD4-92AD-438B-9BB8-1620CFD7D1F2}" type="pres">
      <dgm:prSet presAssocID="{D7591044-FDA9-483F-810A-A6C32D846CEF}" presName="hierChild3" presStyleCnt="0"/>
      <dgm:spPr/>
    </dgm:pt>
    <dgm:pt modelId="{F4C871D1-A569-4D5F-923B-1EC75536026A}" type="pres">
      <dgm:prSet presAssocID="{C79EFFC4-4E0B-49AD-BDB0-A61A5CD1BD6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CE97512-F1B2-428C-B227-94A60CDAC0CA}" type="pres">
      <dgm:prSet presAssocID="{E67D8B53-EFDE-46E8-9144-6850248476D4}" presName="hierRoot2" presStyleCnt="0"/>
      <dgm:spPr/>
    </dgm:pt>
    <dgm:pt modelId="{9E95B9DD-38FF-414B-BFE4-5C79DDA996A5}" type="pres">
      <dgm:prSet presAssocID="{E67D8B53-EFDE-46E8-9144-6850248476D4}" presName="composite2" presStyleCnt="0"/>
      <dgm:spPr/>
    </dgm:pt>
    <dgm:pt modelId="{824897B5-3BEE-469C-BEB7-E26199D3ED53}" type="pres">
      <dgm:prSet presAssocID="{E67D8B53-EFDE-46E8-9144-6850248476D4}" presName="background2" presStyleLbl="node2" presStyleIdx="1" presStyleCnt="2"/>
      <dgm:spPr/>
    </dgm:pt>
    <dgm:pt modelId="{9933D656-31A1-428E-B5E4-686CCF086FE4}" type="pres">
      <dgm:prSet presAssocID="{E67D8B53-EFDE-46E8-9144-6850248476D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BC6386-A708-40DC-8426-5204AB062D45}" type="pres">
      <dgm:prSet presAssocID="{E67D8B53-EFDE-46E8-9144-6850248476D4}" presName="hierChild3" presStyleCnt="0"/>
      <dgm:spPr/>
    </dgm:pt>
  </dgm:ptLst>
  <dgm:cxnLst>
    <dgm:cxn modelId="{C79F4D78-8BD1-4957-9E7E-F93788113B7F}" type="presOf" srcId="{DB74115F-DC73-4A9E-AC1D-326BCC31C8C9}" destId="{978326E0-07CF-4DF9-A064-6A1A0707CE49}" srcOrd="0" destOrd="0" presId="urn:microsoft.com/office/officeart/2005/8/layout/hierarchy1"/>
    <dgm:cxn modelId="{66DA6BA3-6AF1-43C1-AE1F-43EF6D05B290}" srcId="{07ECCCD8-B093-4094-BD3B-B4312B08DF7C}" destId="{E67D8B53-EFDE-46E8-9144-6850248476D4}" srcOrd="1" destOrd="0" parTransId="{C79EFFC4-4E0B-49AD-BDB0-A61A5CD1BD6E}" sibTransId="{B80A3D08-847C-4A64-939D-3333C3776DE9}"/>
    <dgm:cxn modelId="{A9F3B58E-FDD1-400E-8BE3-DEB62463A79A}" srcId="{07ECCCD8-B093-4094-BD3B-B4312B08DF7C}" destId="{D7591044-FDA9-483F-810A-A6C32D846CEF}" srcOrd="0" destOrd="0" parTransId="{DB74115F-DC73-4A9E-AC1D-326BCC31C8C9}" sibTransId="{59EC5DC1-966B-446E-A072-118BD05576EC}"/>
    <dgm:cxn modelId="{E3E9E9A6-1FDA-464C-9B7B-9DA3B1614022}" type="presOf" srcId="{D7591044-FDA9-483F-810A-A6C32D846CEF}" destId="{1A5B54BB-D310-47F7-9CDB-91D3E13A98C0}" srcOrd="0" destOrd="0" presId="urn:microsoft.com/office/officeart/2005/8/layout/hierarchy1"/>
    <dgm:cxn modelId="{7761CFE1-A1AF-47DD-8EE8-807F124BE54C}" type="presOf" srcId="{C0DF7F88-090A-424E-80C8-8F199C34DDD5}" destId="{BC9D7B0A-9FCA-402B-9BE5-2ABD7354904F}" srcOrd="0" destOrd="0" presId="urn:microsoft.com/office/officeart/2005/8/layout/hierarchy1"/>
    <dgm:cxn modelId="{EE72643A-85FA-4560-B4C4-B9A073BC6344}" type="presOf" srcId="{07ECCCD8-B093-4094-BD3B-B4312B08DF7C}" destId="{5C22469F-CB5E-4E3E-889E-970F2D8281F8}" srcOrd="0" destOrd="0" presId="urn:microsoft.com/office/officeart/2005/8/layout/hierarchy1"/>
    <dgm:cxn modelId="{412DBBC1-1037-4DCF-B60D-8051D0E7B469}" type="presOf" srcId="{C79EFFC4-4E0B-49AD-BDB0-A61A5CD1BD6E}" destId="{F4C871D1-A569-4D5F-923B-1EC75536026A}" srcOrd="0" destOrd="0" presId="urn:microsoft.com/office/officeart/2005/8/layout/hierarchy1"/>
    <dgm:cxn modelId="{381FE86C-A6A1-4A7C-B058-C847FB1A3D3F}" srcId="{C0DF7F88-090A-424E-80C8-8F199C34DDD5}" destId="{07ECCCD8-B093-4094-BD3B-B4312B08DF7C}" srcOrd="0" destOrd="0" parTransId="{AD0F8AF1-53DD-4D3A-8491-0EA1F645071D}" sibTransId="{098DDB84-0684-4F83-B580-590548F27063}"/>
    <dgm:cxn modelId="{F7576345-33B2-40C1-9FFA-2D676EDD0890}" type="presOf" srcId="{E67D8B53-EFDE-46E8-9144-6850248476D4}" destId="{9933D656-31A1-428E-B5E4-686CCF086FE4}" srcOrd="0" destOrd="0" presId="urn:microsoft.com/office/officeart/2005/8/layout/hierarchy1"/>
    <dgm:cxn modelId="{D04B2D3D-157A-47EE-93AC-E44B31390C8F}" type="presParOf" srcId="{BC9D7B0A-9FCA-402B-9BE5-2ABD7354904F}" destId="{50F00C39-4396-4BC9-933B-3B195542CEA2}" srcOrd="0" destOrd="0" presId="urn:microsoft.com/office/officeart/2005/8/layout/hierarchy1"/>
    <dgm:cxn modelId="{9D51324E-3763-4FBD-9E3E-D78CB91CFEDA}" type="presParOf" srcId="{50F00C39-4396-4BC9-933B-3B195542CEA2}" destId="{C70FA667-DD31-47C4-9BA0-772D0DC47E9E}" srcOrd="0" destOrd="0" presId="urn:microsoft.com/office/officeart/2005/8/layout/hierarchy1"/>
    <dgm:cxn modelId="{2DD3C8BF-F4CC-4140-AD5E-42947B1D4683}" type="presParOf" srcId="{C70FA667-DD31-47C4-9BA0-772D0DC47E9E}" destId="{B6609E2D-1C4B-4121-84EF-A68BE9BD61AA}" srcOrd="0" destOrd="0" presId="urn:microsoft.com/office/officeart/2005/8/layout/hierarchy1"/>
    <dgm:cxn modelId="{8FE32F31-F4B4-482E-86FD-3158327A38BF}" type="presParOf" srcId="{C70FA667-DD31-47C4-9BA0-772D0DC47E9E}" destId="{5C22469F-CB5E-4E3E-889E-970F2D8281F8}" srcOrd="1" destOrd="0" presId="urn:microsoft.com/office/officeart/2005/8/layout/hierarchy1"/>
    <dgm:cxn modelId="{EAA4611A-C1D8-42C4-A469-6334387C7D73}" type="presParOf" srcId="{50F00C39-4396-4BC9-933B-3B195542CEA2}" destId="{E5A4E31C-4C16-452B-86B5-57D53D42D59C}" srcOrd="1" destOrd="0" presId="urn:microsoft.com/office/officeart/2005/8/layout/hierarchy1"/>
    <dgm:cxn modelId="{2664686F-C0DD-422A-8ABA-654AD5D84503}" type="presParOf" srcId="{E5A4E31C-4C16-452B-86B5-57D53D42D59C}" destId="{978326E0-07CF-4DF9-A064-6A1A0707CE49}" srcOrd="0" destOrd="0" presId="urn:microsoft.com/office/officeart/2005/8/layout/hierarchy1"/>
    <dgm:cxn modelId="{9D829FEA-669F-4360-8E5F-647B52172C59}" type="presParOf" srcId="{E5A4E31C-4C16-452B-86B5-57D53D42D59C}" destId="{465DAF9B-74CA-4BE6-81FF-E24243BEC6FF}" srcOrd="1" destOrd="0" presId="urn:microsoft.com/office/officeart/2005/8/layout/hierarchy1"/>
    <dgm:cxn modelId="{EDD4E604-39D9-4D70-A3B0-28FBC62ED672}" type="presParOf" srcId="{465DAF9B-74CA-4BE6-81FF-E24243BEC6FF}" destId="{4A223770-9159-4DBA-89B7-5FE158C445EB}" srcOrd="0" destOrd="0" presId="urn:microsoft.com/office/officeart/2005/8/layout/hierarchy1"/>
    <dgm:cxn modelId="{7C524642-A3DC-42BE-AFCA-EA4FD89BDF09}" type="presParOf" srcId="{4A223770-9159-4DBA-89B7-5FE158C445EB}" destId="{FA0D8671-CF92-4628-9CDC-0F304C5F2E5E}" srcOrd="0" destOrd="0" presId="urn:microsoft.com/office/officeart/2005/8/layout/hierarchy1"/>
    <dgm:cxn modelId="{4344D2A7-8767-436C-8927-BFAA7E3DAC96}" type="presParOf" srcId="{4A223770-9159-4DBA-89B7-5FE158C445EB}" destId="{1A5B54BB-D310-47F7-9CDB-91D3E13A98C0}" srcOrd="1" destOrd="0" presId="urn:microsoft.com/office/officeart/2005/8/layout/hierarchy1"/>
    <dgm:cxn modelId="{5FA77870-2A69-4954-B6BC-04D1F974E5D8}" type="presParOf" srcId="{465DAF9B-74CA-4BE6-81FF-E24243BEC6FF}" destId="{D595ADD4-92AD-438B-9BB8-1620CFD7D1F2}" srcOrd="1" destOrd="0" presId="urn:microsoft.com/office/officeart/2005/8/layout/hierarchy1"/>
    <dgm:cxn modelId="{B9E9E0E4-5EB5-4C1F-A998-18F19268D79A}" type="presParOf" srcId="{E5A4E31C-4C16-452B-86B5-57D53D42D59C}" destId="{F4C871D1-A569-4D5F-923B-1EC75536026A}" srcOrd="2" destOrd="0" presId="urn:microsoft.com/office/officeart/2005/8/layout/hierarchy1"/>
    <dgm:cxn modelId="{3F986F36-918C-49FA-83E3-2F4B911F2D09}" type="presParOf" srcId="{E5A4E31C-4C16-452B-86B5-57D53D42D59C}" destId="{1CE97512-F1B2-428C-B227-94A60CDAC0CA}" srcOrd="3" destOrd="0" presId="urn:microsoft.com/office/officeart/2005/8/layout/hierarchy1"/>
    <dgm:cxn modelId="{2D2E7083-5EE5-411A-B506-94716ECDFAC4}" type="presParOf" srcId="{1CE97512-F1B2-428C-B227-94A60CDAC0CA}" destId="{9E95B9DD-38FF-414B-BFE4-5C79DDA996A5}" srcOrd="0" destOrd="0" presId="urn:microsoft.com/office/officeart/2005/8/layout/hierarchy1"/>
    <dgm:cxn modelId="{ECB18A00-5767-443E-A642-F19A58F4D75A}" type="presParOf" srcId="{9E95B9DD-38FF-414B-BFE4-5C79DDA996A5}" destId="{824897B5-3BEE-469C-BEB7-E26199D3ED53}" srcOrd="0" destOrd="0" presId="urn:microsoft.com/office/officeart/2005/8/layout/hierarchy1"/>
    <dgm:cxn modelId="{53B6DF46-2EF8-4570-9D5E-DCD02C8DBDD6}" type="presParOf" srcId="{9E95B9DD-38FF-414B-BFE4-5C79DDA996A5}" destId="{9933D656-31A1-428E-B5E4-686CCF086FE4}" srcOrd="1" destOrd="0" presId="urn:microsoft.com/office/officeart/2005/8/layout/hierarchy1"/>
    <dgm:cxn modelId="{F2438F11-D981-42F3-BAEE-E867BEC20D21}" type="presParOf" srcId="{1CE97512-F1B2-428C-B227-94A60CDAC0CA}" destId="{E2BC6386-A708-40DC-8426-5204AB062D4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C871D1-A569-4D5F-923B-1EC75536026A}">
      <dsp:nvSpPr>
        <dsp:cNvPr id="0" name=""/>
        <dsp:cNvSpPr/>
      </dsp:nvSpPr>
      <dsp:spPr>
        <a:xfrm>
          <a:off x="3589654" y="1829427"/>
          <a:ext cx="1760223" cy="837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872"/>
              </a:lnTo>
              <a:lnTo>
                <a:pt x="1760223" y="570872"/>
              </a:lnTo>
              <a:lnTo>
                <a:pt x="1760223" y="8377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326E0-07CF-4DF9-A064-6A1A0707CE49}">
      <dsp:nvSpPr>
        <dsp:cNvPr id="0" name=""/>
        <dsp:cNvSpPr/>
      </dsp:nvSpPr>
      <dsp:spPr>
        <a:xfrm>
          <a:off x="1829431" y="1829427"/>
          <a:ext cx="1760223" cy="837706"/>
        </a:xfrm>
        <a:custGeom>
          <a:avLst/>
          <a:gdLst/>
          <a:ahLst/>
          <a:cxnLst/>
          <a:rect l="0" t="0" r="0" b="0"/>
          <a:pathLst>
            <a:path>
              <a:moveTo>
                <a:pt x="1760223" y="0"/>
              </a:moveTo>
              <a:lnTo>
                <a:pt x="1760223" y="570872"/>
              </a:lnTo>
              <a:lnTo>
                <a:pt x="0" y="570872"/>
              </a:lnTo>
              <a:lnTo>
                <a:pt x="0" y="8377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09E2D-1C4B-4121-84EF-A68BE9BD61AA}">
      <dsp:nvSpPr>
        <dsp:cNvPr id="0" name=""/>
        <dsp:cNvSpPr/>
      </dsp:nvSpPr>
      <dsp:spPr>
        <a:xfrm>
          <a:off x="2149471" y="395"/>
          <a:ext cx="2880365" cy="1829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2469F-CB5E-4E3E-889E-970F2D8281F8}">
      <dsp:nvSpPr>
        <dsp:cNvPr id="0" name=""/>
        <dsp:cNvSpPr/>
      </dsp:nvSpPr>
      <dsp:spPr>
        <a:xfrm>
          <a:off x="2469512" y="304433"/>
          <a:ext cx="2880365" cy="1829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Расстояние пройденное автомобилем с момента обнаружения водителем опасности до полной остановки машины</a:t>
          </a:r>
          <a:endParaRPr lang="ru-RU" sz="1600" kern="1200" dirty="0"/>
        </a:p>
      </dsp:txBody>
      <dsp:txXfrm>
        <a:off x="2469512" y="304433"/>
        <a:ext cx="2880365" cy="1829032"/>
      </dsp:txXfrm>
    </dsp:sp>
    <dsp:sp modelId="{FA0D8671-CF92-4628-9CDC-0F304C5F2E5E}">
      <dsp:nvSpPr>
        <dsp:cNvPr id="0" name=""/>
        <dsp:cNvSpPr/>
      </dsp:nvSpPr>
      <dsp:spPr>
        <a:xfrm>
          <a:off x="389248" y="2667133"/>
          <a:ext cx="2880365" cy="1829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B54BB-D310-47F7-9CDB-91D3E13A98C0}">
      <dsp:nvSpPr>
        <dsp:cNvPr id="0" name=""/>
        <dsp:cNvSpPr/>
      </dsp:nvSpPr>
      <dsp:spPr>
        <a:xfrm>
          <a:off x="709289" y="2971172"/>
          <a:ext cx="2880365" cy="1829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Путь, пройденный автомобилем за время реакции водителя </a:t>
          </a:r>
          <a:endParaRPr lang="ru-RU" sz="2000" kern="1200" dirty="0"/>
        </a:p>
      </dsp:txBody>
      <dsp:txXfrm>
        <a:off x="709289" y="2971172"/>
        <a:ext cx="2880365" cy="1829032"/>
      </dsp:txXfrm>
    </dsp:sp>
    <dsp:sp modelId="{824897B5-3BEE-469C-BEB7-E26199D3ED53}">
      <dsp:nvSpPr>
        <dsp:cNvPr id="0" name=""/>
        <dsp:cNvSpPr/>
      </dsp:nvSpPr>
      <dsp:spPr>
        <a:xfrm>
          <a:off x="3909695" y="2667133"/>
          <a:ext cx="2880365" cy="1829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3D656-31A1-428E-B5E4-686CCF086FE4}">
      <dsp:nvSpPr>
        <dsp:cNvPr id="0" name=""/>
        <dsp:cNvSpPr/>
      </dsp:nvSpPr>
      <dsp:spPr>
        <a:xfrm>
          <a:off x="4229735" y="2971172"/>
          <a:ext cx="2880365" cy="1829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Тормозной путь</a:t>
          </a:r>
          <a:endParaRPr lang="ru-RU" sz="2000" kern="1200" dirty="0"/>
        </a:p>
      </dsp:txBody>
      <dsp:txXfrm>
        <a:off x="4229735" y="2971172"/>
        <a:ext cx="2880365" cy="1829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Скорость движения и </a:t>
            </a:r>
            <a:br>
              <a:rPr lang="ru-RU" dirty="0" smtClean="0"/>
            </a:br>
            <a:r>
              <a:rPr lang="ru-RU" dirty="0" smtClean="0"/>
              <a:t>тормозной путь автомобиля</a:t>
            </a:r>
            <a:endParaRPr lang="ru-RU" dirty="0"/>
          </a:p>
        </p:txBody>
      </p:sp>
      <p:pic>
        <p:nvPicPr>
          <p:cNvPr id="4" name="Содержимое 3" descr="2.5 Миас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Тормозной путь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5852" y="1643050"/>
          <a:ext cx="7572428" cy="4825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642942"/>
                <a:gridCol w="571504"/>
                <a:gridCol w="571504"/>
                <a:gridCol w="642942"/>
                <a:gridCol w="642942"/>
                <a:gridCol w="642942"/>
                <a:gridCol w="571504"/>
                <a:gridCol w="642942"/>
                <a:gridCol w="642942"/>
                <a:gridCol w="642942"/>
              </a:tblGrid>
              <a:tr h="1120939">
                <a:tc>
                  <a:txBody>
                    <a:bodyPr/>
                    <a:lstStyle/>
                    <a:p>
                      <a:r>
                        <a:rPr lang="ru-RU" dirty="0" smtClean="0"/>
                        <a:t>Скорость движения в км/ч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1120939">
                <a:tc>
                  <a:txBody>
                    <a:bodyPr/>
                    <a:lstStyle/>
                    <a:p>
                      <a:r>
                        <a:rPr lang="ru-RU" dirty="0" smtClean="0"/>
                        <a:t>Тормозной</a:t>
                      </a:r>
                      <a:r>
                        <a:rPr lang="ru-RU" baseline="0" dirty="0" smtClean="0"/>
                        <a:t> путь в метрах по сухой дороге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65,5</a:t>
                      </a:r>
                      <a:endParaRPr lang="ru-RU" dirty="0"/>
                    </a:p>
                  </a:txBody>
                  <a:tcPr/>
                </a:tc>
              </a:tr>
              <a:tr h="1120939">
                <a:tc>
                  <a:txBody>
                    <a:bodyPr/>
                    <a:lstStyle/>
                    <a:p>
                      <a:r>
                        <a:rPr lang="ru-RU" dirty="0" smtClean="0"/>
                        <a:t>По мокрой дороге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85,2</a:t>
                      </a:r>
                      <a:endParaRPr lang="ru-RU" dirty="0"/>
                    </a:p>
                  </a:txBody>
                  <a:tcPr/>
                </a:tc>
              </a:tr>
              <a:tr h="1120939">
                <a:tc>
                  <a:txBody>
                    <a:bodyPr/>
                    <a:lstStyle/>
                    <a:p>
                      <a:r>
                        <a:rPr lang="ru-RU" dirty="0" smtClean="0"/>
                        <a:t>По дороге покрытой</a:t>
                      </a:r>
                      <a:r>
                        <a:rPr lang="ru-RU" baseline="0" dirty="0" smtClean="0"/>
                        <a:t> льдом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Движение пешеходов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Участниками дорожного движения, кроме  водителей и пассажиров транспортных средств, являются и пешеходы.</a:t>
            </a:r>
          </a:p>
          <a:p>
            <a:r>
              <a:rPr lang="ru-RU" sz="2000" dirty="0" smtClean="0"/>
              <a:t>Движение пешеходов осуществляется по тротуарам и пешеходным дорожкам, а где их нет — по обочинам или велосипедным дорожкам.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Переход проезжей части пешеходом разрешен по переходам, обозначенным дорожной разметкой или дорожным знаком, а также на перекрестках по линии тротуаров или обочин. </a:t>
            </a:r>
          </a:p>
          <a:p>
            <a:r>
              <a:rPr lang="ru-RU" sz="2000" dirty="0" smtClean="0"/>
              <a:t>Автомобильную дорогу вне населенных пунктов разрешается переходить кратчайшим путем в местах, где она хорошо просматривается в обе стороны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Движение пешеходов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безопасности движения пешеходы, как и водители, должны не только строго соблюдать правила дорожного движения, но и оценивать ситуацию вокруг.</a:t>
            </a:r>
            <a:endParaRPr lang="ru-RU" dirty="0"/>
          </a:p>
        </p:txBody>
      </p:sp>
      <p:pic>
        <p:nvPicPr>
          <p:cNvPr id="5" name="Содержимое 4" descr="iCABH0Q9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17006" y="1571612"/>
            <a:ext cx="3998400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ДТП с участием </a:t>
            </a:r>
            <a:r>
              <a:rPr lang="ru-RU" b="1" dirty="0" smtClean="0"/>
              <a:t>детей в Миассе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статистике, в нынешнем году на территории Челябинской области зарегистрировано 4479 ДТП с участием детей в возрасте до 16 лет, в которых 24 ребенка погибли и 455 детей получили травмы. В 143 происшествиях дети пострадали по собственной неосторожности.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 </a:t>
            </a:r>
            <a:r>
              <a:rPr lang="ru-RU" sz="2400" dirty="0" smtClean="0"/>
              <a:t>территории </a:t>
            </a:r>
            <a:r>
              <a:rPr lang="ru-RU" sz="2400" dirty="0" err="1" smtClean="0"/>
              <a:t>Миасского</a:t>
            </a:r>
            <a:r>
              <a:rPr lang="ru-RU" sz="2400" dirty="0" smtClean="0"/>
              <a:t> городского округа зарегистрировано 14 ДТП с участием детей до 16 лет, в которых 16 детей получили травмы. </a:t>
            </a:r>
            <a:r>
              <a:rPr lang="ru-RU" sz="2400" dirty="0" smtClean="0"/>
              <a:t>В </a:t>
            </a:r>
            <a:r>
              <a:rPr lang="ru-RU" sz="2400" dirty="0" smtClean="0"/>
              <a:t>девяти ДТП дети пострадали по своей неосторожности.</a:t>
            </a:r>
            <a:endParaRPr lang="ru-RU" sz="2400" dirty="0"/>
          </a:p>
        </p:txBody>
      </p:sp>
      <p:pic>
        <p:nvPicPr>
          <p:cNvPr id="4" name="Содержимое 3" descr="cb0e1b464e3b5c1afaf2aa277dff6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928802"/>
            <a:ext cx="5878861" cy="4417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Движение пешеходов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Надо помнить:</a:t>
            </a:r>
          </a:p>
          <a:p>
            <a:r>
              <a:rPr lang="ru-RU" sz="2400" dirty="0" smtClean="0"/>
              <a:t>Машина быстро остановиться не сможет;</a:t>
            </a:r>
          </a:p>
          <a:p>
            <a:r>
              <a:rPr lang="ru-RU" sz="2400" dirty="0" smtClean="0"/>
              <a:t>Водитель может поздно заметить пешехода в темное время суток, при ограниченной видимости.</a:t>
            </a:r>
          </a:p>
        </p:txBody>
      </p:sp>
      <p:pic>
        <p:nvPicPr>
          <p:cNvPr id="5" name="Содержимое 4" descr="281120124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31254" y="1357298"/>
            <a:ext cx="4303196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Движение пешеходов</a:t>
            </a:r>
            <a:endParaRPr lang="ru-RU" dirty="0"/>
          </a:p>
        </p:txBody>
      </p:sp>
      <p:pic>
        <p:nvPicPr>
          <p:cNvPr id="5" name="Содержимое 4" descr="iCAAVZX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000240"/>
            <a:ext cx="4363105" cy="371477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Учитесь не только видеть, но и слышать улицу;</a:t>
            </a:r>
          </a:p>
          <a:p>
            <a:r>
              <a:rPr lang="ru-RU" sz="2000" dirty="0" smtClean="0"/>
              <a:t>Обращайте внимание на сигналы автомобилей (указатели поворота, заднего хода, тормоза);</a:t>
            </a:r>
          </a:p>
          <a:p>
            <a:r>
              <a:rPr lang="ru-RU" sz="2000" dirty="0" smtClean="0"/>
              <a:t>Контролируйте свои движения: поворот головы для осмотра дороги, остановку для пропуска автомобиля;</a:t>
            </a:r>
          </a:p>
          <a:p>
            <a:r>
              <a:rPr lang="ru-RU" sz="2000" dirty="0" smtClean="0"/>
              <a:t>Учитывайте при переходе через улицу дорожные и климатические условия, скорость движения автомобилей.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ДТП</a:t>
            </a:r>
            <a:endParaRPr lang="ru-RU" dirty="0"/>
          </a:p>
        </p:txBody>
      </p:sp>
      <p:pic>
        <p:nvPicPr>
          <p:cNvPr id="4" name="Содержимое 3" descr="iCASJWY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8956" y="1428737"/>
            <a:ext cx="6286544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ДТП</a:t>
            </a:r>
            <a:endParaRPr lang="ru-RU" dirty="0"/>
          </a:p>
        </p:txBody>
      </p:sp>
      <p:pic>
        <p:nvPicPr>
          <p:cNvPr id="4" name="Содержимое 3" descr="iCAANR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285860"/>
            <a:ext cx="6459583" cy="4844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ДТП</a:t>
            </a:r>
            <a:endParaRPr lang="ru-RU" dirty="0"/>
          </a:p>
        </p:txBody>
      </p:sp>
      <p:pic>
        <p:nvPicPr>
          <p:cNvPr id="4" name="Содержимое 3" descr="м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949328"/>
            <a:ext cx="5967073" cy="3908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Скорость движения и </a:t>
            </a:r>
            <a:br>
              <a:rPr lang="ru-RU" dirty="0" smtClean="0"/>
            </a:br>
            <a:r>
              <a:rPr lang="ru-RU" dirty="0" smtClean="0"/>
              <a:t>тормозной путь автомобиля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Основой </a:t>
            </a:r>
            <a:r>
              <a:rPr lang="ru-RU" b="1" dirty="0" smtClean="0"/>
              <a:t>безопасного управления автомобилем</a:t>
            </a:r>
            <a:r>
              <a:rPr lang="ru-RU" dirty="0" smtClean="0"/>
              <a:t> является умение водителя предвидеть изменение дорожной ситуации.</a:t>
            </a:r>
          </a:p>
          <a:p>
            <a:r>
              <a:rPr lang="ru-RU" dirty="0" smtClean="0"/>
              <a:t>В каждый момент времени водитель должен знать и </a:t>
            </a:r>
            <a:r>
              <a:rPr lang="ru-RU" b="1" dirty="0" smtClean="0"/>
              <a:t>контролировать ситуацию</a:t>
            </a:r>
            <a:r>
              <a:rPr lang="ru-RU" dirty="0" smtClean="0"/>
              <a:t> вокруг своего автомобиля, анализировать намерения других участников движения и в связи с этим корректировать свои действия, т.е. заранее изменять скорость, интервал и дистанцию так, чтобы движение было более безопасным и всегда оставалось место для маневра.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ДТП</a:t>
            </a:r>
            <a:endParaRPr lang="ru-RU" dirty="0"/>
          </a:p>
        </p:txBody>
      </p:sp>
      <p:pic>
        <p:nvPicPr>
          <p:cNvPr id="4" name="Содержимое 3" descr="iCAUSPTL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915573"/>
            <a:ext cx="6000792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10803156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500042"/>
            <a:ext cx="7171555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Будьте внимательны на дорогах.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Скорость движения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Водитель должен вести транспортное средство со скоростью, не превышающей установленного ограничения, учитывая при этом интенсивность движения, дорожные и метеорологические условия, особенности и состояние автомобиля и груза.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5" name="Содержимое 4" descr="2.11 Миасс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16021" y="1571612"/>
            <a:ext cx="3918429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Скорость движения</a:t>
            </a:r>
            <a:endParaRPr lang="ru-RU" dirty="0"/>
          </a:p>
        </p:txBody>
      </p:sp>
      <p:pic>
        <p:nvPicPr>
          <p:cNvPr id="5" name="Содержимое 4" descr="iCALHQNF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65757" y="1608524"/>
            <a:ext cx="3949185" cy="439224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населенных пунктах  разрешается движение транспортных средств со скоростью не более 60 км/ч, а в жилых зонах и на дворовых территориях не более 20 км/ч.</a:t>
            </a:r>
          </a:p>
          <a:p>
            <a:r>
              <a:rPr lang="ru-RU" sz="1600" dirty="0" smtClean="0"/>
              <a:t>На отдельных участках дорог населенных пунктов скорость может быть выше, если дорожные условия обеспечивают безопасное движение и установлены соответствующие знаки.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Скорость движения и </a:t>
            </a:r>
            <a:br>
              <a:rPr lang="ru-RU" dirty="0" smtClean="0"/>
            </a:br>
            <a:r>
              <a:rPr lang="ru-RU" dirty="0" smtClean="0"/>
              <a:t>тормозной путь автомобиля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Важной составляющей </a:t>
            </a:r>
            <a:r>
              <a:rPr lang="ru-RU" sz="1600" b="1" dirty="0" smtClean="0"/>
              <a:t>безопасной езды</a:t>
            </a:r>
            <a:r>
              <a:rPr lang="ru-RU" sz="1600" dirty="0" smtClean="0"/>
              <a:t> является </a:t>
            </a:r>
            <a:r>
              <a:rPr lang="ru-RU" sz="1600" b="1" dirty="0" smtClean="0"/>
              <a:t>выбор скорости для безопасного движения</a:t>
            </a:r>
            <a:r>
              <a:rPr lang="ru-RU" sz="1600" dirty="0" smtClean="0"/>
              <a:t> в конкретной ситуации. Общее правило по выбору скорости движения выглядит так: </a:t>
            </a:r>
            <a:r>
              <a:rPr lang="ru-RU" sz="1600" b="1" dirty="0" smtClean="0"/>
              <a:t>скорость движения автомобиля</a:t>
            </a:r>
            <a:r>
              <a:rPr lang="ru-RU" sz="1600" dirty="0" smtClean="0"/>
              <a:t> должна быть такой, чтобы </a:t>
            </a:r>
            <a:r>
              <a:rPr lang="ru-RU" sz="1600" b="1" dirty="0" smtClean="0"/>
              <a:t>остановочный путь</a:t>
            </a:r>
            <a:r>
              <a:rPr lang="ru-RU" sz="1600" dirty="0" smtClean="0"/>
              <a:t> был </a:t>
            </a:r>
            <a:r>
              <a:rPr lang="ru-RU" sz="1600" b="1" dirty="0" smtClean="0"/>
              <a:t>меньше расстояния видимости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Это относится к проезду перекрестков с ограниченным обзором, к движению по узким переулкам, в «закрытых» поворотах. Особенно актуально это правило при движении в темное время суток, во время тумана, дождя, снегопада.</a:t>
            </a:r>
            <a:endParaRPr lang="ru-RU" sz="1600" dirty="0"/>
          </a:p>
        </p:txBody>
      </p:sp>
      <p:pic>
        <p:nvPicPr>
          <p:cNvPr id="7" name="Содержимое 6" descr="17 город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1643050"/>
            <a:ext cx="3657600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Скорость движения и </a:t>
            </a:r>
            <a:br>
              <a:rPr lang="ru-RU" dirty="0" smtClean="0"/>
            </a:br>
            <a:r>
              <a:rPr lang="ru-RU" dirty="0" smtClean="0"/>
              <a:t>тормозной путь автомобиля</a:t>
            </a:r>
            <a:endParaRPr lang="ru-RU" dirty="0"/>
          </a:p>
        </p:txBody>
      </p:sp>
      <p:pic>
        <p:nvPicPr>
          <p:cNvPr id="5" name="Содержимое 4" descr="8.1 Старая част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099" y="1500174"/>
            <a:ext cx="4112695" cy="47149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Есть специальная формула для вычисления тормозного пути с применением коэффициентов, в зависимости от автомобиля и состояния дорожного покрытия, но суть не в этом. </a:t>
            </a:r>
            <a:r>
              <a:rPr lang="ru-RU" dirty="0" smtClean="0">
                <a:solidFill>
                  <a:srgbClr val="FF0000"/>
                </a:solidFill>
              </a:rPr>
              <a:t>Остановочный путь автомобиля - это тормозной путь плюс время реакции водителя. И он всегда больше тормозного пути. В темное время суток, в гололед это расстояние увеличивается.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Остановочный путь автомобиля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Остановочный путь автомобиля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Тормозной путь зависит: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От скорости движения;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От состояния колес и тормозной системы;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От состояния дороги;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Погодных условий;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Способа торможения;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Веса автомобиля.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Время реакции водителя зависит: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Физического состояния водителя;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Возраста;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Водительского опыта.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Тормозной путь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При увеличении скорости тормозной путь увеличивается в несколько раз на сухой дороге;</a:t>
            </a:r>
          </a:p>
          <a:p>
            <a:r>
              <a:rPr lang="ru-RU" sz="2000" dirty="0" smtClean="0"/>
              <a:t>На 30% на мокрой дороге;</a:t>
            </a:r>
          </a:p>
          <a:p>
            <a:r>
              <a:rPr lang="ru-RU" sz="2000" dirty="0" smtClean="0"/>
              <a:t>Примерно в 3 раза, если дорога покрыта снегом;</a:t>
            </a:r>
          </a:p>
          <a:p>
            <a:r>
              <a:rPr lang="ru-RU" sz="2000" dirty="0" smtClean="0"/>
              <a:t>В 5 раз, если асфальт покрыт льдом.</a:t>
            </a:r>
          </a:p>
          <a:p>
            <a:endParaRPr lang="ru-RU" sz="2000" dirty="0"/>
          </a:p>
        </p:txBody>
      </p:sp>
      <p:pic>
        <p:nvPicPr>
          <p:cNvPr id="5" name="Содержимое 4" descr="06 Дорога в Уразбаево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17006" y="1357298"/>
            <a:ext cx="4017444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220</TotalTime>
  <Words>739</Words>
  <Application>Microsoft Office PowerPoint</Application>
  <PresentationFormat>Экран (4:3)</PresentationFormat>
  <Paragraphs>104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Скорость движения и  тормозной путь автомобиля</vt:lpstr>
      <vt:lpstr>Скорость движения и  тормозной путь автомобиля</vt:lpstr>
      <vt:lpstr>Скорость движения</vt:lpstr>
      <vt:lpstr>Скорость движения</vt:lpstr>
      <vt:lpstr>Скорость движения и  тормозной путь автомобиля</vt:lpstr>
      <vt:lpstr>Скорость движения и  тормозной путь автомобиля</vt:lpstr>
      <vt:lpstr>Остановочный путь автомобиля</vt:lpstr>
      <vt:lpstr>Остановочный путь автомобиля</vt:lpstr>
      <vt:lpstr>Тормозной путь</vt:lpstr>
      <vt:lpstr>Тормозной путь</vt:lpstr>
      <vt:lpstr>Движение пешеходов</vt:lpstr>
      <vt:lpstr>Движение пешеходов</vt:lpstr>
      <vt:lpstr>ДТП с участием детей в Миассе</vt:lpstr>
      <vt:lpstr>На территории Миасского городского округа зарегистрировано 14 ДТП с участием детей до 16 лет, в которых 16 детей получили травмы. В девяти ДТП дети пострадали по своей неосторожности.</vt:lpstr>
      <vt:lpstr>Движение пешеходов</vt:lpstr>
      <vt:lpstr>Движение пешеходов</vt:lpstr>
      <vt:lpstr>ДТП</vt:lpstr>
      <vt:lpstr>ДТП</vt:lpstr>
      <vt:lpstr>ДТП</vt:lpstr>
      <vt:lpstr>ДТП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Скорость движения и  тормозной путь автомобиля</dc:title>
  <dc:creator>Козырь</dc:creator>
  <cp:lastModifiedBy>Козырь</cp:lastModifiedBy>
  <cp:revision>28</cp:revision>
  <dcterms:created xsi:type="dcterms:W3CDTF">2014-11-20T17:03:22Z</dcterms:created>
  <dcterms:modified xsi:type="dcterms:W3CDTF">2014-11-20T20:59:41Z</dcterms:modified>
</cp:coreProperties>
</file>