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4693" autoAdjust="0"/>
  </p:normalViewPr>
  <p:slideViewPr>
    <p:cSldViewPr>
      <p:cViewPr varScale="1">
        <p:scale>
          <a:sx n="122" d="100"/>
          <a:sy n="122" d="100"/>
        </p:scale>
        <p:origin x="-13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7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DCF7115-AE6E-4692-BBEE-ABD11E8F2BD7}" type="datetimeFigureOut">
              <a:rPr lang="ru-RU"/>
              <a:pPr>
                <a:defRPr/>
              </a:pPr>
              <a:t>01.10.2014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B3B6324-D515-495E-A9A2-27D0BBA2423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22B4E-D24F-461F-8C66-AF41914F3123}" type="datetimeFigureOut">
              <a:rPr lang="en-US"/>
              <a:pPr>
                <a:defRPr/>
              </a:pPr>
              <a:t>10/1/2014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4AFD9-AAED-4C5E-9B28-1FE8B71514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B46FC-12F0-48BD-8608-930D4AC2FB1E}" type="datetimeFigureOut">
              <a:rPr lang="en-US"/>
              <a:pPr>
                <a:defRPr/>
              </a:pPr>
              <a:t>10/1/2014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731AC-4FFD-4CB0-9558-D8B872E3C9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C9E1A-7D40-4374-8879-35F0ACBC516A}" type="datetimeFigureOut">
              <a:rPr lang="en-US"/>
              <a:pPr>
                <a:defRPr/>
              </a:pPr>
              <a:t>10/1/2014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F174D-EB45-4591-80CB-D17BE54669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75883-29C0-49E3-A802-F1AA0A38D4CA}" type="datetimeFigureOut">
              <a:rPr lang="en-US"/>
              <a:pPr>
                <a:defRPr/>
              </a:pPr>
              <a:t>10/1/2014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C5FF5-8A45-4ECF-B50D-C84BEF4AF1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FEFE1-D032-4B1E-8F3B-61912C266347}" type="datetimeFigureOut">
              <a:rPr lang="en-US"/>
              <a:pPr>
                <a:defRPr/>
              </a:pPr>
              <a:t>10/1/2014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FB80C-2EDE-4D04-8056-BF6254140D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5638D-D69D-44A3-AB51-89AE48A72271}" type="datetimeFigureOut">
              <a:rPr lang="en-US"/>
              <a:pPr>
                <a:defRPr/>
              </a:pPr>
              <a:t>10/1/2014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B1ED2-BD2C-4E81-94CB-3A376B1B45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2ADDE-6587-4C08-80E3-4C1D1B667905}" type="datetimeFigureOut">
              <a:rPr lang="en-US"/>
              <a:pPr>
                <a:defRPr/>
              </a:pPr>
              <a:t>10/1/2014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B395D-DA35-4E9C-89B4-A3BB52F6B8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B4755-0F8E-4B71-B840-DCCA470447FB}" type="datetimeFigureOut">
              <a:rPr lang="en-US"/>
              <a:pPr>
                <a:defRPr/>
              </a:pPr>
              <a:t>10/1/2014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BB9E3-11FC-4B69-B49E-08140D6F88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4A645-BA47-4E63-8DBE-CEE3E229F5D2}" type="datetimeFigureOut">
              <a:rPr lang="en-US"/>
              <a:pPr>
                <a:defRPr/>
              </a:pPr>
              <a:t>10/1/2014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79797-69C0-4FFC-AAF6-C0F77C487C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C7EF9-EBC3-4D04-8E75-3B1AE1F34DC2}" type="datetimeFigureOut">
              <a:rPr lang="en-US"/>
              <a:pPr>
                <a:defRPr/>
              </a:pPr>
              <a:t>10/1/2014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4A44F-8336-4B50-BDB7-E91005F2F6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862C3-248C-4646-8098-76223D74236D}" type="datetimeFigureOut">
              <a:rPr lang="en-US"/>
              <a:pPr>
                <a:defRPr/>
              </a:pPr>
              <a:t>10/1/2014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63B19-9A3D-4C5A-939B-D7E4C15AEF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EBE85D8-FFE1-4639-A53A-7912286C4D74}" type="datetimeFigureOut">
              <a:rPr lang="en-US"/>
              <a:pPr>
                <a:defRPr/>
              </a:pPr>
              <a:t>10/1/2014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67C3D9F-3EA1-4983-9411-D46A6F9177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2691731"/>
          </a:xfrm>
        </p:spPr>
        <p:txBody>
          <a:bodyPr/>
          <a:lstStyle/>
          <a:p>
            <a:r>
              <a:rPr lang="ru-RU" sz="4000" i="1" dirty="0" smtClean="0">
                <a:solidFill>
                  <a:srgbClr val="7030A0"/>
                </a:solidFill>
              </a:rPr>
              <a:t>Упражнения по развитию речи старшеклассников с нарушением  интеллекта  на уроках письма.  </a:t>
            </a:r>
            <a:endParaRPr lang="ru-RU" sz="4000" i="1" dirty="0">
              <a:solidFill>
                <a:srgbClr val="7030A0"/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763688" y="3861048"/>
            <a:ext cx="6400800" cy="2232248"/>
          </a:xfrm>
        </p:spPr>
        <p:txBody>
          <a:bodyPr/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Учитель коррекционной школы №8</a:t>
            </a:r>
          </a:p>
          <a:p>
            <a:r>
              <a:rPr lang="ru-RU" sz="2800" b="1" dirty="0" smtClean="0">
                <a:solidFill>
                  <a:srgbClr val="0070C0"/>
                </a:solidFill>
              </a:rPr>
              <a:t> г. Саяногорска, Хакасия </a:t>
            </a:r>
          </a:p>
          <a:p>
            <a:r>
              <a:rPr lang="ru-RU" sz="2800" b="1" dirty="0" smtClean="0">
                <a:solidFill>
                  <a:srgbClr val="0070C0"/>
                </a:solidFill>
              </a:rPr>
              <a:t>Григорьева З.И.</a:t>
            </a:r>
          </a:p>
          <a:p>
            <a:r>
              <a:rPr lang="ru-RU" sz="2800" b="1" dirty="0" smtClean="0">
                <a:solidFill>
                  <a:srgbClr val="0070C0"/>
                </a:solidFill>
              </a:rPr>
              <a:t>(из опыта работы)</a:t>
            </a:r>
            <a:endParaRPr lang="ru-RU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i="1" dirty="0" smtClean="0">
                <a:solidFill>
                  <a:srgbClr val="C00000"/>
                </a:solidFill>
              </a:rPr>
              <a:t>Скажи одним словом.</a:t>
            </a: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r>
              <a:rPr lang="ru-RU" sz="3600" i="1" dirty="0" smtClean="0">
                <a:solidFill>
                  <a:srgbClr val="FF0000"/>
                </a:solidFill>
              </a:rPr>
              <a:t>  Не вешать голову.  </a:t>
            </a:r>
          </a:p>
          <a:p>
            <a:pPr algn="ctr" eaLnBrk="1" hangingPunct="1"/>
            <a:r>
              <a:rPr lang="ru-RU" sz="3600" i="1" dirty="0" smtClean="0">
                <a:solidFill>
                  <a:srgbClr val="FFC000"/>
                </a:solidFill>
              </a:rPr>
              <a:t>Не смыкать глаз.</a:t>
            </a:r>
          </a:p>
          <a:p>
            <a:pPr algn="ctr" eaLnBrk="1" hangingPunct="1"/>
            <a:r>
              <a:rPr lang="ru-RU" sz="3600" i="1" dirty="0" smtClean="0">
                <a:solidFill>
                  <a:srgbClr val="00B050"/>
                </a:solidFill>
              </a:rPr>
              <a:t>Сидеть сложа руки. </a:t>
            </a:r>
          </a:p>
          <a:p>
            <a:pPr algn="ctr" eaLnBrk="1" hangingPunct="1"/>
            <a:r>
              <a:rPr lang="ru-RU" sz="3600" i="1" dirty="0" smtClean="0">
                <a:solidFill>
                  <a:srgbClr val="0070C0"/>
                </a:solidFill>
              </a:rPr>
              <a:t>Не задирать нос. </a:t>
            </a:r>
          </a:p>
          <a:p>
            <a:pPr algn="ctr" eaLnBrk="1" hangingPunct="1"/>
            <a:r>
              <a:rPr lang="ru-RU" sz="3600" i="1" dirty="0" smtClean="0">
                <a:solidFill>
                  <a:srgbClr val="7030A0"/>
                </a:solidFill>
              </a:rPr>
              <a:t>Пропустить мимо ушей.</a:t>
            </a:r>
          </a:p>
          <a:p>
            <a:pPr algn="ctr" eaLnBrk="1" hangingPunct="1"/>
            <a:endParaRPr lang="ru-RU" sz="3600" i="1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2286000" y="1676400"/>
            <a:ext cx="60960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i="1" dirty="0">
                <a:solidFill>
                  <a:srgbClr val="C00000"/>
                </a:solidFill>
              </a:rPr>
              <a:t>«Речь  - это канал развития интеллекта… Чем раньше будет усвоен язык, тем легче и полнее будут усваиваться знания».</a:t>
            </a:r>
          </a:p>
          <a:p>
            <a:pPr algn="r"/>
            <a:r>
              <a:rPr lang="ru-RU" sz="3600" i="1" dirty="0">
                <a:solidFill>
                  <a:srgbClr val="C00000"/>
                </a:solidFill>
              </a:rPr>
              <a:t>        </a:t>
            </a:r>
            <a:r>
              <a:rPr lang="ru-RU" sz="3600" i="1" dirty="0">
                <a:solidFill>
                  <a:srgbClr val="0070C0"/>
                </a:solidFill>
              </a:rPr>
              <a:t>Психолог </a:t>
            </a:r>
            <a:r>
              <a:rPr lang="ru-RU" sz="3600" i="1" dirty="0" smtClean="0">
                <a:solidFill>
                  <a:srgbClr val="0070C0"/>
                </a:solidFill>
              </a:rPr>
              <a:t>Н.И.Жилкин </a:t>
            </a:r>
            <a:endParaRPr lang="ru-RU" sz="3600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914650"/>
          </a:xfrm>
        </p:spPr>
        <p:txBody>
          <a:bodyPr/>
          <a:lstStyle/>
          <a:p>
            <a:pPr eaLnBrk="1" hangingPunct="1"/>
            <a:r>
              <a:rPr lang="ru-RU" sz="3200" i="1" dirty="0" smtClean="0">
                <a:solidFill>
                  <a:srgbClr val="002060"/>
                </a:solidFill>
              </a:rPr>
              <a:t>Замени выделенные слова близкими по значению.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/>
              <a:t>Пригорюнились</a:t>
            </a:r>
            <a:r>
              <a:rPr lang="ru-RU" sz="3600" dirty="0" smtClean="0"/>
              <a:t>  берёзки. </a:t>
            </a:r>
            <a:r>
              <a:rPr lang="ru-RU" sz="3600" b="1" dirty="0" smtClean="0"/>
              <a:t>Трепещут </a:t>
            </a:r>
            <a:r>
              <a:rPr lang="ru-RU" sz="3600" dirty="0" smtClean="0"/>
              <a:t>осинки. </a:t>
            </a:r>
            <a:r>
              <a:rPr lang="ru-RU" sz="3600" b="1" dirty="0" smtClean="0"/>
              <a:t>Поникли </a:t>
            </a:r>
            <a:r>
              <a:rPr lang="ru-RU" sz="3600" dirty="0" smtClean="0"/>
              <a:t>травы.  </a:t>
            </a:r>
          </a:p>
        </p:txBody>
      </p:sp>
      <p:sp>
        <p:nvSpPr>
          <p:cNvPr id="3075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743200" y="4038600"/>
            <a:ext cx="6400800" cy="1600200"/>
          </a:xfrm>
        </p:spPr>
        <p:txBody>
          <a:bodyPr/>
          <a:lstStyle/>
          <a:p>
            <a:pPr eaLnBrk="1" hangingPunct="1"/>
            <a:r>
              <a:rPr lang="ru-RU" b="1" dirty="0" smtClean="0">
                <a:solidFill>
                  <a:srgbClr val="FF0000"/>
                </a:solidFill>
              </a:rPr>
              <a:t>Шумят              загрустили</a:t>
            </a:r>
          </a:p>
          <a:p>
            <a:pPr eaLnBrk="1" hangingPunct="1"/>
            <a:r>
              <a:rPr lang="ru-RU" b="1" dirty="0" smtClean="0">
                <a:solidFill>
                  <a:srgbClr val="FF0000"/>
                </a:solidFill>
              </a:rPr>
              <a:t>завяли     дрожат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62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i="1" dirty="0" smtClean="0">
                <a:solidFill>
                  <a:srgbClr val="002060"/>
                </a:solidFill>
              </a:rPr>
              <a:t>Замени выделенное слово близким</a:t>
            </a:r>
            <a:br>
              <a:rPr lang="ru-RU" sz="3200" b="1" i="1" dirty="0" smtClean="0">
                <a:solidFill>
                  <a:srgbClr val="002060"/>
                </a:solidFill>
              </a:rPr>
            </a:br>
            <a:r>
              <a:rPr lang="ru-RU" sz="3200" b="1" i="1" dirty="0" smtClean="0">
                <a:solidFill>
                  <a:srgbClr val="002060"/>
                </a:solidFill>
              </a:rPr>
              <a:t> по значению.</a:t>
            </a:r>
            <a:endParaRPr lang="ru-RU" sz="3200" b="1" i="1" dirty="0">
              <a:solidFill>
                <a:srgbClr val="002060"/>
              </a:solidFill>
            </a:endParaRPr>
          </a:p>
        </p:txBody>
      </p:sp>
      <p:sp>
        <p:nvSpPr>
          <p:cNvPr id="4099" name="Содержимое 2"/>
          <p:cNvSpPr>
            <a:spLocks noGrp="1"/>
          </p:cNvSpPr>
          <p:nvPr>
            <p:ph idx="4294967295"/>
          </p:nvPr>
        </p:nvSpPr>
        <p:spPr>
          <a:xfrm>
            <a:off x="0" y="2133600"/>
            <a:ext cx="8229600" cy="3992563"/>
          </a:xfrm>
        </p:spPr>
        <p:txBody>
          <a:bodyPr/>
          <a:lstStyle/>
          <a:p>
            <a:pPr lvl="1" eaLnBrk="1" hangingPunct="1">
              <a:buFont typeface="Arial" charset="0"/>
              <a:buNone/>
            </a:pPr>
            <a:r>
              <a:rPr lang="ru-RU" sz="5000" dirty="0" smtClean="0">
                <a:solidFill>
                  <a:srgbClr val="7030A0"/>
                </a:solidFill>
              </a:rPr>
              <a:t>Весело  шумел  кедр  и </a:t>
            </a:r>
            <a:r>
              <a:rPr lang="ru-RU" sz="5000" u="sng" dirty="0" smtClean="0">
                <a:solidFill>
                  <a:srgbClr val="7030A0"/>
                </a:solidFill>
              </a:rPr>
              <a:t>вторил </a:t>
            </a:r>
            <a:r>
              <a:rPr lang="ru-RU" sz="5000" dirty="0" smtClean="0">
                <a:solidFill>
                  <a:srgbClr val="7030A0"/>
                </a:solidFill>
              </a:rPr>
              <a:t> песне  солнца. 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solidFill>
                  <a:srgbClr val="FF0000"/>
                </a:solidFill>
              </a:rPr>
              <a:t>Почему они так названы?</a:t>
            </a:r>
          </a:p>
        </p:txBody>
      </p:sp>
      <p:sp>
        <p:nvSpPr>
          <p:cNvPr id="5123" name="Подзаголовок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/>
          <a:lstStyle/>
          <a:p>
            <a:pPr eaLnBrk="1" hangingPunct="1"/>
            <a:r>
              <a:rPr lang="ru-RU" b="1" i="1" dirty="0" smtClean="0">
                <a:solidFill>
                  <a:srgbClr val="7030A0"/>
                </a:solidFill>
              </a:rPr>
              <a:t>Гусеница-плодожорка</a:t>
            </a:r>
          </a:p>
          <a:p>
            <a:pPr eaLnBrk="1" hangingPunct="1"/>
            <a:r>
              <a:rPr lang="ru-RU" b="1" i="1" dirty="0" smtClean="0">
                <a:solidFill>
                  <a:srgbClr val="7030A0"/>
                </a:solidFill>
              </a:rPr>
              <a:t>Рыба – краснопёрка</a:t>
            </a:r>
          </a:p>
          <a:p>
            <a:pPr eaLnBrk="1" hangingPunct="1"/>
            <a:r>
              <a:rPr lang="ru-RU" b="1" i="1" dirty="0" smtClean="0">
                <a:solidFill>
                  <a:srgbClr val="7030A0"/>
                </a:solidFill>
              </a:rPr>
              <a:t>Ящерица – круглоголовка</a:t>
            </a:r>
          </a:p>
          <a:p>
            <a:pPr eaLnBrk="1" hangingPunct="1"/>
            <a:r>
              <a:rPr lang="ru-RU" b="1" i="1" dirty="0" smtClean="0">
                <a:solidFill>
                  <a:srgbClr val="7030A0"/>
                </a:solidFill>
              </a:rPr>
              <a:t>Сорока  - …..</a:t>
            </a:r>
          </a:p>
          <a:p>
            <a:pPr eaLnBrk="1" hangingPunct="1"/>
            <a:r>
              <a:rPr lang="ru-RU" b="1" i="1" dirty="0" smtClean="0">
                <a:solidFill>
                  <a:srgbClr val="7030A0"/>
                </a:solidFill>
              </a:rPr>
              <a:t>Зайчишка - …..</a:t>
            </a:r>
          </a:p>
          <a:p>
            <a:pPr eaLnBrk="1" hangingPunct="1"/>
            <a:endParaRPr lang="ru-RU" b="1" dirty="0" smtClean="0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52400" y="620688"/>
            <a:ext cx="8229600" cy="4713312"/>
          </a:xfrm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4200" dirty="0" smtClean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4200" dirty="0" smtClean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200" dirty="0" smtClean="0">
                <a:solidFill>
                  <a:srgbClr val="FF0000"/>
                </a:solidFill>
              </a:rPr>
              <a:t>Повинную голову меч не сечёт.</a:t>
            </a:r>
            <a:r>
              <a:rPr lang="ru-RU" sz="4200" dirty="0" smtClean="0"/>
              <a:t/>
            </a:r>
            <a:br>
              <a:rPr lang="ru-RU" sz="4200" dirty="0" smtClean="0"/>
            </a:br>
            <a:r>
              <a:rPr lang="ru-RU" sz="4200" dirty="0" smtClean="0">
                <a:solidFill>
                  <a:srgbClr val="002060"/>
                </a:solidFill>
              </a:rPr>
              <a:t>Слезами горю не поможешь. </a:t>
            </a:r>
            <a:r>
              <a:rPr lang="ru-RU" sz="4200" dirty="0" smtClean="0"/>
              <a:t/>
            </a:r>
            <a:br>
              <a:rPr lang="ru-RU" sz="4200" dirty="0" smtClean="0"/>
            </a:br>
            <a:r>
              <a:rPr lang="ru-RU" sz="4200" dirty="0" smtClean="0">
                <a:solidFill>
                  <a:srgbClr val="00B050"/>
                </a:solidFill>
              </a:rPr>
              <a:t>Смелость города берёт. </a:t>
            </a:r>
            <a:r>
              <a:rPr lang="ru-RU" sz="4200" dirty="0" smtClean="0"/>
              <a:t/>
            </a:r>
            <a:br>
              <a:rPr lang="ru-RU" sz="4200" dirty="0" smtClean="0"/>
            </a:br>
            <a:r>
              <a:rPr lang="ru-RU" sz="4200" dirty="0" smtClean="0">
                <a:solidFill>
                  <a:srgbClr val="0070C0"/>
                </a:solidFill>
              </a:rPr>
              <a:t>Друзья познаются в беде. </a:t>
            </a:r>
            <a:r>
              <a:rPr lang="ru-RU" sz="4200" dirty="0" smtClean="0"/>
              <a:t/>
            </a:r>
            <a:br>
              <a:rPr lang="ru-RU" sz="4200" dirty="0" smtClean="0"/>
            </a:br>
            <a:r>
              <a:rPr lang="ru-RU" sz="4200" dirty="0" smtClean="0">
                <a:solidFill>
                  <a:srgbClr val="C00000"/>
                </a:solidFill>
              </a:rPr>
              <a:t>Поспешишь – людей насмешишь.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4200" dirty="0" smtClean="0">
              <a:solidFill>
                <a:srgbClr val="C00000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i="1" u="sng" dirty="0" smtClean="0"/>
              <a:t>Ответь пословицей.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i="1" dirty="0" smtClean="0">
                <a:solidFill>
                  <a:srgbClr val="7030A0"/>
                </a:solidFill>
              </a:rPr>
              <a:t>К чему приводит спешка в деле?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i="1" dirty="0" smtClean="0">
                <a:solidFill>
                  <a:srgbClr val="7030A0"/>
                </a:solidFill>
              </a:rPr>
              <a:t>Когда узнаешь, кто тебе настоящий друг? 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i="1" dirty="0" smtClean="0">
                <a:solidFill>
                  <a:srgbClr val="7030A0"/>
                </a:solidFill>
              </a:rPr>
              <a:t>Как избежать наказания за провинность?</a:t>
            </a:r>
            <a:br>
              <a:rPr lang="ru-RU" b="1" i="1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endParaRPr lang="ru-RU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55638"/>
          </a:xfrm>
        </p:spPr>
        <p:txBody>
          <a:bodyPr/>
          <a:lstStyle/>
          <a:p>
            <a:pPr eaLnBrk="1" hangingPunct="1"/>
            <a:r>
              <a:rPr lang="ru-RU" sz="3600" i="1" dirty="0" smtClean="0">
                <a:solidFill>
                  <a:srgbClr val="C00000"/>
                </a:solidFill>
              </a:rPr>
              <a:t>Найди речевую ошибку и исправь её.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i="1" dirty="0" smtClean="0">
                <a:solidFill>
                  <a:srgbClr val="00B050"/>
                </a:solidFill>
              </a:rPr>
              <a:t>Ветер  бешено  ревел  и  гонит  пыль  по  дороге. </a:t>
            </a:r>
          </a:p>
          <a:p>
            <a:pPr eaLnBrk="1" hangingPunct="1"/>
            <a:r>
              <a:rPr lang="ru-RU" dirty="0" smtClean="0">
                <a:solidFill>
                  <a:srgbClr val="002060"/>
                </a:solidFill>
              </a:rPr>
              <a:t>Мы с  ими  давно  дружим. </a:t>
            </a:r>
          </a:p>
          <a:p>
            <a:pPr eaLnBrk="1" hangingPunct="1"/>
            <a:r>
              <a:rPr lang="ru-RU" i="1" dirty="0" smtClean="0">
                <a:solidFill>
                  <a:srgbClr val="7030A0"/>
                </a:solidFill>
              </a:rPr>
              <a:t>Мы вспоминали о друзей, которых нет рядом. 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2192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3600" i="1" dirty="0" smtClean="0">
                <a:solidFill>
                  <a:srgbClr val="C00000"/>
                </a:solidFill>
              </a:rPr>
              <a:t>Раскрой мысль простого предложения. Составь сложные предложения со словами  в рамке. </a:t>
            </a:r>
            <a:endParaRPr lang="ru-RU" sz="3600" i="1" dirty="0">
              <a:solidFill>
                <a:srgbClr val="C00000"/>
              </a:solidFill>
            </a:endParaRPr>
          </a:p>
        </p:txBody>
      </p:sp>
      <p:sp>
        <p:nvSpPr>
          <p:cNvPr id="8195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4038600" cy="4068763"/>
          </a:xfrm>
        </p:spPr>
        <p:txBody>
          <a:bodyPr/>
          <a:lstStyle/>
          <a:p>
            <a:pPr eaLnBrk="1" hangingPunct="1"/>
            <a:r>
              <a:rPr lang="ru-RU" b="1" dirty="0" smtClean="0">
                <a:solidFill>
                  <a:srgbClr val="FFC000"/>
                </a:solidFill>
              </a:rPr>
              <a:t>Природа замерла.</a:t>
            </a:r>
          </a:p>
          <a:p>
            <a:pPr algn="ctr" eaLnBrk="1" hangingPunct="1">
              <a:buFont typeface="Arial" charset="0"/>
              <a:buNone/>
            </a:pPr>
            <a:r>
              <a:rPr lang="ru-RU" b="1" dirty="0" smtClean="0">
                <a:solidFill>
                  <a:srgbClr val="0070C0"/>
                </a:solidFill>
              </a:rPr>
              <a:t>ветер</a:t>
            </a:r>
          </a:p>
          <a:p>
            <a:pPr algn="ctr" eaLnBrk="1" hangingPunct="1">
              <a:buFont typeface="Arial" charset="0"/>
              <a:buNone/>
            </a:pPr>
            <a:r>
              <a:rPr lang="ru-RU" b="1" dirty="0" smtClean="0">
                <a:solidFill>
                  <a:srgbClr val="0070C0"/>
                </a:solidFill>
              </a:rPr>
              <a:t>птицы</a:t>
            </a:r>
          </a:p>
          <a:p>
            <a:pPr algn="ctr" eaLnBrk="1" hangingPunct="1">
              <a:buFont typeface="Arial" charset="0"/>
              <a:buNone/>
            </a:pPr>
            <a:r>
              <a:rPr lang="ru-RU" b="1" dirty="0" smtClean="0">
                <a:solidFill>
                  <a:srgbClr val="0070C0"/>
                </a:solidFill>
              </a:rPr>
              <a:t>         насекомые</a:t>
            </a:r>
          </a:p>
        </p:txBody>
      </p:sp>
      <p:sp>
        <p:nvSpPr>
          <p:cNvPr id="8196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038600" cy="4068763"/>
          </a:xfrm>
        </p:spPr>
        <p:txBody>
          <a:bodyPr/>
          <a:lstStyle/>
          <a:p>
            <a:pPr eaLnBrk="1" hangingPunct="1"/>
            <a:r>
              <a:rPr lang="ru-RU" b="1" dirty="0" smtClean="0"/>
              <a:t>Всё вокруг потемнело.</a:t>
            </a:r>
          </a:p>
          <a:p>
            <a:pPr algn="ctr" eaLnBrk="1" hangingPunct="1">
              <a:buFont typeface="Arial" charset="0"/>
              <a:buNone/>
            </a:pPr>
            <a:r>
              <a:rPr lang="ru-RU" b="1" dirty="0" smtClean="0">
                <a:solidFill>
                  <a:srgbClr val="7030A0"/>
                </a:solidFill>
              </a:rPr>
              <a:t>небо</a:t>
            </a:r>
          </a:p>
          <a:p>
            <a:pPr algn="ctr" eaLnBrk="1" hangingPunct="1">
              <a:buFont typeface="Arial" charset="0"/>
              <a:buNone/>
            </a:pPr>
            <a:r>
              <a:rPr lang="ru-RU" b="1" dirty="0" smtClean="0">
                <a:solidFill>
                  <a:srgbClr val="7030A0"/>
                </a:solidFill>
              </a:rPr>
              <a:t>тучи</a:t>
            </a:r>
          </a:p>
          <a:p>
            <a:pPr algn="ctr" eaLnBrk="1" hangingPunct="1">
              <a:buFont typeface="Arial" charset="0"/>
              <a:buNone/>
            </a:pPr>
            <a:r>
              <a:rPr lang="ru-RU" b="1" dirty="0" smtClean="0">
                <a:solidFill>
                  <a:srgbClr val="7030A0"/>
                </a:solidFill>
              </a:rPr>
              <a:t>солнце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  <p:bldP spid="819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i="1" u="sng" dirty="0" smtClean="0">
                <a:solidFill>
                  <a:srgbClr val="002060"/>
                </a:solidFill>
              </a:rPr>
              <a:t>Составь из частей сложные предложения. </a:t>
            </a:r>
            <a:endParaRPr lang="ru-RU" i="1" u="sng" dirty="0">
              <a:solidFill>
                <a:srgbClr val="002060"/>
              </a:solidFill>
            </a:endParaRPr>
          </a:p>
        </p:txBody>
      </p:sp>
      <p:sp>
        <p:nvSpPr>
          <p:cNvPr id="9219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ru-RU" b="1" dirty="0" smtClean="0">
                <a:solidFill>
                  <a:srgbClr val="7030A0"/>
                </a:solidFill>
              </a:rPr>
              <a:t>Солнце скрылось за горой….</a:t>
            </a:r>
          </a:p>
          <a:p>
            <a:pPr eaLnBrk="1" hangingPunct="1"/>
            <a:r>
              <a:rPr lang="ru-RU" b="1" dirty="0" smtClean="0">
                <a:solidFill>
                  <a:srgbClr val="7030A0"/>
                </a:solidFill>
              </a:rPr>
              <a:t>Учит снег нас чистоте….</a:t>
            </a:r>
          </a:p>
          <a:p>
            <a:pPr eaLnBrk="1" hangingPunct="1"/>
            <a:r>
              <a:rPr lang="ru-RU" b="1" dirty="0" smtClean="0">
                <a:solidFill>
                  <a:srgbClr val="7030A0"/>
                </a:solidFill>
              </a:rPr>
              <a:t>Сверху солнышко печёт…</a:t>
            </a:r>
          </a:p>
        </p:txBody>
      </p:sp>
      <p:sp>
        <p:nvSpPr>
          <p:cNvPr id="9220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ru-RU" b="1" dirty="0" smtClean="0">
                <a:solidFill>
                  <a:srgbClr val="C00000"/>
                </a:solidFill>
              </a:rPr>
              <a:t>Учит солнце доброте.</a:t>
            </a:r>
          </a:p>
          <a:p>
            <a:pPr eaLnBrk="1" hangingPunct="1"/>
            <a:endParaRPr lang="ru-RU" b="1" dirty="0" smtClean="0">
              <a:solidFill>
                <a:srgbClr val="C00000"/>
              </a:solidFill>
            </a:endParaRPr>
          </a:p>
          <a:p>
            <a:pPr eaLnBrk="1" hangingPunct="1"/>
            <a:r>
              <a:rPr lang="ru-RU" b="1" dirty="0" smtClean="0">
                <a:solidFill>
                  <a:srgbClr val="C00000"/>
                </a:solidFill>
              </a:rPr>
              <a:t>А внизу река течёт.</a:t>
            </a:r>
          </a:p>
          <a:p>
            <a:pPr eaLnBrk="1" hangingPunct="1"/>
            <a:endParaRPr lang="ru-RU" b="1" dirty="0" smtClean="0">
              <a:solidFill>
                <a:srgbClr val="C00000"/>
              </a:solidFill>
            </a:endParaRPr>
          </a:p>
          <a:p>
            <a:pPr eaLnBrk="1" hangingPunct="1"/>
            <a:r>
              <a:rPr lang="ru-RU" b="1" dirty="0" smtClean="0">
                <a:solidFill>
                  <a:srgbClr val="C00000"/>
                </a:solidFill>
              </a:rPr>
              <a:t>И летит орёл домой. 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  <p:bldP spid="9220" grpId="0" build="p"/>
    </p:bldLst>
  </p:timing>
</p:sld>
</file>

<file path=ppt/theme/theme1.xml><?xml version="1.0" encoding="utf-8"?>
<a:theme xmlns:a="http://schemas.openxmlformats.org/drawingml/2006/main" name="УПРАЖНЕНИЯ ПО РАЗВИТИЮ РЕЧИ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УПРАЖНЕНИЯ ПО РАЗВИТИЮ РЕЧИ</Template>
  <TotalTime>56</TotalTime>
  <Words>220</Words>
  <Application>Microsoft Office PowerPoint</Application>
  <PresentationFormat>Экран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УПРАЖНЕНИЯ ПО РАЗВИТИЮ РЕЧИ</vt:lpstr>
      <vt:lpstr>Упражнения по развитию речи старшеклассников с нарушением  интеллекта  на уроках письма.  </vt:lpstr>
      <vt:lpstr>Слайд 2</vt:lpstr>
      <vt:lpstr>Замени выделенные слова близкими по значению. Пригорюнились  берёзки. Трепещут осинки. Поникли травы.  </vt:lpstr>
      <vt:lpstr>Замени выделенное слово близким  по значению.</vt:lpstr>
      <vt:lpstr>Почему они так названы?</vt:lpstr>
      <vt:lpstr>Слайд 6</vt:lpstr>
      <vt:lpstr>Найди речевую ошибку и исправь её.</vt:lpstr>
      <vt:lpstr>Раскрой мысль простого предложения. Составь сложные предложения со словами  в рамке. </vt:lpstr>
      <vt:lpstr>Составь из частей сложные предложения. </vt:lpstr>
      <vt:lpstr>Скажи одним словом.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Упражнения по развитию речи в старших классах на уроках письма (v</dc:title>
  <dc:creator>Зинаида</dc:creator>
  <cp:lastModifiedBy>Зинаида</cp:lastModifiedBy>
  <cp:revision>22</cp:revision>
  <dcterms:created xsi:type="dcterms:W3CDTF">2014-09-30T12:14:58Z</dcterms:created>
  <dcterms:modified xsi:type="dcterms:W3CDTF">2014-10-01T11:46:52Z</dcterms:modified>
</cp:coreProperties>
</file>