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67" r:id="rId22"/>
    <p:sldId id="25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8" r:id="rId4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1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lib.r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lib.aldebaran.ru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klassika.ru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imwerden.de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feb-web.ru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feb-web.ru/feb/pushkin/default.asp?/feb/pushkin/music/rubmus.html" TargetMode="External"/><Relationship Id="rId2" Type="http://schemas.openxmlformats.org/officeDocument/2006/relationships/hyperlink" Target="http://feb-web.ru/feb/pushkin/default.asp?/feb/pushkin/texts/selected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feb-web.ru/feb/feb/sites.htm" TargetMode="External"/><Relationship Id="rId4" Type="http://schemas.openxmlformats.org/officeDocument/2006/relationships/hyperlink" Target="http://feb-web.ru/feb/lermont/default.asp?/feb/lermont/music/rubmus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biblus.ru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" TargetMode="External"/><Relationship Id="rId2" Type="http://schemas.openxmlformats.org/officeDocument/2006/relationships/hyperlink" Target="http://slovari.yandex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lovopedia.com/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litbook.eelmaa.net/16.html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litbook.eelmaa.net/index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.ru/LITRA/LERMONTOW/pss1.txt" TargetMode="External"/><Relationship Id="rId2" Type="http://schemas.openxmlformats.org/officeDocument/2006/relationships/hyperlink" Target="http://www.lib.r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az.lib.ru/d/dostoewskij_f_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2971799"/>
          </a:xfrm>
        </p:spPr>
        <p:txBody>
          <a:bodyPr>
            <a:noAutofit/>
          </a:bodyPr>
          <a:lstStyle/>
          <a:p>
            <a:r>
              <a:rPr lang="ru-RU" sz="5400" dirty="0" smtClean="0"/>
              <a:t>Информационные технологии на уроках литературы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19600" y="3886200"/>
            <a:ext cx="4191000" cy="1752600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Селицкая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Виктория Валерьевна,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русского языка и литературы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ГБОУ Гимназии № 196,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методист ГБОУ ДППО ЦПКС «ИМЦ Красногвардейского района»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Старейшая из существующих сегодня сетевых библиотек Рунета — </a:t>
            </a:r>
            <a:r>
              <a:rPr lang="ru-RU" b="1" dirty="0" smtClean="0">
                <a:hlinkClick r:id="rId2"/>
              </a:rPr>
              <a:t>библиотека Максима Мошкова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502920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/>
              <a:t>Она была открыта в 1994 году, и в настоящее время её объём составляет более 5,5 гигабайта текста. 4 тома «Войны и мира» занимают 3,354 мегабайта в библиотеке. Таким образом, объём всей библиотеки превышает количество, равное текстовому объёму 1679,1 романов Л.Н. Толстого. Если мы сопоставим это с «бумажной» библиотекой, то получим книжное собрание примерно в 7000 томов. Конечно, это не самая крупная библиотека. Но при этом очевидно, что для школьного образования это огромный объём, который, естественно, значительно превышает возможности школьных и личных библиотек. При этом библиотека Максима Мошкова — это лишь одна из десятков и сотен существующих в Рунете.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600"/>
            <a:ext cx="8229600" cy="460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52400" y="152400"/>
            <a:ext cx="9296400" cy="67056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По профессии создатель библиотеки не учитель, не филолог, а программист. Создавая свой ресурс, он преследовал исключительно гуманитарную цель: разместить в открытом доступе большое количество текстов для чтения, создать большой ресурс литературных текстов. Сегодня все размещаемые на страницах библиотеки тексты присланы </a:t>
            </a:r>
            <a:r>
              <a:rPr lang="ru-RU" b="1" dirty="0" smtClean="0"/>
              <a:t>любителями</a:t>
            </a:r>
            <a:r>
              <a:rPr lang="ru-RU" dirty="0" smtClean="0"/>
              <a:t>, посетителями сайта. А это значит, что в них могут встречаться </a:t>
            </a:r>
            <a:r>
              <a:rPr lang="ru-RU" b="1" dirty="0" smtClean="0"/>
              <a:t>ошибки, опечатки</a:t>
            </a:r>
            <a:r>
              <a:rPr lang="ru-RU" dirty="0" smtClean="0"/>
              <a:t>. Это один из важных моментов при работе с различными непрофессиональными библиотеками.</a:t>
            </a:r>
          </a:p>
          <a:p>
            <a:pPr algn="just"/>
            <a:r>
              <a:rPr lang="ru-RU" dirty="0" smtClean="0"/>
              <a:t>В юридическом смысле библиотека Мошкова является по сути ресурсом с неоднозначным статусом (в силу несовершенства современного закона об авторских правах, в Рунете сегодня все текстовые ресурсы могут рассматриваться как полулегальные). Юридическая противоречивость может быть проиллюстрирована таким примером. В 2004 году «Библиотека Мошкова» стала победителем «Премии Рунета» — наиболее авторитетного конкурса (учредитель — Федеральное агентство по печати и массовым коммуникациям Российской Федерации). В том же году суд обязал автора библиотеки выплатить небольшую сумму по иску одного из авторов, чьи произведения были размещены на страницах ресурса без согласования с автором . А в 2005 году </a:t>
            </a:r>
            <a:r>
              <a:rPr lang="ru-RU" dirty="0" err="1" smtClean="0"/>
              <a:t>Роспечать</a:t>
            </a:r>
            <a:r>
              <a:rPr lang="ru-RU" dirty="0" smtClean="0"/>
              <a:t> выделила грант в 1 </a:t>
            </a:r>
            <a:r>
              <a:rPr lang="ru-RU" dirty="0" err="1" smtClean="0"/>
              <a:t>млн</a:t>
            </a:r>
            <a:r>
              <a:rPr lang="ru-RU" dirty="0" smtClean="0"/>
              <a:t> рублей «Библиотеке Мошкова» — с позиции государственного органа это выглядит как признание этого </a:t>
            </a:r>
            <a:r>
              <a:rPr lang="ru-RU" dirty="0" err="1" smtClean="0"/>
              <a:t>веб-ресурса</a:t>
            </a:r>
            <a:r>
              <a:rPr lang="ru-RU" dirty="0" smtClean="0"/>
              <a:t> в качестве культурной реалии, а не полулегального хранилища текстов. Такие примеры подчёркивают правовую неоднозначность статуса современных сетевых библиотек.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b="1" dirty="0" smtClean="0">
                <a:hlinkClick r:id="rId2"/>
              </a:rPr>
              <a:t>«Библиотека </a:t>
            </a:r>
            <a:r>
              <a:rPr lang="ru-RU" sz="2400" b="1" dirty="0" err="1" smtClean="0">
                <a:hlinkClick r:id="rId2"/>
              </a:rPr>
              <a:t>Альдебаран</a:t>
            </a:r>
            <a:r>
              <a:rPr lang="ru-RU" sz="2400" b="1" dirty="0" smtClean="0">
                <a:hlinkClick r:id="rId2"/>
              </a:rPr>
              <a:t>»</a:t>
            </a:r>
            <a:r>
              <a:rPr lang="ru-RU" sz="2400" dirty="0" smtClean="0"/>
              <a:t> — содержит книги разных жанров: фантастику, детективы, приключенческую и детскую  литературу, старинные книги. На момент написания этих строк на «</a:t>
            </a:r>
            <a:r>
              <a:rPr lang="ru-RU" sz="2400" dirty="0" err="1" smtClean="0"/>
              <a:t>Альдебаране</a:t>
            </a:r>
            <a:r>
              <a:rPr lang="ru-RU" sz="2400" dirty="0" smtClean="0"/>
              <a:t>» можно было найти 62 756 произведений более 15 тысяч авторов.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905000"/>
            <a:ext cx="8991600" cy="4953000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dirty="0" smtClean="0"/>
              <a:t>Структура этой библиотеки несколько иная.</a:t>
            </a:r>
          </a:p>
          <a:p>
            <a:pPr algn="just"/>
            <a:r>
              <a:rPr lang="ru-RU" dirty="0" smtClean="0"/>
              <a:t>Есть рубрикация по жанрам: фантастика, детективы и боевики, проза, любовные романы, приключения, детская литература, поэзия и драматургия, старинная литература, научно-образовательная, компьютеры и Интернет, справочная литература, документальное, религия и духовность, юмор, дом и семья, деловая литература, серии и саги, рефераты, программы для чтения книг.</a:t>
            </a:r>
          </a:p>
          <a:p>
            <a:pPr algn="just"/>
            <a:r>
              <a:rPr lang="ru-RU" dirty="0" smtClean="0"/>
              <a:t> Параллельно с этим принципом реализована рубрикация, основанная на литерном доступе (А, Б, В, Г… и A, B, C, D…), — по фамилиям авторов. Кроме того, в нижней строке горизонтального меню даётся перечень последних поступлений в библиотеку (</a:t>
            </a:r>
            <a:r>
              <a:rPr lang="ru-RU" i="1" dirty="0" smtClean="0"/>
              <a:t>Новые книги</a:t>
            </a:r>
            <a:r>
              <a:rPr lang="ru-RU" dirty="0" smtClean="0"/>
              <a:t>), список книг, электронные варианты которых обновлены, исправлены, дополнены (</a:t>
            </a:r>
            <a:r>
              <a:rPr lang="ru-RU" i="1" dirty="0" smtClean="0"/>
              <a:t>Обновлённые книги</a:t>
            </a:r>
            <a:r>
              <a:rPr lang="ru-RU" dirty="0" smtClean="0"/>
              <a:t>). Тут же отзывы читателей о прочитанном: форма для комментирования есть под каждым размещённым текстом (</a:t>
            </a:r>
            <a:r>
              <a:rPr lang="ru-RU" i="1" dirty="0" smtClean="0"/>
              <a:t>Рецензии</a:t>
            </a:r>
            <a:r>
              <a:rPr lang="ru-RU" dirty="0" smtClean="0"/>
              <a:t>). На сайте реализованы формы обратной связи: </a:t>
            </a:r>
            <a:r>
              <a:rPr lang="ru-RU" i="1" dirty="0" smtClean="0"/>
              <a:t>Гостевая книга</a:t>
            </a:r>
            <a:r>
              <a:rPr lang="ru-RU" dirty="0" smtClean="0"/>
              <a:t> и </a:t>
            </a:r>
            <a:r>
              <a:rPr lang="ru-RU" i="1" dirty="0" smtClean="0"/>
              <a:t>Форум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Всё это делает библиотеку интересной и удобной для использования. Здесь необходимо отметить, что книги на «</a:t>
            </a:r>
            <a:r>
              <a:rPr lang="ru-RU" dirty="0" err="1" smtClean="0"/>
              <a:t>Альдебаране</a:t>
            </a:r>
            <a:r>
              <a:rPr lang="ru-RU" dirty="0" smtClean="0"/>
              <a:t>» можно читать с экрана, а можно загружать в формате RTF (в частности, предназначенном для </a:t>
            </a:r>
            <a:r>
              <a:rPr lang="ru-RU" dirty="0" err="1" smtClean="0"/>
              <a:t>Microsoft</a:t>
            </a:r>
            <a:r>
              <a:rPr lang="ru-RU" dirty="0" smtClean="0"/>
              <a:t> </a:t>
            </a:r>
            <a:r>
              <a:rPr lang="ru-RU" dirty="0" err="1" smtClean="0"/>
              <a:t>Word</a:t>
            </a:r>
            <a:r>
              <a:rPr lang="ru-RU" dirty="0" smtClean="0"/>
              <a:t>) и популярном формате FB2, который «понимает» большинство устройств для чтения электронных книг. Недостатком этой библиотеки является обилие размещённой на её страницах различной рекламы.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Электронная библиотека классической литературы </a:t>
            </a:r>
            <a:r>
              <a:rPr lang="ru-RU" sz="3600" b="1" dirty="0" smtClean="0">
                <a:hlinkClick r:id="rId2"/>
              </a:rPr>
              <a:t>«</a:t>
            </a:r>
            <a:r>
              <a:rPr lang="ru-RU" sz="3600" b="1" dirty="0" err="1" smtClean="0">
                <a:hlinkClick r:id="rId2"/>
              </a:rPr>
              <a:t>Классика.ру</a:t>
            </a:r>
            <a:r>
              <a:rPr lang="ru-RU" sz="3600" b="1" dirty="0" smtClean="0">
                <a:hlinkClick r:id="rId2"/>
              </a:rPr>
              <a:t>»</a:t>
            </a:r>
            <a:endParaRPr lang="ru-RU" sz="3600" dirty="0"/>
          </a:p>
        </p:txBody>
      </p:sp>
      <p:pic>
        <p:nvPicPr>
          <p:cNvPr id="4" name="Содержимое 3" descr="классика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6957" y="1371600"/>
            <a:ext cx="8050085" cy="5334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Электронные библиотеки»</a:t>
            </a:r>
            <a:endParaRPr lang="ru-RU" dirty="0"/>
          </a:p>
        </p:txBody>
      </p:sp>
      <p:pic>
        <p:nvPicPr>
          <p:cNvPr id="4" name="Содержимое 3" descr="б-ки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066800"/>
            <a:ext cx="8610599" cy="55626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Некоммерческая электронная  библиотека </a:t>
            </a:r>
            <a:r>
              <a:rPr lang="ru-RU" dirty="0" smtClean="0">
                <a:hlinkClick r:id="rId2"/>
              </a:rPr>
              <a:t>«</a:t>
            </a:r>
            <a:r>
              <a:rPr lang="ru-RU" dirty="0" err="1" smtClean="0">
                <a:hlinkClick r:id="rId2"/>
              </a:rPr>
              <a:t>Im</a:t>
            </a:r>
            <a:r>
              <a:rPr lang="ru-RU" dirty="0" smtClean="0">
                <a:hlinkClick r:id="rId2"/>
              </a:rPr>
              <a:t> </a:t>
            </a:r>
            <a:r>
              <a:rPr lang="ru-RU" dirty="0" err="1" smtClean="0">
                <a:hlinkClick r:id="rId2"/>
              </a:rPr>
              <a:t>Werden</a:t>
            </a:r>
            <a:r>
              <a:rPr lang="ru-RU" dirty="0" smtClean="0">
                <a:hlinkClick r:id="rId2"/>
              </a:rPr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 Мюнхенским любителем словесности Андреем </a:t>
            </a:r>
            <a:r>
              <a:rPr lang="ru-RU" dirty="0" err="1" smtClean="0"/>
              <a:t>Перенским</a:t>
            </a:r>
            <a:r>
              <a:rPr lang="ru-RU" dirty="0" smtClean="0"/>
              <a:t> здесь собрано множество интереснейших материалов, часть из которых уникальна. В левой части страницы сайта мы видим рубрикатор, где среди размещённых текстов (</a:t>
            </a:r>
            <a:r>
              <a:rPr lang="ru-RU" i="1" dirty="0" smtClean="0"/>
              <a:t>древнерусская литература, русская литература XVIII века, XIX века, XX века, современная литература</a:t>
            </a:r>
            <a:r>
              <a:rPr lang="ru-RU" dirty="0" smtClean="0"/>
              <a:t>) можно найти редкие материалы. В рубрике </a:t>
            </a:r>
            <a:r>
              <a:rPr lang="ru-RU" i="1" dirty="0" smtClean="0"/>
              <a:t>«Читает автор»</a:t>
            </a:r>
            <a:r>
              <a:rPr lang="ru-RU" dirty="0" smtClean="0"/>
              <a:t>, например, размещены 182 музыкальных фрагмента с записями авторского чтения. Если голоса Ахматовой, Чуковского, Бродского, Окуджавы, </a:t>
            </a:r>
            <a:r>
              <a:rPr lang="ru-RU" dirty="0" err="1" smtClean="0"/>
              <a:t>Городницкого</a:t>
            </a:r>
            <a:r>
              <a:rPr lang="ru-RU" dirty="0" smtClean="0"/>
              <a:t>, </a:t>
            </a:r>
            <a:r>
              <a:rPr lang="ru-RU" dirty="0" err="1" smtClean="0"/>
              <a:t>Битова</a:t>
            </a:r>
            <a:r>
              <a:rPr lang="ru-RU" dirty="0" smtClean="0"/>
              <a:t> сегодня ещё можно услышать из разных источников, то голоса Зощенко (единственная из сохранившихся записей), Андреева, Брюсова, Бунина, Волошина, Гумилёва, Есенина, Мандельштама, Маяковского — это раритетные записи. Не меньший интерес представляет раздел «Документальное видео», где можно найти видеозаписи с Бродским, Ахматовой, Есениным, Заболоцким, Пастернаком, Тарковским. Излишне говорить о значимости этих материалов для практики учителя-словесника.</a:t>
            </a:r>
          </a:p>
          <a:p>
            <a:pPr algn="just"/>
            <a:r>
              <a:rPr lang="ru-RU" dirty="0" smtClean="0"/>
              <a:t>В этой же библиотеке можно обнаружить работы по языкознанию, философии, психологии, педагогике, книги издательства «</a:t>
            </a:r>
            <a:r>
              <a:rPr lang="ru-RU" dirty="0" err="1" smtClean="0"/>
              <a:t>Academia</a:t>
            </a:r>
            <a:r>
              <a:rPr lang="ru-RU" dirty="0" smtClean="0"/>
              <a:t>» выпуска 30-х годов XX века.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r>
              <a:rPr lang="ru-RU" b="1" dirty="0" smtClean="0">
                <a:hlinkClick r:id="rId2"/>
              </a:rPr>
              <a:t>ФЭБ: Фундаментальная электронная библиотека „Русская литература и фольклор“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8768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Проект реализуется под патронажем серьёзных научных организаций:</a:t>
            </a:r>
          </a:p>
          <a:p>
            <a:r>
              <a:rPr lang="ru-RU" dirty="0" smtClean="0"/>
              <a:t>Института мировой литературы им. А.М. Горького Российской академии наук (ИМЛИ РАН);</a:t>
            </a:r>
          </a:p>
          <a:p>
            <a:r>
              <a:rPr lang="ru-RU" dirty="0" smtClean="0"/>
              <a:t>Научно-технического центра «</a:t>
            </a:r>
            <a:r>
              <a:rPr lang="ru-RU" dirty="0" err="1" smtClean="0"/>
              <a:t>Информрегистр</a:t>
            </a:r>
            <a:r>
              <a:rPr lang="ru-RU" dirty="0" smtClean="0"/>
              <a:t>» Министерства информационных технологий и связи РФ;</a:t>
            </a:r>
          </a:p>
          <a:p>
            <a:r>
              <a:rPr lang="ru-RU" dirty="0" smtClean="0"/>
              <a:t>Межведомственного суперкомпьютерного центра РАН;</a:t>
            </a:r>
          </a:p>
          <a:p>
            <a:r>
              <a:rPr lang="ru-RU" dirty="0" smtClean="0"/>
              <a:t>Института русской литературы (Пушкинский Дом) РАН;</a:t>
            </a:r>
          </a:p>
          <a:p>
            <a:r>
              <a:rPr lang="ru-RU" dirty="0" smtClean="0"/>
              <a:t>Российской государственной библиотеки;</a:t>
            </a:r>
          </a:p>
          <a:p>
            <a:r>
              <a:rPr lang="ru-RU" dirty="0" smtClean="0"/>
              <a:t>Института русского языка им. В.В. Виноградова РАН и др.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ФЭБ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8200"/>
            <a:ext cx="8991600" cy="6019800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dirty="0" smtClean="0"/>
              <a:t>Проект «ФЭБ» ориентируется на следующие категории пользователей: научные учреждения, высшие и средние учебные заведения, традиционные библиотеки, литературные музеи, издательства. Его посетители — учёные, преподаватели, студенты-филологи, издатели и редакторы, любители русской словесности.</a:t>
            </a:r>
          </a:p>
          <a:p>
            <a:pPr algn="just"/>
            <a:r>
              <a:rPr lang="ru-RU" dirty="0" smtClean="0"/>
              <a:t>Центральной операционной категорией Фундаментальной электронной библиотеки являются электронные научные издания (ЭНИ). ЭНИ — это прошедший научную и редакционно-издательскую обработку значительный по объёму информационный комплекс (тексты, изображения, музыкальные файлы). Электронные научные издания могут быть посвящены творческому наследию одного писателя, отдельному жанру или конкретному литературному произведению (памятнику).</a:t>
            </a:r>
          </a:p>
          <a:p>
            <a:pPr algn="just"/>
            <a:r>
              <a:rPr lang="ru-RU" dirty="0" smtClean="0"/>
              <a:t>В структуре Фундаментальной электронной библиотеки представлены две группы электронных научных изданий. В первой группе — «Действующие издания» — на момент написания этих строк представлены следующие электронные научные издания: </a:t>
            </a:r>
            <a:r>
              <a:rPr lang="ru-RU" i="1" dirty="0" smtClean="0"/>
              <a:t>Пушкин, Ломоносов, Батюшков, Грибоедов, Боратынский, Тютчев, Лермонтов, Гончаров, Гоголь, Лев Толстой, Чехов, Маяковский, Есенин, Шолохов, «Слово о полку Игореве», «Житие протопопа Аввакума», Былины и песни, Сказки, Заговоры</a:t>
            </a:r>
            <a:r>
              <a:rPr lang="ru-RU" dirty="0" smtClean="0"/>
              <a:t>. Во второй группе — </a:t>
            </a:r>
            <a:r>
              <a:rPr lang="ru-RU" i="1" dirty="0" smtClean="0"/>
              <a:t>«Справочные материалы»</a:t>
            </a:r>
            <a:r>
              <a:rPr lang="ru-RU" dirty="0" smtClean="0"/>
              <a:t> — список электронных научных изданий таков: </a:t>
            </a:r>
            <a:r>
              <a:rPr lang="ru-RU" i="1" dirty="0" err="1" smtClean="0"/>
              <a:t>Personalia</a:t>
            </a:r>
            <a:r>
              <a:rPr lang="ru-RU" i="1" dirty="0" smtClean="0"/>
              <a:t>, Классики русской филологии, Литературная энциклопедия, Словарь литературных терминов, </a:t>
            </a:r>
            <a:r>
              <a:rPr lang="ru-RU" i="1" dirty="0" err="1" smtClean="0"/>
              <a:t>Лермонтовская</a:t>
            </a:r>
            <a:r>
              <a:rPr lang="ru-RU" i="1" dirty="0" smtClean="0"/>
              <a:t> энциклопедия, Энциклопедия «Слова о полку Игореве», Энциклопедический словарь «Слова...», Словарьсправочник «Слова...», Поэтический словарь, Словарь русского языка, Толковый словарь Ушакова, Словарь псевдонимов, Словарь русского языка XVIII века, Словарь языка </a:t>
            </a:r>
            <a:r>
              <a:rPr lang="ru-RU" i="1" dirty="0" err="1" smtClean="0"/>
              <a:t>Грибоедова</a:t>
            </a:r>
            <a:r>
              <a:rPr lang="ru-RU" i="1" dirty="0" smtClean="0"/>
              <a:t>, История всемирной литературы, История русской литературы, Известия АН, Российский Архив, Труды Отдела древнерусской литературы, Периодика.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ЭБ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0"/>
            <a:ext cx="8229600" cy="65532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Фундаментальная электронная библиотека — сетевой проект, предназначенный в том числе для удалённой научной, исследовательской работы.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dirty="0" smtClean="0"/>
              <a:t>Объектами фундаментальной электронной библиотеки являются не только тексты. Например, в уже рассматривавшемся электронном научном издании «Пушкин» можно найти раздел </a:t>
            </a:r>
            <a:r>
              <a:rPr lang="ru-RU" dirty="0" smtClean="0">
                <a:hlinkClick r:id="rId2"/>
              </a:rPr>
              <a:t>«Рисунки Пушкина»</a:t>
            </a:r>
            <a:r>
              <a:rPr lang="ru-RU" dirty="0" smtClean="0"/>
              <a:t> с графическими объектами, есть раздел </a:t>
            </a:r>
            <a:r>
              <a:rPr lang="ru-RU" dirty="0" smtClean="0">
                <a:hlinkClick r:id="rId3"/>
              </a:rPr>
              <a:t>«Пушкин в музыке»</a:t>
            </a:r>
            <a:r>
              <a:rPr lang="ru-RU" dirty="0" smtClean="0"/>
              <a:t> с MP3-файлами исполнений романсов на стихи поэта. </a:t>
            </a:r>
            <a:r>
              <a:rPr lang="ru-RU" dirty="0" smtClean="0">
                <a:hlinkClick r:id="rId4"/>
              </a:rPr>
              <a:t>Музыкальный раздел</a:t>
            </a:r>
            <a:r>
              <a:rPr lang="ru-RU" dirty="0" smtClean="0"/>
              <a:t> можно обнаружить и в ЭНИ «Лермонтов».</a:t>
            </a:r>
          </a:p>
          <a:p>
            <a:pPr algn="just"/>
            <a:r>
              <a:rPr lang="ru-RU" dirty="0" smtClean="0"/>
              <a:t>При том, что во многих разделах Фундаментальной электронной библиотеки ещё существуют лакуны, незаполненные разделы, проект пополняется с большой скоростью. </a:t>
            </a:r>
          </a:p>
          <a:p>
            <a:pPr algn="just"/>
            <a:r>
              <a:rPr lang="ru-RU" dirty="0" smtClean="0"/>
              <a:t> </a:t>
            </a:r>
            <a:r>
              <a:rPr lang="ru-RU" dirty="0" smtClean="0">
                <a:hlinkClick r:id="rId5"/>
              </a:rPr>
              <a:t>«Каталог ссылок»</a:t>
            </a:r>
            <a:r>
              <a:rPr lang="ru-RU" dirty="0" smtClean="0"/>
              <a:t>, который можно найти в разделе «Справочные материалы». Хотя в Сети можно найти довольно большое количество каталогов и разнообразных подборок </a:t>
            </a:r>
            <a:r>
              <a:rPr lang="ru-RU" dirty="0" err="1" smtClean="0"/>
              <a:t>интернет!ресурсов</a:t>
            </a:r>
            <a:r>
              <a:rPr lang="ru-RU" dirty="0" smtClean="0"/>
              <a:t>, в том числе и филологически ориентированных, этот каталог заслуживает особенного упоминания. Каталог структурирован следующим образом:</a:t>
            </a:r>
          </a:p>
          <a:p>
            <a:pPr lvl="1"/>
            <a:r>
              <a:rPr lang="ru-RU" dirty="0" smtClean="0"/>
              <a:t>Многопрофильные филологические сайты</a:t>
            </a:r>
          </a:p>
          <a:p>
            <a:pPr lvl="1"/>
            <a:r>
              <a:rPr lang="ru-RU" dirty="0" smtClean="0"/>
              <a:t>Специализированные сайты</a:t>
            </a:r>
          </a:p>
          <a:p>
            <a:pPr lvl="1"/>
            <a:r>
              <a:rPr lang="ru-RU" dirty="0" smtClean="0"/>
              <a:t>Персональные (мемориальные) информационные ресурсы</a:t>
            </a:r>
          </a:p>
          <a:p>
            <a:pPr lvl="1"/>
            <a:r>
              <a:rPr lang="ru-RU" dirty="0" smtClean="0"/>
              <a:t>Научная периодика</a:t>
            </a:r>
          </a:p>
          <a:p>
            <a:pPr lvl="1"/>
            <a:r>
              <a:rPr lang="ru-RU" dirty="0" smtClean="0"/>
              <a:t>Научные и образовательные учреждения</a:t>
            </a:r>
          </a:p>
          <a:p>
            <a:pPr lvl="1"/>
            <a:r>
              <a:rPr lang="ru-RU" dirty="0" smtClean="0"/>
              <a:t>Литературные и мемориальные музеи</a:t>
            </a:r>
          </a:p>
          <a:p>
            <a:pPr lvl="1"/>
            <a:r>
              <a:rPr lang="ru-RU" dirty="0" smtClean="0"/>
              <a:t>Научные библиотеки</a:t>
            </a:r>
          </a:p>
          <a:p>
            <a:pPr lvl="1"/>
            <a:r>
              <a:rPr lang="ru-RU" dirty="0" smtClean="0"/>
              <a:t>Электронные библиотеки и коллекции текстов</a:t>
            </a:r>
          </a:p>
          <a:p>
            <a:pPr lvl="1"/>
            <a:r>
              <a:rPr lang="ru-RU" dirty="0" smtClean="0"/>
              <a:t>Энциклопедии, словари и справочники</a:t>
            </a:r>
          </a:p>
          <a:p>
            <a:pPr lvl="1"/>
            <a:r>
              <a:rPr lang="ru-RU" dirty="0" smtClean="0"/>
              <a:t>Сетевые библиографии и каталоги ссылок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 Проверочные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4864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Назвать героя, беседовавшего с деревенскими мальчишками. Что можно сказать об этом герое из его же слов?</a:t>
            </a:r>
            <a:br>
              <a:rPr lang="ru-RU" dirty="0" smtClean="0"/>
            </a:br>
            <a:r>
              <a:rPr lang="ru-RU" i="1" dirty="0" smtClean="0"/>
              <a:t>«— На что тебе лягушка, барин? — спросил его один из мальчиков.</a:t>
            </a:r>
            <a:br>
              <a:rPr lang="ru-RU" i="1" dirty="0" smtClean="0"/>
            </a:br>
            <a:r>
              <a:rPr lang="ru-RU" i="1" dirty="0" smtClean="0"/>
              <a:t>— А вот на что, — отвечал ему ........., который владел особым умением возбуждать к себе доверие в людях низших, хотя он никогда не потакал им и обходился с ними небрежно, — я лягушку распластаю и посмотрю, что у неё там внутри делается; а так как мы с тобой те же лягушки, только что на ногах ходим, я и буду знать, что у нас внутри делается.</a:t>
            </a:r>
            <a:br>
              <a:rPr lang="ru-RU" i="1" dirty="0" smtClean="0"/>
            </a:br>
            <a:r>
              <a:rPr lang="ru-RU" i="1" dirty="0" smtClean="0"/>
              <a:t>— Да на что тебе это?</a:t>
            </a:r>
            <a:br>
              <a:rPr lang="ru-RU" i="1" dirty="0" smtClean="0"/>
            </a:br>
            <a:r>
              <a:rPr lang="ru-RU" i="1" dirty="0" smtClean="0"/>
              <a:t>— А чтобы не ошибиться, если ты занеможешь и мне тебя лечить придётся».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Проект </a:t>
            </a:r>
            <a:r>
              <a:rPr lang="ru-RU" dirty="0" smtClean="0">
                <a:hlinkClick r:id="rId2"/>
              </a:rPr>
              <a:t>«</a:t>
            </a:r>
            <a:r>
              <a:rPr lang="ru-RU" dirty="0" err="1" smtClean="0">
                <a:hlinkClick r:id="rId2"/>
              </a:rPr>
              <a:t>Библус</a:t>
            </a:r>
            <a:r>
              <a:rPr lang="ru-RU" dirty="0" smtClean="0">
                <a:hlinkClick r:id="rId2"/>
              </a:rPr>
              <a:t>»</a:t>
            </a:r>
            <a:r>
              <a:rPr lang="ru-RU" dirty="0" smtClean="0"/>
              <a:t> — это библиографический каталог. Как написано на сайте, </a:t>
            </a:r>
            <a:r>
              <a:rPr lang="ru-RU" i="1" dirty="0" smtClean="0"/>
              <a:t>«</a:t>
            </a:r>
            <a:r>
              <a:rPr lang="ru-RU" i="1" dirty="0" err="1" smtClean="0"/>
              <a:t>Biblus</a:t>
            </a:r>
            <a:r>
              <a:rPr lang="ru-RU" i="1" dirty="0" smtClean="0"/>
              <a:t> — это все книги России. Библиографический каталог, который включает в себя 1,2 миллиона книг, около 365 тысяч авторов и самый подробный (126 тысяч рубрик) каталог, чётко структурирующий и описывающий практически все области человеческих знаний и книги по ним».</a:t>
            </a:r>
            <a:r>
              <a:rPr lang="ru-RU" dirty="0" smtClean="0"/>
              <a:t> Таким образом, перед нами не электронная библиотека в привычном значении, а огромный и удобный каталог «бумажных» книг, предназначенный для библиографического поиска.</a:t>
            </a:r>
          </a:p>
          <a:p>
            <a:pPr algn="just"/>
            <a:r>
              <a:rPr lang="ru-RU" dirty="0" smtClean="0"/>
              <a:t>Есть также и поисковая система, предназначенная для поиска произведений, размещённых в электронных библиотеках. Сайт </a:t>
            </a:r>
            <a:r>
              <a:rPr lang="ru-RU" u="sng" dirty="0" smtClean="0">
                <a:solidFill>
                  <a:srgbClr val="0070C0"/>
                </a:solidFill>
              </a:rPr>
              <a:t>http://www.ebdb.ru </a:t>
            </a:r>
            <a:r>
              <a:rPr lang="ru-RU" dirty="0" smtClean="0"/>
              <a:t>(от англ. </a:t>
            </a:r>
            <a:r>
              <a:rPr lang="ru-RU" dirty="0" err="1" smtClean="0"/>
              <a:t>Electronic</a:t>
            </a:r>
            <a:r>
              <a:rPr lang="ru-RU" dirty="0" smtClean="0"/>
              <a:t> </a:t>
            </a:r>
            <a:r>
              <a:rPr lang="ru-RU" dirty="0" err="1" smtClean="0"/>
              <a:t>Books</a:t>
            </a:r>
            <a:r>
              <a:rPr lang="ru-RU" dirty="0" smtClean="0"/>
              <a:t> </a:t>
            </a:r>
            <a:r>
              <a:rPr lang="ru-RU" dirty="0" err="1" smtClean="0"/>
              <a:t>Database</a:t>
            </a:r>
            <a:r>
              <a:rPr lang="ru-RU" dirty="0" smtClean="0"/>
              <a:t> — база данных электронных книг) является попыткой создания специализированной поисковой системы в области электронных книг, проиндексировавшей сегодня более 2 </a:t>
            </a:r>
            <a:r>
              <a:rPr lang="ru-RU" dirty="0" err="1" smtClean="0"/>
              <a:t>млн</a:t>
            </a:r>
            <a:r>
              <a:rPr lang="ru-RU" dirty="0" smtClean="0"/>
              <a:t> единиц. 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Предложим ученикам творческое задание: создать сборник произведений одного автора («Избранное») или нескольких авторов (тематические сборники, посвящённые тем или иным темам и мотивам в произведениях разных писателей).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905000"/>
            <a:ext cx="8839200" cy="49530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Эту работу можно проводить при изучении поэзии, произведений малых форм (Чехов, Бунин, Андреев, Куприн, Зощенко, современные авторы).</a:t>
            </a:r>
          </a:p>
          <a:p>
            <a:pPr algn="just"/>
            <a:r>
              <a:rPr lang="ru-RU" dirty="0" smtClean="0"/>
              <a:t>В задание входит:</a:t>
            </a:r>
          </a:p>
          <a:p>
            <a:pPr lvl="1" algn="just"/>
            <a:r>
              <a:rPr lang="ru-RU" dirty="0" smtClean="0"/>
              <a:t>подбор произведений;</a:t>
            </a:r>
          </a:p>
          <a:p>
            <a:pPr lvl="1" algn="just"/>
            <a:r>
              <a:rPr lang="ru-RU" dirty="0" smtClean="0"/>
              <a:t>формулирование названия сборника произведений;</a:t>
            </a:r>
          </a:p>
          <a:p>
            <a:pPr lvl="1" algn="just"/>
            <a:r>
              <a:rPr lang="ru-RU" dirty="0" smtClean="0"/>
              <a:t>создание вступительной статьи к сборнику;</a:t>
            </a:r>
          </a:p>
          <a:p>
            <a:pPr lvl="1" algn="just"/>
            <a:r>
              <a:rPr lang="ru-RU" dirty="0" smtClean="0"/>
              <a:t>подбор иллюстративного материала.</a:t>
            </a:r>
          </a:p>
          <a:p>
            <a:pPr algn="just"/>
            <a:r>
              <a:rPr lang="ru-RU" dirty="0" smtClean="0"/>
              <a:t>Таким образом и реализуются смыслы литературного образования, и обретаются навыки работы с информацией: сбор, обработка, анализ, представление. Такие формы могут быть использованы в исследовательской и проектной деятельности учеников.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Вопросы для ученических исследований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i="1" dirty="0" smtClean="0"/>
              <a:t>Первая группа вопросов</a:t>
            </a:r>
            <a:r>
              <a:rPr lang="ru-RU" dirty="0" smtClean="0"/>
              <a:t> связана со </a:t>
            </a:r>
            <a:r>
              <a:rPr lang="ru-RU" b="1" dirty="0" smtClean="0"/>
              <a:t>спецификой словоупотребления. </a:t>
            </a:r>
            <a:r>
              <a:rPr lang="ru-RU" dirty="0" smtClean="0"/>
              <a:t>Здесь могут быть задания, связанные с лексической сочетаемостью (исходя из этого можно перейти к изучению тропов), с воплощением тех или иных мотивов.</a:t>
            </a:r>
          </a:p>
          <a:p>
            <a:pPr algn="just"/>
            <a:r>
              <a:rPr lang="ru-RU" i="1" dirty="0" smtClean="0"/>
              <a:t>Вторая группа</a:t>
            </a:r>
            <a:r>
              <a:rPr lang="ru-RU" dirty="0" smtClean="0"/>
              <a:t> вопросов ориентирована на </a:t>
            </a:r>
            <a:r>
              <a:rPr lang="ru-RU" b="1" dirty="0" smtClean="0"/>
              <a:t>поиск значимых деталей в тексте</a:t>
            </a:r>
            <a:r>
              <a:rPr lang="ru-RU" dirty="0" smtClean="0"/>
              <a:t>. Задача при этом может быть поставлена следующим образом: как часто в тексте встречается то или иное слово, в каком контексте, какова его роль.</a:t>
            </a:r>
          </a:p>
          <a:p>
            <a:pPr algn="just"/>
            <a:r>
              <a:rPr lang="ru-RU" i="1" dirty="0" smtClean="0"/>
              <a:t>Третья группа</a:t>
            </a:r>
            <a:r>
              <a:rPr lang="ru-RU" dirty="0" smtClean="0"/>
              <a:t> вопросов может быть ориентирована на </a:t>
            </a:r>
            <a:r>
              <a:rPr lang="ru-RU" b="1" dirty="0" smtClean="0"/>
              <a:t>выстраивание тех или иных сюжетных или композиционных линий</a:t>
            </a:r>
            <a:r>
              <a:rPr lang="ru-RU" dirty="0" smtClean="0"/>
              <a:t>. Пример такого задания — поиск имени </a:t>
            </a:r>
            <a:r>
              <a:rPr lang="ru-RU" dirty="0" err="1" smtClean="0"/>
              <a:t>Свидригайлова</a:t>
            </a:r>
            <a:r>
              <a:rPr lang="ru-RU" dirty="0" smtClean="0"/>
              <a:t> в романе «Преступление и наказание».</a:t>
            </a:r>
          </a:p>
          <a:p>
            <a:pPr algn="just"/>
            <a:r>
              <a:rPr lang="ru-RU" dirty="0" smtClean="0"/>
              <a:t>При этом очень важно ещё раз подчеркнуть: главное здесь не сам инструмент, поиск ради поиска бессмыслен. Просто искать в тексте упоминание того или иного героя или слова само по себе бесполезно: это ничего не добавит и не убавит в понимании произведения</a:t>
            </a:r>
            <a:r>
              <a:rPr lang="ru-RU" b="1" dirty="0" smtClean="0"/>
              <a:t>. А вот грамотно и точно сформулировать исследовательскую задачу, так, чтобы поиск выявил своеобразие изучаемого произведения, помог ученику глубже и точнее понять его, — вот в чём мастерство учителя.</a:t>
            </a:r>
            <a:r>
              <a:rPr lang="ru-RU" dirty="0" smtClean="0"/>
              <a:t> Например, можно предложить задание: найти все контексты употребления слова </a:t>
            </a:r>
            <a:r>
              <a:rPr lang="ru-RU" i="1" dirty="0" smtClean="0"/>
              <a:t>берёза</a:t>
            </a:r>
            <a:r>
              <a:rPr lang="ru-RU" dirty="0" smtClean="0"/>
              <a:t> в лирике Есенина. Далее исходя из контекстов (выборка уже сделана) можно предложить посмотреть, с какими словами сочетается это слово. На основании этого сделать вывод о том, что образ берёзы у Есенина живой, одушевлённый, поскольку берёзки у него — девушки, они шепчутся, их кроны — это причёски и пр. Таким образом, мысль о метафоричности творчества Есенина, об олицетворении как о частотном приёме, который он использует, не привносится извне, а выстраивается исходя из своеобразного «эксперимента», который произвели сами ученики.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16162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smtClean="0"/>
              <a:t>Презентация</a:t>
            </a:r>
            <a:r>
              <a:rPr lang="ru-RU" sz="2800" dirty="0" smtClean="0"/>
              <a:t> понимается как единство визуального (слайды презентации на экране) и вербального (слово учителя) компонентов выступления, направленное на информационную трансляцию знания учащемуся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590800"/>
            <a:ext cx="9144000" cy="4038600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НЕВЕРНО: докладчик, чуть ли не поворачиваясь спиной к аудитории (вспомните известный ещё со времён Станиславского театральный постулат: </a:t>
            </a:r>
            <a:r>
              <a:rPr lang="ru-RU" i="1" dirty="0" smtClean="0"/>
              <a:t>«Актёр всегда находится лицом к залу»</a:t>
            </a:r>
            <a:r>
              <a:rPr lang="ru-RU" dirty="0" smtClean="0"/>
              <a:t>!), начинает по пунктам читать текст презентации. Перед нами одна из грубейших, недопустимых ошибок работы с презентацией: изображённое или написанное на слайде — опорные точки, основные положения представляемого аудитории материала, но никак не шпаргалка для докладчика! Аудитория начинает недоумевать: </a:t>
            </a:r>
            <a:r>
              <a:rPr lang="ru-RU" i="1" dirty="0" smtClean="0"/>
              <a:t>«Зачем он(а) тратит наше время, если написанное на слайде — это вся информация, которую надо до нас донести? Отдали бы (разослали по электронной почте, раздали на дисках или распечатали) презентацию — мы бы познакомились в свободное время»</a:t>
            </a:r>
            <a:r>
              <a:rPr lang="ru-RU" dirty="0" smtClean="0"/>
              <a:t>.</a:t>
            </a:r>
          </a:p>
          <a:p>
            <a:pPr algn="just">
              <a:buNone/>
            </a:pPr>
            <a:r>
              <a:rPr lang="ru-RU" dirty="0" smtClean="0"/>
              <a:t>Перед нами инструмент, развивающий и дополняющий существующие принципы наглядности, он требует нашей методической рефлексии.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9716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200" b="1" u="sng" dirty="0" smtClean="0"/>
              <a:t>Использование презентаций в образовательной деятельности: </a:t>
            </a:r>
            <a:r>
              <a:rPr lang="ru-RU" sz="3200" b="1" dirty="0" smtClean="0"/>
              <a:t>классно-урочная деятельность, конспект учителя, защищаемый учениками проект, отчёт о проведённой исследовательской работе, материал для самостоятельного изучения.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10800000" flipV="1">
            <a:off x="457200" y="3276600"/>
            <a:ext cx="8229600" cy="3429000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/>
              <a:t>Важным фактором успешной презентации является в первую очередь умение автора устанавливать </a:t>
            </a:r>
            <a:r>
              <a:rPr lang="ru-RU" b="1" i="1" dirty="0" smtClean="0"/>
              <a:t>связь между тем</a:t>
            </a:r>
            <a:r>
              <a:rPr lang="ru-RU" b="1" dirty="0" smtClean="0"/>
              <a:t>, </a:t>
            </a:r>
            <a:r>
              <a:rPr lang="ru-RU" b="1" i="1" dirty="0" smtClean="0"/>
              <a:t>что</a:t>
            </a:r>
            <a:r>
              <a:rPr lang="ru-RU" b="1" dirty="0" smtClean="0"/>
              <a:t> он </a:t>
            </a:r>
            <a:r>
              <a:rPr lang="ru-RU" b="1" i="1" dirty="0" smtClean="0"/>
              <a:t>говорит и что демонстрирует</a:t>
            </a:r>
            <a:r>
              <a:rPr lang="ru-RU" b="1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3200" dirty="0" smtClean="0"/>
              <a:t>Особое внимание при работе с учебной презентацией необходимо уделить </a:t>
            </a:r>
            <a:r>
              <a:rPr lang="ru-RU" sz="3200" b="1" dirty="0" smtClean="0"/>
              <a:t>тексту </a:t>
            </a:r>
            <a:r>
              <a:rPr lang="ru-RU" sz="3200" dirty="0" smtClean="0"/>
              <a:t>(нет необходимости в разнообразии шрифтов).</a:t>
            </a:r>
            <a:endParaRPr lang="ru-RU" sz="3200" dirty="0"/>
          </a:p>
        </p:txBody>
      </p:sp>
      <p:pic>
        <p:nvPicPr>
          <p:cNvPr id="4" name="Содержимое 3" descr="16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828800"/>
            <a:ext cx="7162799" cy="4829175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17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404644"/>
            <a:ext cx="7560159" cy="5691355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18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434180"/>
            <a:ext cx="7955492" cy="5966619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Наиболее частотные компьютерные гарнитуры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Arial</a:t>
            </a:r>
          </a:p>
          <a:p>
            <a:r>
              <a:rPr lang="en-US" dirty="0" smtClean="0"/>
              <a:t>Helvetica</a:t>
            </a:r>
          </a:p>
          <a:p>
            <a:r>
              <a:rPr lang="en-US" dirty="0" smtClean="0"/>
              <a:t>Comic Sans MS</a:t>
            </a:r>
          </a:p>
          <a:p>
            <a:r>
              <a:rPr lang="en-US" dirty="0" smtClean="0"/>
              <a:t>Tahoma</a:t>
            </a:r>
          </a:p>
          <a:p>
            <a:r>
              <a:rPr lang="en-US" dirty="0" smtClean="0"/>
              <a:t>Courier</a:t>
            </a:r>
          </a:p>
          <a:p>
            <a:r>
              <a:rPr lang="en-US" dirty="0" smtClean="0"/>
              <a:t>Times New Roman</a:t>
            </a:r>
          </a:p>
          <a:p>
            <a:r>
              <a:rPr lang="en-US" dirty="0" smtClean="0"/>
              <a:t>Georgia</a:t>
            </a:r>
          </a:p>
          <a:p>
            <a:r>
              <a:rPr lang="en-US" dirty="0" smtClean="0"/>
              <a:t>Verdana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22098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Недопустимым является написание целых слов и предложений заглавными (прописными) буквами (текст, набранный ПРОПИСНЫМИ БУКВАМИ, интерпретируется адресатом как крик </a:t>
            </a:r>
            <a:r>
              <a:rPr lang="ru-RU" sz="3600" dirty="0" smtClean="0"/>
              <a:t>или повышение тона)</a:t>
            </a:r>
            <a:endParaRPr lang="ru-RU" sz="3600" dirty="0"/>
          </a:p>
        </p:txBody>
      </p:sp>
      <p:pic>
        <p:nvPicPr>
          <p:cNvPr id="4" name="Содержимое 3" descr="23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7862" y="2590799"/>
            <a:ext cx="5248275" cy="3962401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Кто участники этого диалога? Как и почему меняется настроение одного из говорящих?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5257800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 smtClean="0"/>
              <a:t>«— …Какой зато здесь воздух! Как славно пахнет! Право, мне кажется, нигде в мире так не пахнет, как в здешних краях! Да и небо здесь… ....... вдруг остановился, бросил косвенный взгляд назад и умолк.</a:t>
            </a:r>
            <a:br>
              <a:rPr lang="ru-RU" i="1" dirty="0" smtClean="0"/>
            </a:br>
            <a:r>
              <a:rPr lang="ru-RU" i="1" dirty="0" smtClean="0"/>
              <a:t>— Конечно, — заметил ……….…, — ты здесь родился, тебе всё должно казаться здесь чем-то особенным…</a:t>
            </a:r>
            <a:br>
              <a:rPr lang="ru-RU" i="1" dirty="0" smtClean="0"/>
            </a:br>
            <a:r>
              <a:rPr lang="ru-RU" i="1" dirty="0" smtClean="0"/>
              <a:t>— Ну, …………….…, это всё равно, где бы человек ни родился.</a:t>
            </a:r>
            <a:br>
              <a:rPr lang="ru-RU" i="1" dirty="0" smtClean="0"/>
            </a:br>
            <a:r>
              <a:rPr lang="ru-RU" i="1" dirty="0" smtClean="0"/>
              <a:t>— Однако…</a:t>
            </a:r>
            <a:br>
              <a:rPr lang="ru-RU" i="1" dirty="0" smtClean="0"/>
            </a:br>
            <a:r>
              <a:rPr lang="ru-RU" i="1" dirty="0" smtClean="0"/>
              <a:t>— Нет, это совершенно всё равно».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Слайд – единица отображения, объём информации на нем строго ограничен</a:t>
            </a:r>
            <a:endParaRPr lang="ru-RU" sz="3600" b="1" dirty="0"/>
          </a:p>
        </p:txBody>
      </p:sp>
      <p:pic>
        <p:nvPicPr>
          <p:cNvPr id="4" name="Содержимое 3" descr="25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239" y="1525226"/>
            <a:ext cx="8044561" cy="4570774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Ситуации, в которых по правилам русской </a:t>
            </a:r>
            <a:r>
              <a:rPr lang="ru-RU" dirty="0" err="1" smtClean="0"/>
              <a:t>типографики</a:t>
            </a:r>
            <a:r>
              <a:rPr lang="ru-RU" dirty="0" smtClean="0"/>
              <a:t> ставятся пробелы: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После, а не до знаков «,», «.», «;», «:», «?», «!», «…», «закрывающей кавычки», «)».</a:t>
            </a:r>
          </a:p>
          <a:p>
            <a:r>
              <a:rPr lang="ru-RU" dirty="0" smtClean="0"/>
              <a:t>До, а не после «(», «открывающей кавычки», «…в начале предложения».</a:t>
            </a:r>
          </a:p>
          <a:p>
            <a:r>
              <a:rPr lang="ru-RU" dirty="0" smtClean="0"/>
              <a:t>И до, и после тире.</a:t>
            </a:r>
          </a:p>
          <a:p>
            <a:r>
              <a:rPr lang="ru-RU" dirty="0" smtClean="0"/>
              <a:t>Никогда не ставится между скобкой и кавычкой и какимлибо знаком препинания, кроме тире.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 наборе электронного текста необходимо обращать внимание на неразрывные пробелы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828800"/>
            <a:ext cx="8839200" cy="50292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Неразрывный пробел — элемент компьютерной кодировки текстов, отображающийся внутри строки подобно обычному пробелу, но не позволяющий программам отображения и печати разорвать в этом месте строку. Используется для автоматизации вёрстки, правила которой предписывают избегать разрыва строк в известных случаях (большей частью для удобочитаемости). В каких случаях ставится неразрывный пробел?</a:t>
            </a:r>
          </a:p>
          <a:p>
            <a:pPr lvl="1"/>
            <a:r>
              <a:rPr lang="ru-RU" dirty="0" smtClean="0"/>
              <a:t>Инициалы + </a:t>
            </a:r>
            <a:r>
              <a:rPr lang="ru-RU" dirty="0" err="1" smtClean="0"/>
              <a:t>инициалы</a:t>
            </a:r>
            <a:r>
              <a:rPr lang="ru-RU" dirty="0" smtClean="0"/>
              <a:t> и фамилия (С.В. Фёдоров).</a:t>
            </a:r>
          </a:p>
          <a:p>
            <a:pPr lvl="1"/>
            <a:r>
              <a:rPr lang="ru-RU" dirty="0" smtClean="0"/>
              <a:t>Географические сокращения (г. Саратов, о-в Валаам).</a:t>
            </a:r>
          </a:p>
          <a:p>
            <a:pPr lvl="1"/>
            <a:r>
              <a:rPr lang="ru-RU" dirty="0" smtClean="0"/>
              <a:t>Между знаками «№» и «§» </a:t>
            </a:r>
            <a:r>
              <a:rPr lang="ru-RU" dirty="0" err="1" smtClean="0"/>
              <a:t>и</a:t>
            </a:r>
            <a:r>
              <a:rPr lang="ru-RU" dirty="0" smtClean="0"/>
              <a:t> относящимися к ним числами.</a:t>
            </a:r>
          </a:p>
          <a:p>
            <a:pPr lvl="1"/>
            <a:r>
              <a:rPr lang="ru-RU" dirty="0" smtClean="0"/>
              <a:t>Между числами и относящимися к ним единицами измерения: 200 кг, XVIII в., 2011 г.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Абзацы</a:t>
            </a:r>
            <a:endParaRPr lang="ru-RU" dirty="0"/>
          </a:p>
        </p:txBody>
      </p:sp>
      <p:pic>
        <p:nvPicPr>
          <p:cNvPr id="4" name="Содержимое 3" descr="27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7661" y="1447800"/>
            <a:ext cx="9141883" cy="4800600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Текстовые гиперссылки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525780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/>
              <a:t>Ссылки должны представлять собой значимый блок текста: не рекомендуется использовать конструкции «см. здесь», «далее» и т.п. Пользователю должно быть понятно, к какому содержанию ведёт ссылка.</a:t>
            </a:r>
          </a:p>
          <a:p>
            <a:pPr algn="just"/>
            <a:r>
              <a:rPr lang="ru-RU" dirty="0" smtClean="0"/>
              <a:t>Ссылка из нескольких слов должна представлять собой оформленную синтагму</a:t>
            </a:r>
            <a:r>
              <a:rPr lang="ru-RU" baseline="30000" dirty="0" smtClean="0"/>
              <a:t> </a:t>
            </a:r>
            <a:r>
              <a:rPr lang="ru-RU" dirty="0" smtClean="0"/>
              <a:t>(нельзя сделать такую ссылку: </a:t>
            </a:r>
            <a:r>
              <a:rPr lang="ru-RU" u="sng" dirty="0" smtClean="0"/>
              <a:t>«Пушкин —</a:t>
            </a:r>
            <a:endParaRPr lang="ru-RU" dirty="0" smtClean="0"/>
          </a:p>
          <a:p>
            <a:pPr algn="just"/>
            <a:r>
              <a:rPr lang="ru-RU" u="sng" dirty="0" smtClean="0"/>
              <a:t>великий русский</a:t>
            </a:r>
            <a:r>
              <a:rPr lang="ru-RU" dirty="0" smtClean="0"/>
              <a:t> поэт»).</a:t>
            </a:r>
          </a:p>
          <a:p>
            <a:pPr algn="just"/>
            <a:r>
              <a:rPr lang="ru-RU" dirty="0" smtClean="0"/>
              <a:t>Ссылка всегда конкретна, пользователь должен чётко понимать, к какому содержанию будет осуществлён переход. Поэтому не нужно делать гиперссылкой целое предложение (исключение — цитата) или абзац текста.</a:t>
            </a:r>
          </a:p>
          <a:p>
            <a:pPr algn="just"/>
            <a:r>
              <a:rPr lang="ru-RU" dirty="0" smtClean="0"/>
              <a:t>Не рекомендуется делать ссылками изображения в презентации. Пользователь, скорее всего, увидит лишь статичную картинку и проигнорирует ссылку. Если это всё же необходимо, изображение должно явно «прочитываться» как ссылка (сообщить об этом дополнительно, например, надписью рядом с картинкой).</a:t>
            </a:r>
          </a:p>
          <a:p>
            <a:pPr algn="just"/>
            <a:r>
              <a:rPr lang="ru-RU" dirty="0" smtClean="0"/>
              <a:t>Если ссылка не обязательно должна быть текстовой, стоит подумать: не лучше ли на слайде будут смотреться «управляющие кнопки», которые как раз и предназначены для создания «прочитывающихся» гиперссылок.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4456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ПРЕЗЕНТАЦИЯ КАК ИНСТРУМЕНТ КОММЕНТИРОВАНИЯ И АНАЛИЗА ХУДОЖЕСТВЕННОГО ТЕКСТА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Проблема: Сегодняшний среднестатистический школьник не понимает или часто превратно понимает большую часть художественного текста, как если бы этот текст был написан на иностранном языке или в нём рассказывалось о жизни инопланетян. Поэтому важнейшей </a:t>
            </a:r>
            <a:r>
              <a:rPr lang="ru-RU" sz="2000" b="1" dirty="0" smtClean="0"/>
              <a:t>задачей</a:t>
            </a:r>
            <a:r>
              <a:rPr lang="ru-RU" sz="2000" dirty="0" smtClean="0"/>
              <a:t> при изучении художественного текста оказывается </a:t>
            </a:r>
            <a:r>
              <a:rPr lang="ru-RU" sz="2000" b="1" dirty="0" smtClean="0"/>
              <a:t>реконструкция, восстановление в сознании читателя-школьника, перевод непонятного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000" dirty="0" smtClean="0"/>
              <a:t>Уровни непонимания:</a:t>
            </a:r>
            <a:r>
              <a:rPr lang="ru-RU" sz="2000" b="1" dirty="0" smtClean="0"/>
              <a:t> лингвистический</a:t>
            </a:r>
            <a:r>
              <a:rPr lang="ru-RU" sz="2000" dirty="0" smtClean="0"/>
              <a:t> (незнание лексического значения слов ведёт к непониманию текста в целом)</a:t>
            </a:r>
            <a:r>
              <a:rPr lang="ru-RU" sz="2000" b="1" dirty="0" smtClean="0"/>
              <a:t>, семиотический</a:t>
            </a:r>
            <a:r>
              <a:rPr lang="ru-RU" sz="2000" dirty="0" smtClean="0"/>
              <a:t> (в художественном тексте может быть важно не только буквальное значение слова, но и его устойчивые значения в культурной традиции. Например, слово «свеча», помимо своего буквального значения, может и чаще всего указывает на жизнь души. Вспомним стихотворения А.С. Пушкина «Ночь» и Б.Л. Пастернака «Метель» из сборника стихотворений Юрия Живаго. Слово «ночь» в художественном тексте может быть и опять-таки чаще всего является не только обозначением времени суток, но и знаком хаоса и смерти, как во многих стихотворениях Ф.И. Тютчева и А.А. Блока, или знаком времени и состояния духовного самоуглубления, выхода за границы бытового существования, как в любовной лирике А.С. Пушкина, например, в уже отмеченном стихотворении «Ночь» или в стихотворении «На холмах Грузии лежит ночная мгла...»). </a:t>
            </a:r>
            <a:endParaRPr lang="ru-RU" sz="20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Третий уровень непонимания определяется </a:t>
            </a:r>
            <a:r>
              <a:rPr lang="ru-RU" sz="2400" b="1" dirty="0" err="1" smtClean="0"/>
              <a:t>референтной</a:t>
            </a:r>
            <a:r>
              <a:rPr lang="ru-RU" sz="2400" b="1" dirty="0" smtClean="0"/>
              <a:t> функцией языка</a:t>
            </a:r>
            <a:r>
              <a:rPr lang="ru-RU" sz="2400" dirty="0" smtClean="0"/>
              <a:t>, он всегда отсылает нас к какой-либо реальности: бытовой, социальной, психологической, религиозной и т.д. 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b="1" dirty="0" smtClean="0"/>
              <a:t>Художественный текст </a:t>
            </a:r>
            <a:r>
              <a:rPr lang="ru-RU" dirty="0" smtClean="0"/>
              <a:t>есть не только композиционно выстроенное пространство языка, где существуют начало, конец, кульминация и т.д., но и </a:t>
            </a:r>
            <a:r>
              <a:rPr lang="ru-RU" b="1" dirty="0" smtClean="0"/>
              <a:t>отражение мира, внешнего или внутреннего.</a:t>
            </a:r>
            <a:r>
              <a:rPr lang="ru-RU" dirty="0" smtClean="0"/>
              <a:t> Незнание реалий изображаемого в произведении мира так же губительно для читателя, как и незнание лексического или семиотического значения слов. Опять же подчеркнём, что в тексте все эти уровни пересекаются в одном и том же значимом элементе — в слове, в то же время в некоторых случаях необходимо проделывать работу по лексической реконструкции текста, в других случаях — по семиотической или по историко-культурной, в зависимости от конкретной методической задачи или образовательной ситуации.</a:t>
            </a:r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04800"/>
            <a:ext cx="8915400" cy="6553200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sz="3400" dirty="0" smtClean="0"/>
              <a:t>Диалог читателя с текстом возможен только тогда, когда дистанция между ними на лингвистическом, семиотическом и </a:t>
            </a:r>
            <a:r>
              <a:rPr lang="ru-RU" sz="3400" dirty="0" err="1" smtClean="0"/>
              <a:t>референтном</a:t>
            </a:r>
            <a:r>
              <a:rPr lang="ru-RU" sz="3400" dirty="0" smtClean="0"/>
              <a:t> уровнях сведена к минимуму. Традиционно эту функцию выполнял научный комментарий к тексту, составляемый профессиональными литературоведами. Однако научный комментарий составлен далеко не ко всем произведениям, изучаемым в школьном курсе литературы, не всегда он доступен, и, следовательно, в роли комментатора традиционно выступает учитель.</a:t>
            </a:r>
          </a:p>
          <a:p>
            <a:pPr algn="just"/>
            <a:r>
              <a:rPr lang="ru-RU" sz="3400" dirty="0" smtClean="0"/>
              <a:t>Реконструкция текста сегодня — необходимое условие его понимания. Таким образом, учитель должен обладать лингвистической и культурологической эрудицией, позволяющей составить комментарий к тексту, который сделал бы его доступным восприятию учащихся.</a:t>
            </a:r>
          </a:p>
          <a:p>
            <a:pPr algn="just"/>
            <a:r>
              <a:rPr lang="ru-RU" sz="3400" dirty="0" smtClean="0"/>
              <a:t>В традиционной модели взаимодействия с текстом возможности учителя-комментатора ограничены уровнем его осведомлённости в той или иной области гуманитарного знания. Информационная среда Интернета потенциально безгранична. Следовательно, учителю-словеснику важно овладеть навыками поиска необходимой для реконструкции текста информации в Интернете.</a:t>
            </a:r>
          </a:p>
          <a:p>
            <a:pPr algn="just"/>
            <a:r>
              <a:rPr lang="ru-RU" sz="3400" dirty="0" smtClean="0"/>
              <a:t>Учитель-словесник как комментатор художественного текста может, во-первых, достаточно точно на основании знания об уровне литературного развития своих учащихся спрогнозировать «точки непонимания текста» либо выявить их в процессе опроса или анкетирования. Таким образом, используя навык работы в поисковых системах (например, «</a:t>
            </a:r>
            <a:r>
              <a:rPr lang="ru-RU" sz="3400" dirty="0" err="1" smtClean="0"/>
              <a:t>Яндекс</a:t>
            </a:r>
            <a:r>
              <a:rPr lang="ru-RU" sz="3400" dirty="0" smtClean="0"/>
              <a:t>»), специальных разделах этих систем, электронных энциклопедиях и специализированных сайтах Интернета (</a:t>
            </a:r>
            <a:r>
              <a:rPr lang="ru-RU" sz="3400" dirty="0" err="1" smtClean="0">
                <a:hlinkClick r:id="rId2"/>
              </a:rPr>
              <a:t>Яндекс</a:t>
            </a:r>
            <a:r>
              <a:rPr lang="ru-RU" sz="3400" dirty="0" smtClean="0">
                <a:hlinkClick r:id="rId2"/>
              </a:rPr>
              <a:t>. Словари</a:t>
            </a:r>
            <a:r>
              <a:rPr lang="ru-RU" sz="3400" dirty="0" smtClean="0"/>
              <a:t>, </a:t>
            </a:r>
            <a:r>
              <a:rPr lang="ru-RU" sz="3400" dirty="0" err="1" smtClean="0">
                <a:hlinkClick r:id="rId3"/>
              </a:rPr>
              <a:t>Википедия</a:t>
            </a:r>
            <a:r>
              <a:rPr lang="ru-RU" sz="3400" dirty="0" smtClean="0"/>
              <a:t>, </a:t>
            </a:r>
            <a:r>
              <a:rPr lang="ru-RU" sz="3400" dirty="0" err="1" smtClean="0">
                <a:hlinkClick r:id="rId4"/>
              </a:rPr>
              <a:t>Словопедия</a:t>
            </a:r>
            <a:r>
              <a:rPr lang="ru-RU" sz="3400" dirty="0" smtClean="0"/>
              <a:t>), он получает возможность составления адресного комментария к тексту, обращённого непосредственно к конкретному классу.</a:t>
            </a:r>
          </a:p>
          <a:p>
            <a:pPr algn="just"/>
            <a:r>
              <a:rPr lang="ru-RU" sz="3400" dirty="0" smtClean="0"/>
              <a:t>Использование </a:t>
            </a:r>
            <a:r>
              <a:rPr lang="ru-RU" sz="3400" dirty="0" err="1" smtClean="0"/>
              <a:t>мультимедийного</a:t>
            </a:r>
            <a:r>
              <a:rPr lang="ru-RU" sz="3400" dirty="0" smtClean="0"/>
              <a:t> проектора в сочетании с выходом в Интернет может помочь учителю находить необходимую информацию непосредственно во время урока или при помощи программы создания презентаций </a:t>
            </a:r>
            <a:r>
              <a:rPr lang="ru-RU" sz="3400" dirty="0" err="1" smtClean="0"/>
              <a:t>Microsoft</a:t>
            </a:r>
            <a:r>
              <a:rPr lang="ru-RU" sz="3400" dirty="0" smtClean="0"/>
              <a:t> </a:t>
            </a:r>
            <a:r>
              <a:rPr lang="ru-RU" sz="3400" dirty="0" err="1" smtClean="0"/>
              <a:t>PowerPoint</a:t>
            </a:r>
            <a:r>
              <a:rPr lang="ru-RU" sz="3400" dirty="0" smtClean="0"/>
              <a:t> под готовить к уроку гипертекстовый комментарий к изучаемому тексту с выходом на сайты Интернета, чтобы иметь возможность в любой момент обратиться к необходимой информации, не теряя времени на её поиск в Сети.</a:t>
            </a:r>
          </a:p>
          <a:p>
            <a:pPr algn="just"/>
            <a:r>
              <a:rPr lang="ru-RU" sz="3400" dirty="0" smtClean="0"/>
              <a:t>Возможности Интернета не ограничиваются информационно-справочными материалами, но и создают возможность реализации сценической интерпретации литературного текста, предоставляя учителюсловеснику необходимый в качестве образцов иллюстративный материал и обеспечивая </a:t>
            </a:r>
            <a:r>
              <a:rPr lang="ru-RU" sz="3400" dirty="0" err="1" smtClean="0"/>
              <a:t>мультимедийное</a:t>
            </a:r>
            <a:r>
              <a:rPr lang="ru-RU" sz="3400" dirty="0" smtClean="0"/>
              <a:t> сопровождение школьной постановки.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Бунин И.А. «Чистый понедельник»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638800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sz="4200" dirty="0" smtClean="0"/>
              <a:t>Почему у героев рассказа нет имён?</a:t>
            </a:r>
          </a:p>
          <a:p>
            <a:pPr algn="just"/>
            <a:r>
              <a:rPr lang="ru-RU" sz="4200" dirty="0" smtClean="0"/>
              <a:t>Как объяснить странности в поведении и образе жизни героини?</a:t>
            </a:r>
          </a:p>
          <a:p>
            <a:pPr algn="just"/>
            <a:r>
              <a:rPr lang="ru-RU" sz="4200" dirty="0" smtClean="0"/>
              <a:t>Любила ли героиня героя?</a:t>
            </a:r>
          </a:p>
          <a:p>
            <a:pPr algn="just"/>
            <a:r>
              <a:rPr lang="ru-RU" sz="4200" dirty="0" smtClean="0"/>
              <a:t>Почему любовное сближение героев происходит не в Прощёное воскресенье (последний день языческой Масленицы), а в Чистый понедельник (первый день христианского Великого поста)?</a:t>
            </a:r>
          </a:p>
          <a:p>
            <a:pPr algn="just"/>
            <a:r>
              <a:rPr lang="ru-RU" sz="4200" dirty="0" smtClean="0"/>
              <a:t>Свою возлюбленную или кого-то другого встретил герой в финале рассказа?</a:t>
            </a:r>
          </a:p>
          <a:p>
            <a:pPr algn="just"/>
            <a:r>
              <a:rPr lang="ru-RU" sz="4200" dirty="0" smtClean="0"/>
              <a:t>Согласны ли вы с возможностью переименования рассказа «Чистый понедельник» в рассказ «Что такое любовь?», как это сделали современные французские переводчики и издатели, мотивируя своё решение коммерческой выгодой? Теряется ли что-нибудь в содержании рассказа от такого переименования?</a:t>
            </a:r>
          </a:p>
          <a:p>
            <a:pPr algn="just"/>
            <a:r>
              <a:rPr lang="ru-RU" sz="4200" dirty="0" smtClean="0"/>
              <a:t>Литературовед Л. Долгополов утверждал, что в рассказе «облик героини и облик страны синтезируются, почти сливаются, взаимно поясняя и дополняя друг друга, образуя как бы единый символ, в который слиты черты личные, индивидуальные и общие, национальные и даже шире — национально-исторические»</a:t>
            </a:r>
            <a:r>
              <a:rPr lang="ru-RU" sz="4200" baseline="30000" dirty="0" smtClean="0">
                <a:hlinkClick r:id="rId2"/>
              </a:rPr>
              <a:t>4</a:t>
            </a:r>
            <a:r>
              <a:rPr lang="ru-RU" sz="4200" dirty="0" smtClean="0"/>
              <a:t>. Согласны ли вы с тем, что героиня в рассказе символизирует Россию? В каких произведениях русской литературы героиня также оказывается символом Родины?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Бунин И.А. «Чистый понедельник» (мини-презентации как результат групповых заданий)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b="1" dirty="0" smtClean="0"/>
              <a:t>Круг чтения героини.</a:t>
            </a:r>
            <a:r>
              <a:rPr lang="ru-RU" dirty="0" smtClean="0"/>
              <a:t> Что читает для души, что модно, что ей предлагает герой? </a:t>
            </a:r>
            <a:r>
              <a:rPr lang="ru-RU" i="1" dirty="0" smtClean="0"/>
              <a:t>Вопрос-задание:</a:t>
            </a:r>
            <a:r>
              <a:rPr lang="ru-RU" dirty="0" smtClean="0"/>
              <a:t> Как круг чтения характеризует героиню и героя?</a:t>
            </a:r>
          </a:p>
          <a:p>
            <a:pPr algn="just"/>
            <a:r>
              <a:rPr lang="ru-RU" b="1" dirty="0" smtClean="0"/>
              <a:t>Москва ресторанная.</a:t>
            </a:r>
            <a:r>
              <a:rPr lang="ru-RU" dirty="0" smtClean="0"/>
              <a:t> Какие рестораны посещают, чем они были знамениты, что их отличало? </a:t>
            </a:r>
            <a:r>
              <a:rPr lang="ru-RU" i="1" dirty="0" smtClean="0"/>
              <a:t>Вопрос-задание:</a:t>
            </a:r>
            <a:r>
              <a:rPr lang="ru-RU" dirty="0" smtClean="0"/>
              <a:t> Что мы можем сказать о героях, судя по выбору ресторанов?</a:t>
            </a:r>
          </a:p>
          <a:p>
            <a:pPr algn="just"/>
            <a:r>
              <a:rPr lang="ru-RU" b="1" dirty="0" smtClean="0"/>
              <a:t>Москва артистическая.</a:t>
            </a:r>
            <a:r>
              <a:rPr lang="ru-RU" dirty="0" smtClean="0"/>
              <a:t> Какие мероприятия («тусовки») посещают герои, чем они их привлекают или отталкивают? </a:t>
            </a:r>
            <a:r>
              <a:rPr lang="ru-RU" i="1" dirty="0" smtClean="0"/>
              <a:t>Вопрос-задание:</a:t>
            </a:r>
            <a:r>
              <a:rPr lang="ru-RU" dirty="0" smtClean="0"/>
              <a:t> Как эстетические оценки, которые дают герой и героиня увиденному и услышанному, их характеризуют?</a:t>
            </a:r>
          </a:p>
          <a:p>
            <a:pPr algn="just"/>
            <a:r>
              <a:rPr lang="ru-RU" b="1" dirty="0" smtClean="0"/>
              <a:t>Москва религиозная.</a:t>
            </a:r>
            <a:r>
              <a:rPr lang="ru-RU" dirty="0" smtClean="0"/>
              <a:t> Какие храмы и культовые места посещают герои? Чем они знамениты? </a:t>
            </a:r>
            <a:r>
              <a:rPr lang="ru-RU" i="1" dirty="0" smtClean="0"/>
              <a:t>Вопрос-задание:</a:t>
            </a:r>
            <a:r>
              <a:rPr lang="ru-RU" dirty="0" smtClean="0"/>
              <a:t> Как в выборе мест посещения отразились ценностные ориентации героев и авторская позиция?</a:t>
            </a:r>
          </a:p>
          <a:p>
            <a:pPr algn="just"/>
            <a:r>
              <a:rPr lang="ru-RU" b="1" dirty="0" err="1" smtClean="0"/>
              <a:t>Интертекстуальные</a:t>
            </a:r>
            <a:r>
              <a:rPr lang="ru-RU" b="1" dirty="0" smtClean="0"/>
              <a:t> связи рассказа.</a:t>
            </a:r>
            <a:r>
              <a:rPr lang="ru-RU" dirty="0" smtClean="0"/>
              <a:t> Какие литературные источники цитируют герои? Какие «спрятаны» в подтекст произведения? Какие литературные аллюзии возникают у читателя рассказа? </a:t>
            </a:r>
            <a:r>
              <a:rPr lang="ru-RU" i="1" dirty="0" smtClean="0"/>
              <a:t>Вопрос-задание:</a:t>
            </a:r>
            <a:r>
              <a:rPr lang="ru-RU" dirty="0" smtClean="0"/>
              <a:t> Каким образом </a:t>
            </a:r>
            <a:r>
              <a:rPr lang="ru-RU" dirty="0" err="1" smtClean="0"/>
              <a:t>интертекстуальные</a:t>
            </a:r>
            <a:r>
              <a:rPr lang="ru-RU" dirty="0" smtClean="0"/>
              <a:t> связи формируют авторскую концепцию рассказа?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Кто этот герой? Что говорит портрет героя о его характере?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53340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i="1" dirty="0" smtClean="0"/>
              <a:t>…Вошёл в гостиную человек среднего роста, одетый в тёмный английский </a:t>
            </a:r>
            <a:r>
              <a:rPr lang="ru-RU" i="1" dirty="0" err="1" smtClean="0"/>
              <a:t>сьют</a:t>
            </a:r>
            <a:r>
              <a:rPr lang="ru-RU" i="1" dirty="0" smtClean="0"/>
              <a:t>, модный низенький </a:t>
            </a:r>
            <a:r>
              <a:rPr lang="ru-RU" i="1" dirty="0" err="1" smtClean="0"/>
              <a:t>галстух</a:t>
            </a:r>
            <a:r>
              <a:rPr lang="ru-RU" i="1" dirty="0" smtClean="0"/>
              <a:t> и лаковые полусапожки… На вид ему было лет сорок пять: его коротко остриженные седые волосы отливали тёмным блеском, как новое серебро; лицо его, желчное, но без морщин, необыкновенно правильное и чистое, словно выведенное тонким и лёгким резцом, являло следы красоты замечательной; особенно хороши были светлые, чёрные, продолговатые глаза. Весь облик …………….., изящный и породистый, сохранил юношескую стройность и то стремление вверх, прочь от земли, которое большею частью исчезает после двадцатых годов. …………… вынул из кармана панталон свою красивую руку с длинными </a:t>
            </a:r>
            <a:r>
              <a:rPr lang="ru-RU" i="1" dirty="0" err="1" smtClean="0"/>
              <a:t>розовыми</a:t>
            </a:r>
            <a:r>
              <a:rPr lang="ru-RU" i="1" dirty="0" smtClean="0"/>
              <a:t> ногтями, руку, казавшуюся ещё красивей от снежной белизны рукавчика, застёгнутого одиноким крупным опалом…</a:t>
            </a:r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http://litbook.eelmaa.net/index.html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получает педагог при работе с электронными материалами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47800"/>
            <a:ext cx="8915400" cy="54102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b="1" dirty="0" smtClean="0"/>
              <a:t>«</a:t>
            </a:r>
            <a:r>
              <a:rPr lang="ru-RU" b="1" u="sng" dirty="0" smtClean="0"/>
              <a:t>Всё своё — всегда с собой</a:t>
            </a:r>
            <a:r>
              <a:rPr lang="ru-RU" b="1" dirty="0" smtClean="0"/>
              <a:t>».</a:t>
            </a:r>
            <a:r>
              <a:rPr lang="ru-RU" dirty="0" smtClean="0"/>
              <a:t> Переносные устройства хранения информации (</a:t>
            </a:r>
            <a:r>
              <a:rPr lang="ru-RU" dirty="0" err="1" smtClean="0"/>
              <a:t>флешки</a:t>
            </a:r>
            <a:r>
              <a:rPr lang="ru-RU" dirty="0" smtClean="0"/>
              <a:t>, переносные винчестеры), и под рукой у учителя могут быть все его рабочие материалы: тексты произведений, конспекты, фрагменты ученических работ, графические изображения и т.д.</a:t>
            </a:r>
          </a:p>
          <a:p>
            <a:pPr algn="just"/>
            <a:r>
              <a:rPr lang="ru-RU" b="1" dirty="0" smtClean="0"/>
              <a:t>«</a:t>
            </a:r>
            <a:r>
              <a:rPr lang="ru-RU" b="1" u="sng" dirty="0" smtClean="0"/>
              <a:t>Конспект за 5 минут</a:t>
            </a:r>
            <a:r>
              <a:rPr lang="ru-RU" b="1" dirty="0" smtClean="0"/>
              <a:t>».</a:t>
            </a:r>
            <a:r>
              <a:rPr lang="ru-RU" dirty="0" smtClean="0"/>
              <a:t> Быстрая компиляция любых текстов - необходимый «здесь и сейчас» материал. Из имеющихся материалов можно легко делать проверочные работы для учеников. </a:t>
            </a:r>
          </a:p>
          <a:p>
            <a:pPr algn="just"/>
            <a:r>
              <a:rPr lang="ru-RU" b="1" dirty="0" smtClean="0"/>
              <a:t>«</a:t>
            </a:r>
            <a:r>
              <a:rPr lang="ru-RU" b="1" u="sng" dirty="0" smtClean="0"/>
              <a:t>Отсутствие конспектов</a:t>
            </a:r>
            <a:r>
              <a:rPr lang="ru-RU" b="1" dirty="0" smtClean="0"/>
              <a:t>».</a:t>
            </a:r>
            <a:r>
              <a:rPr lang="ru-RU" dirty="0" smtClean="0"/>
              <a:t> Как известно любому учителю, в обычном классе соседствуют ученики </a:t>
            </a:r>
            <a:r>
              <a:rPr lang="ru-RU" dirty="0" err="1" smtClean="0"/>
              <a:t>аудиального</a:t>
            </a:r>
            <a:r>
              <a:rPr lang="ru-RU" dirty="0" smtClean="0"/>
              <a:t> и визуального типов восприятия. Сегодня количество </a:t>
            </a:r>
            <a:r>
              <a:rPr lang="ru-RU" dirty="0" err="1" smtClean="0"/>
              <a:t>подростков-визуалов</a:t>
            </a:r>
            <a:r>
              <a:rPr lang="ru-RU" dirty="0" smtClean="0"/>
              <a:t> значительно больше, чем учеников, способных слушать и слышать.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«Мотив одиночества в лирике М.Ю. Лермонтова»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Откроем первый том четырёхтомного полного собрания сочинений М.Ю. Лермонтова 1957 года издания, представленный в </a:t>
            </a:r>
            <a:r>
              <a:rPr lang="ru-RU" dirty="0" smtClean="0">
                <a:hlinkClick r:id="rId2"/>
              </a:rPr>
              <a:t>библиотеке Максима Мошкова</a:t>
            </a:r>
            <a:r>
              <a:rPr lang="ru-RU" dirty="0" smtClean="0"/>
              <a:t>. Весь том здесь скомбинирован в один файл и находится по адресу </a:t>
            </a:r>
            <a:r>
              <a:rPr lang="ru-RU" dirty="0" smtClean="0">
                <a:hlinkClick r:id="rId3"/>
              </a:rPr>
              <a:t>http://www.lib.ru/LITRA/LERMONTOW/pss1.txt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85800"/>
            <a:ext cx="8839200" cy="9906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Когда впервые в </a:t>
            </a:r>
            <a:r>
              <a:rPr lang="ru-RU" sz="4000" b="1" dirty="0" smtClean="0">
                <a:hlinkClick r:id="rId2"/>
              </a:rPr>
              <a:t>«Преступлении и наказании»</a:t>
            </a:r>
            <a:r>
              <a:rPr lang="ru-RU" sz="4000" b="1" dirty="0" smtClean="0"/>
              <a:t> появляется фигура Аркадия Ивановича </a:t>
            </a:r>
            <a:r>
              <a:rPr lang="ru-RU" sz="4000" b="1" dirty="0" err="1" smtClean="0"/>
              <a:t>Свидригайлова</a:t>
            </a:r>
            <a:r>
              <a:rPr lang="ru-RU" b="1" dirty="0" smtClean="0"/>
              <a:t> 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648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Вносим в область поиска </a:t>
            </a:r>
            <a:r>
              <a:rPr lang="ru-RU" i="1" dirty="0" smtClean="0"/>
              <a:t>«</a:t>
            </a:r>
            <a:r>
              <a:rPr lang="ru-RU" i="1" dirty="0" err="1" smtClean="0"/>
              <a:t>Свидригайлов</a:t>
            </a:r>
            <a:r>
              <a:rPr lang="ru-RU" i="1" dirty="0" smtClean="0"/>
              <a:t>»</a:t>
            </a:r>
            <a:r>
              <a:rPr lang="ru-RU" dirty="0" smtClean="0"/>
              <a:t> и видим, что первое упоминание имени (многократное) встречается в письме матери, второй раз оно появляется в разговоре </a:t>
            </a:r>
            <a:r>
              <a:rPr lang="ru-RU" dirty="0" err="1" smtClean="0"/>
              <a:t>Пульхерии</a:t>
            </a:r>
            <a:r>
              <a:rPr lang="ru-RU" dirty="0" smtClean="0"/>
              <a:t> Ивановны с Родионом, а сам герой появляется в последних строках третьей части романа. Поиск такой занимает от силы полминуты, излишне говорить, сколько бы он занял при работе с «бумажной» книгой.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Иногда при работе с текстом бывает важен подсчёт количества употреблений одного конкретного слова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991600" cy="5105400"/>
          </a:xfrm>
        </p:spPr>
        <p:txBody>
          <a:bodyPr>
            <a:normAutofit/>
          </a:bodyPr>
          <a:lstStyle/>
          <a:p>
            <a:r>
              <a:rPr lang="ru-RU" dirty="0" smtClean="0"/>
              <a:t>В комментарии к роману Ф.М. Достоевского С.В. Белов пишет, что В.Н. Топоров подсчитал: количество упоминаний слова «вдруг» в «Преступлении и наказании» чрезмерно превышает обычную частотность употребления этого слова. На основании этого исследователем был сделан вывод об иррациональности происходящих событий и о присутствии высшей силы, определяющей поведение героев. 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28800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>Сегодня с использованием возможностей информационных технологий этот приём может быть применён не только профессиональным филологом, но и любым внимательным читателем, в том числе и школьником, так как сделать это очень просто.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51054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Обратить внимание на формулирование поисковых запросов. Запрос </a:t>
            </a:r>
            <a:r>
              <a:rPr lang="ru-RU" i="1" dirty="0" smtClean="0"/>
              <a:t>«один»</a:t>
            </a:r>
            <a:r>
              <a:rPr lang="ru-RU" dirty="0" smtClean="0"/>
              <a:t> выдаёт в результатах и </a:t>
            </a:r>
            <a:r>
              <a:rPr lang="ru-RU" i="1" dirty="0" smtClean="0"/>
              <a:t>«родину»</a:t>
            </a:r>
            <a:r>
              <a:rPr lang="ru-RU" dirty="0" smtClean="0"/>
              <a:t>, и </a:t>
            </a:r>
            <a:r>
              <a:rPr lang="ru-RU" i="1" dirty="0" smtClean="0"/>
              <a:t>«господина»</a:t>
            </a:r>
            <a:r>
              <a:rPr lang="ru-RU" dirty="0" smtClean="0"/>
              <a:t>, и </a:t>
            </a:r>
            <a:r>
              <a:rPr lang="ru-RU" i="1" dirty="0" smtClean="0"/>
              <a:t>«Бородино»</a:t>
            </a:r>
            <a:r>
              <a:rPr lang="ru-RU" dirty="0" smtClean="0"/>
              <a:t>. Для компьютера наш запрос — не значимое слово, а набор, определённая последовательность символов, которые он ищет. Поэтому запрос </a:t>
            </a:r>
            <a:r>
              <a:rPr lang="ru-RU" i="1" dirty="0" smtClean="0"/>
              <a:t>«Пушкин»</a:t>
            </a:r>
            <a:r>
              <a:rPr lang="ru-RU" dirty="0" smtClean="0"/>
              <a:t> и </a:t>
            </a:r>
            <a:r>
              <a:rPr lang="ru-RU" i="1" dirty="0" smtClean="0"/>
              <a:t>«</a:t>
            </a:r>
            <a:r>
              <a:rPr lang="ru-RU" i="1" dirty="0" err="1" smtClean="0"/>
              <a:t>пушкин</a:t>
            </a:r>
            <a:r>
              <a:rPr lang="ru-RU" i="1" dirty="0" smtClean="0"/>
              <a:t>»</a:t>
            </a:r>
            <a:r>
              <a:rPr lang="ru-RU" dirty="0" smtClean="0"/>
              <a:t> — это два различных слова, для поиска героини «Грозы» набрать только </a:t>
            </a:r>
            <a:r>
              <a:rPr lang="ru-RU" i="1" dirty="0" smtClean="0"/>
              <a:t>«Кабанова»</a:t>
            </a:r>
            <a:r>
              <a:rPr lang="ru-RU" dirty="0" smtClean="0"/>
              <a:t> недостаточно, так как в результате мы получим и упоминание «Кабанов»), но зато не будут учтены падежные формы имени (</a:t>
            </a:r>
            <a:r>
              <a:rPr lang="ru-RU" i="1" dirty="0" smtClean="0"/>
              <a:t>Кабанову, Кабановой</a:t>
            </a:r>
            <a:r>
              <a:rPr lang="ru-RU" dirty="0" smtClean="0"/>
              <a:t> и т.д.).</a:t>
            </a:r>
          </a:p>
          <a:p>
            <a:pPr algn="just"/>
            <a:r>
              <a:rPr lang="ru-RU" dirty="0" smtClean="0"/>
              <a:t>Очевидно, что перед нами приём, содержательно не привносящий ничего нового в учительскую практику. Но перед нами удобный инструмент, существенно оптимизирующий процесс с точки зрения трудовых и временных затрат. Поэтому информационные технологии имеет смысл использовать в педагогической практике, поскольку они </a:t>
            </a:r>
            <a:r>
              <a:rPr lang="ru-RU" b="1" dirty="0" smtClean="0"/>
              <a:t>серьёзно облегчают деятельность учителя и ученика, дают возможность организовывать полноценную исследовательскую работу с текстом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2137</Words>
  <PresentationFormat>Экран (4:3)</PresentationFormat>
  <Paragraphs>142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Office Theme</vt:lpstr>
      <vt:lpstr>Информационные технологии на уроках литературы</vt:lpstr>
      <vt:lpstr> Проверочные работы</vt:lpstr>
      <vt:lpstr>Кто участники этого диалога? Как и почему меняется настроение одного из говорящих?</vt:lpstr>
      <vt:lpstr>Кто этот герой? Что говорит портрет героя о его характере?</vt:lpstr>
      <vt:lpstr>Что получает педагог при работе с электронными материалами</vt:lpstr>
      <vt:lpstr>«Мотив одиночества в лирике М.Ю. Лермонтова»</vt:lpstr>
      <vt:lpstr>Когда впервые в «Преступлении и наказании» появляется фигура Аркадия Ивановича Свидригайлова   </vt:lpstr>
      <vt:lpstr>Иногда при работе с текстом бывает важен подсчёт количества употреблений одного конкретного слова.</vt:lpstr>
      <vt:lpstr>Сегодня с использованием возможностей информационных технологий этот приём может быть применён не только профессиональным филологом, но и любым внимательным читателем, в том числе и школьником, так как сделать это очень просто.</vt:lpstr>
      <vt:lpstr>Старейшая из существующих сегодня сетевых библиотек Рунета — библиотека Максима Мошкова.</vt:lpstr>
      <vt:lpstr>Слайд 11</vt:lpstr>
      <vt:lpstr>«Библиотека Альдебаран» — содержит книги разных жанров: фантастику, детективы, приключенческую и детскую  литературу, старинные книги. На момент написания этих строк на «Альдебаране» можно было найти 62 756 произведений более 15 тысяч авторов.</vt:lpstr>
      <vt:lpstr>Электронная библиотека классической литературы «Классика.ру»</vt:lpstr>
      <vt:lpstr>Электронные библиотеки»</vt:lpstr>
      <vt:lpstr>Некоммерческая электронная  библиотека «Im Werden»</vt:lpstr>
      <vt:lpstr> ФЭБ: Фундаментальная электронная библиотека „Русская литература и фольклор“</vt:lpstr>
      <vt:lpstr>ФЭБ</vt:lpstr>
      <vt:lpstr>Слайд 18</vt:lpstr>
      <vt:lpstr>Фундаментальная электронная библиотека — сетевой проект, предназначенный в том числе для удалённой научной, исследовательской работы.</vt:lpstr>
      <vt:lpstr>Слайд 20</vt:lpstr>
      <vt:lpstr>Предложим ученикам творческое задание: создать сборник произведений одного автора («Избранное») или нескольких авторов (тематические сборники, посвящённые тем или иным темам и мотивам в произведениях разных писателей).</vt:lpstr>
      <vt:lpstr>Вопросы для ученических исследований</vt:lpstr>
      <vt:lpstr>Презентация понимается как единство визуального (слайды презентации на экране) и вербального (слово учителя) компонентов выступления, направленное на информационную трансляцию знания учащемуся</vt:lpstr>
      <vt:lpstr>Использование презентаций в образовательной деятельности: классно-урочная деятельность, конспект учителя, защищаемый учениками проект, отчёт о проведённой исследовательской работе, материал для самостоятельного изучения.</vt:lpstr>
      <vt:lpstr>Особое внимание при работе с учебной презентацией необходимо уделить тексту (нет необходимости в разнообразии шрифтов).</vt:lpstr>
      <vt:lpstr>Слайд 26</vt:lpstr>
      <vt:lpstr>Слайд 27</vt:lpstr>
      <vt:lpstr>Наиболее частотные компьютерные гарнитуры</vt:lpstr>
      <vt:lpstr>Недопустимым является написание целых слов и предложений заглавными (прописными) буквами (текст, набранный ПРОПИСНЫМИ БУКВАМИ, интерпретируется адресатом как крик или повышение тона)</vt:lpstr>
      <vt:lpstr>Слайд – единица отображения, объём информации на нем строго ограничен</vt:lpstr>
      <vt:lpstr>Ситуации, в которых по правилам русской типографики ставятся пробелы:</vt:lpstr>
      <vt:lpstr>При наборе электронного текста необходимо обращать внимание на неразрывные пробелы</vt:lpstr>
      <vt:lpstr>Абзацы</vt:lpstr>
      <vt:lpstr>Текстовые гиперссылки</vt:lpstr>
      <vt:lpstr>ПРЕЗЕНТАЦИЯ КАК ИНСТРУМЕНТ КОММЕНТИРОВАНИЯ И АНАЛИЗА ХУДОЖЕСТВЕННОГО ТЕКСТА</vt:lpstr>
      <vt:lpstr>Третий уровень непонимания определяется референтной функцией языка, он всегда отсылает нас к какой-либо реальности: бытовой, социальной, психологической, религиозной и т.д. </vt:lpstr>
      <vt:lpstr>Слайд 37</vt:lpstr>
      <vt:lpstr>Бунин И.А. «Чистый понедельник»</vt:lpstr>
      <vt:lpstr>Бунин И.А. «Чистый понедельник» (мини-презентации как результат групповых заданий)</vt:lpstr>
      <vt:lpstr>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Информационные технологии на уроках литературы</dc:title>
  <dc:creator>Администратор</dc:creator>
  <cp:lastModifiedBy>DNA7 X86</cp:lastModifiedBy>
  <cp:revision>24</cp:revision>
  <dcterms:created xsi:type="dcterms:W3CDTF">2014-01-21T20:36:12Z</dcterms:created>
  <dcterms:modified xsi:type="dcterms:W3CDTF">2014-02-12T18:53:57Z</dcterms:modified>
</cp:coreProperties>
</file>