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gyie.ru/components/com_remository_files/file_image_315/img_315_0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spu.net/fileadmin/library/books/8/top_14/t2_0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r.edu.27.ru/dlrstore/94bc9644-96dc-f72e-f414-61f8dca00994/126.gif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hyperlink" Target="http://cor.edu.27.ru/dlrstore/acf7baa3-38e5-08c0-33f1-2c777f5195d0/123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93;&#1080;&#1084;&#1080;&#1103;%20&#1057;&#1086;&#1083;&#1076;&#1072;&#1090;&#1086;&#1074;&#1072;%201\5%20&#1087;&#1086;&#1076;&#1075;&#1088;&#1091;&#1087;&#1087;&#1072;%20&#1072;&#1079;&#1086;&#1090;&#1072;\090555.m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inenouvelle.com/expo/img/les-xagapps-000094172-4.jpg" TargetMode="External"/><Relationship Id="rId13" Type="http://schemas.openxmlformats.org/officeDocument/2006/relationships/image" Target="../media/image37.jpeg"/><Relationship Id="rId18" Type="http://schemas.openxmlformats.org/officeDocument/2006/relationships/hyperlink" Target="http://rejneke.narod.ru/raznoe/sovety/images/006.jp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hyperlink" Target="http://www.abcfarben.ru/images/news/nitroelam_NC132P_dl_der_met.jpg" TargetMode="External"/><Relationship Id="rId17" Type="http://schemas.openxmlformats.org/officeDocument/2006/relationships/image" Target="../media/image39.png"/><Relationship Id="rId2" Type="http://schemas.openxmlformats.org/officeDocument/2006/relationships/hyperlink" Target="http://www.cag.su/img/fotomenubottomleft/345foto55_345345.jpg" TargetMode="External"/><Relationship Id="rId16" Type="http://schemas.openxmlformats.org/officeDocument/2006/relationships/hyperlink" Target="http://www.rkursk.ru/saiti/ves/foto/him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nnisdonnie.files.wordpress.com/2008/08/explosion-l.jpg" TargetMode="External"/><Relationship Id="rId11" Type="http://schemas.openxmlformats.org/officeDocument/2006/relationships/image" Target="../media/image36.jpeg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10" Type="http://schemas.openxmlformats.org/officeDocument/2006/relationships/hyperlink" Target="http://www.stihi.ru/pics/2006/10/16-2576.jpg" TargetMode="External"/><Relationship Id="rId19" Type="http://schemas.openxmlformats.org/officeDocument/2006/relationships/image" Target="../media/image40.jpeg"/><Relationship Id="rId4" Type="http://schemas.openxmlformats.org/officeDocument/2006/relationships/hyperlink" Target="http://www.100best.ru/files/8049C3C96BEF4324903DBEF112FE184C-145.jpg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perekrestok74.ru/pics/uploads/SITE/1014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asia.ru/img/alibaba/photo/50873948/Potassium_Nitrate.jp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www.glavagro.ru/tovar_images/327_1_or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h6.ggpht.com/_MyJaHKMWjyw/SzC9PxZuYxI/AAAAAAAACX4/t2olBpbjBX4/Sodium_nitrite_thumb1.jpg?imgmax=800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sdelai.3dn.ru/_pu/0/32423705.jpg" TargetMode="External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u.wikipedia.org/wiki/%D0%A4%D0%B0%D0%B9%D0%BB:Nitric-acid-3D-balls-B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://alligater.my1.ru/_fr/4/0753044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Salpetersaeure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071670" y="2357430"/>
            <a:ext cx="6643734" cy="4066534"/>
            <a:chOff x="1115616" y="2146448"/>
            <a:chExt cx="7165477" cy="46154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200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Кислородные соединения азота.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1676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Гвоздева Е. А.,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химии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 ООШ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Г. Кирсанова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2014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2195736" y="0"/>
            <a:ext cx="61430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Получение азотной кислоты в 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промышленности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1763688" y="1412776"/>
            <a:ext cx="6408712" cy="64747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990000"/>
                </a:solidFill>
              </a:rPr>
              <a:t>NH</a:t>
            </a:r>
            <a:r>
              <a:rPr lang="en-US" sz="3600" b="1" baseline="-25000" dirty="0">
                <a:solidFill>
                  <a:srgbClr val="990000"/>
                </a:solidFill>
              </a:rPr>
              <a:t>3</a:t>
            </a:r>
            <a:r>
              <a:rPr lang="en-US" sz="3600" b="1" dirty="0"/>
              <a:t>     </a:t>
            </a:r>
            <a:r>
              <a:rPr lang="en-US" sz="3600" b="1" dirty="0">
                <a:solidFill>
                  <a:srgbClr val="990000"/>
                </a:solidFill>
              </a:rPr>
              <a:t>NO</a:t>
            </a:r>
            <a:r>
              <a:rPr lang="en-US" sz="3600" b="1" dirty="0"/>
              <a:t>     </a:t>
            </a:r>
            <a:r>
              <a:rPr lang="ru-RU" sz="3600" b="1" dirty="0"/>
              <a:t> </a:t>
            </a:r>
            <a:r>
              <a:rPr lang="en-US" sz="3600" b="1" dirty="0">
                <a:solidFill>
                  <a:srgbClr val="990000"/>
                </a:solidFill>
              </a:rPr>
              <a:t>NO</a:t>
            </a:r>
            <a:r>
              <a:rPr lang="en-US" sz="3600" b="1" baseline="-25000" dirty="0">
                <a:solidFill>
                  <a:srgbClr val="990000"/>
                </a:solidFill>
              </a:rPr>
              <a:t>2</a:t>
            </a:r>
            <a:r>
              <a:rPr lang="en-US" sz="3600" b="1" dirty="0"/>
              <a:t>      </a:t>
            </a:r>
            <a:r>
              <a:rPr lang="en-US" sz="3600" b="1" dirty="0">
                <a:solidFill>
                  <a:srgbClr val="990000"/>
                </a:solidFill>
              </a:rPr>
              <a:t>HNO</a:t>
            </a:r>
            <a:r>
              <a:rPr lang="en-US" sz="3600" b="1" baseline="-25000" dirty="0">
                <a:solidFill>
                  <a:srgbClr val="990000"/>
                </a:solidFill>
              </a:rPr>
              <a:t>3</a:t>
            </a:r>
            <a:endParaRPr lang="ru-RU" sz="3600" b="1" baseline="-25000" dirty="0">
              <a:solidFill>
                <a:srgbClr val="990000"/>
              </a:solidFill>
            </a:endParaRPr>
          </a:p>
        </p:txBody>
      </p:sp>
      <p:sp>
        <p:nvSpPr>
          <p:cNvPr id="9220" name="Line 10"/>
          <p:cNvSpPr>
            <a:spLocks noChangeShapeType="1"/>
          </p:cNvSpPr>
          <p:nvPr/>
        </p:nvSpPr>
        <p:spPr bwMode="auto">
          <a:xfrm>
            <a:off x="2843808" y="1700808"/>
            <a:ext cx="647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5868144" y="1700808"/>
            <a:ext cx="647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12"/>
          <p:cNvSpPr>
            <a:spLocks noChangeShapeType="1"/>
          </p:cNvSpPr>
          <p:nvPr/>
        </p:nvSpPr>
        <p:spPr bwMode="auto">
          <a:xfrm>
            <a:off x="4283968" y="1700808"/>
            <a:ext cx="647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1835696" y="2996953"/>
            <a:ext cx="37444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/>
              <a:t>4NH</a:t>
            </a:r>
            <a:r>
              <a:rPr lang="en-US" sz="2400" baseline="-25000" dirty="0"/>
              <a:t>3</a:t>
            </a:r>
            <a:r>
              <a:rPr lang="en-US" sz="2400" dirty="0"/>
              <a:t>+ 5O</a:t>
            </a:r>
            <a:r>
              <a:rPr lang="en-US" sz="2400" baseline="-25000" dirty="0"/>
              <a:t>2 </a:t>
            </a:r>
            <a:r>
              <a:rPr lang="en-US" sz="2400" dirty="0"/>
              <a:t>= 4NO + 6H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endParaRPr lang="ru-RU" sz="2400" baseline="-25000" dirty="0"/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2051720" y="4293096"/>
            <a:ext cx="3384451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2NO+O</a:t>
            </a:r>
            <a:r>
              <a:rPr lang="en-US" sz="2400" baseline="-25000" dirty="0"/>
              <a:t>2</a:t>
            </a:r>
            <a:r>
              <a:rPr lang="en-US" sz="2400" dirty="0"/>
              <a:t> = 2NO</a:t>
            </a:r>
            <a:r>
              <a:rPr lang="en-US" sz="2400" baseline="-25000" dirty="0"/>
              <a:t>2</a:t>
            </a:r>
            <a:endParaRPr lang="ru-RU" sz="2400" baseline="-25000" dirty="0"/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1763688" y="6021288"/>
            <a:ext cx="3960440" cy="5757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4</a:t>
            </a:r>
            <a:r>
              <a:rPr lang="en-US" sz="2400" dirty="0"/>
              <a:t>NO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ru-RU" sz="24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 + O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ru-RU" sz="2400" dirty="0"/>
              <a:t>4</a:t>
            </a:r>
            <a:r>
              <a:rPr lang="en-US" sz="2400" dirty="0"/>
              <a:t>HNO</a:t>
            </a:r>
            <a:r>
              <a:rPr lang="en-US" sz="2400" baseline="-25000" dirty="0"/>
              <a:t>3</a:t>
            </a:r>
            <a:endParaRPr lang="ru-RU" sz="2400" baseline="-25000" dirty="0"/>
          </a:p>
        </p:txBody>
      </p:sp>
      <p:pic>
        <p:nvPicPr>
          <p:cNvPr id="9226" name="Picture 18" descr="Картинка 10 из 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888877" cy="411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1547664" y="2204864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Контактное </a:t>
            </a:r>
            <a:r>
              <a:rPr lang="ru-RU" sz="2400" b="1" dirty="0">
                <a:latin typeface="Monotype Corsiva" pitchFamily="66" charset="0"/>
              </a:rPr>
              <a:t>окисление аммиака </a:t>
            </a:r>
            <a:r>
              <a:rPr lang="ru-RU" sz="2400" b="1" dirty="0" smtClean="0">
                <a:latin typeface="Monotype Corsiva" pitchFamily="66" charset="0"/>
              </a:rPr>
              <a:t>до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</a:p>
          <a:p>
            <a:pPr marL="457200" indent="-457200"/>
            <a:r>
              <a:rPr lang="ru-RU" sz="2400" b="1" dirty="0" smtClean="0">
                <a:latin typeface="Monotype Corsiva" pitchFamily="66" charset="0"/>
              </a:rPr>
              <a:t>оксида </a:t>
            </a:r>
            <a:r>
              <a:rPr lang="ru-RU" sz="2400" b="1" dirty="0">
                <a:latin typeface="Monotype Corsiva" pitchFamily="66" charset="0"/>
              </a:rPr>
              <a:t>азота (</a:t>
            </a:r>
            <a:r>
              <a:rPr lang="en-US" sz="2400" b="1" dirty="0">
                <a:latin typeface="Monotype Corsiva" pitchFamily="66" charset="0"/>
              </a:rPr>
              <a:t>II</a:t>
            </a:r>
            <a:r>
              <a:rPr lang="ru-RU" sz="2400" b="1" dirty="0">
                <a:latin typeface="Monotype Corsiva" pitchFamily="66" charset="0"/>
              </a:rPr>
              <a:t>): </a:t>
            </a:r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9228" name="Text Box 20"/>
          <p:cNvSpPr txBox="1">
            <a:spLocks noChangeArrowheads="1"/>
          </p:cNvSpPr>
          <p:nvPr/>
        </p:nvSpPr>
        <p:spPr bwMode="auto">
          <a:xfrm>
            <a:off x="1547664" y="3573016"/>
            <a:ext cx="4355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otype Corsiva" pitchFamily="66" charset="0"/>
              </a:rPr>
              <a:t>2</a:t>
            </a:r>
            <a:r>
              <a:rPr lang="ru-RU" sz="2400" b="1" dirty="0">
                <a:latin typeface="Monotype Corsiva" pitchFamily="66" charset="0"/>
              </a:rPr>
              <a:t>. Окисление оксида азота (</a:t>
            </a:r>
            <a:r>
              <a:rPr lang="en-US" sz="2400" b="1" dirty="0">
                <a:latin typeface="Monotype Corsiva" pitchFamily="66" charset="0"/>
              </a:rPr>
              <a:t>II</a:t>
            </a:r>
            <a:r>
              <a:rPr lang="ru-RU" sz="2400" b="1" dirty="0">
                <a:latin typeface="Monotype Corsiva" pitchFamily="66" charset="0"/>
              </a:rPr>
              <a:t>) в </a:t>
            </a:r>
            <a:r>
              <a:rPr lang="ru-RU" sz="2400" b="1" dirty="0" smtClean="0">
                <a:latin typeface="Monotype Corsiva" pitchFamily="66" charset="0"/>
              </a:rPr>
              <a:t>оксид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азота </a:t>
            </a:r>
            <a:r>
              <a:rPr lang="ru-RU" sz="2400" b="1" dirty="0">
                <a:latin typeface="Monotype Corsiva" pitchFamily="66" charset="0"/>
              </a:rPr>
              <a:t>(</a:t>
            </a:r>
            <a:r>
              <a:rPr lang="en-US" sz="2400" b="1" dirty="0">
                <a:latin typeface="Monotype Corsiva" pitchFamily="66" charset="0"/>
              </a:rPr>
              <a:t>IV</a:t>
            </a:r>
            <a:r>
              <a:rPr lang="ru-RU" sz="2400" b="1" dirty="0">
                <a:latin typeface="Monotype Corsiva" pitchFamily="66" charset="0"/>
              </a:rPr>
              <a:t>): </a:t>
            </a:r>
          </a:p>
        </p:txBody>
      </p:sp>
      <p:sp>
        <p:nvSpPr>
          <p:cNvPr id="9229" name="Text Box 21"/>
          <p:cNvSpPr txBox="1">
            <a:spLocks noChangeArrowheads="1"/>
          </p:cNvSpPr>
          <p:nvPr/>
        </p:nvSpPr>
        <p:spPr bwMode="auto">
          <a:xfrm>
            <a:off x="1547664" y="4869160"/>
            <a:ext cx="46440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Monotype Corsiva" pitchFamily="66" charset="0"/>
              </a:rPr>
              <a:t>3</a:t>
            </a:r>
            <a:r>
              <a:rPr lang="ru-RU" sz="2400" b="1" dirty="0">
                <a:latin typeface="Monotype Corsiva" pitchFamily="66" charset="0"/>
              </a:rPr>
              <a:t>. Адсорбция (поглощение) оксида</a:t>
            </a:r>
          </a:p>
          <a:p>
            <a:r>
              <a:rPr lang="ru-RU" sz="2400" b="1" dirty="0">
                <a:latin typeface="Monotype Corsiva" pitchFamily="66" charset="0"/>
              </a:rPr>
              <a:t>азота (</a:t>
            </a:r>
            <a:r>
              <a:rPr lang="en-US" sz="2400" b="1" dirty="0">
                <a:latin typeface="Monotype Corsiva" pitchFamily="66" charset="0"/>
              </a:rPr>
              <a:t>IV</a:t>
            </a:r>
            <a:r>
              <a:rPr lang="ru-RU" sz="2400" b="1" dirty="0">
                <a:latin typeface="Monotype Corsiva" pitchFamily="66" charset="0"/>
              </a:rPr>
              <a:t>) водой при избытке кислорода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ртинка 1 из 300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3728" y="2276872"/>
            <a:ext cx="6192688" cy="4241201"/>
          </a:xfrm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691680" y="207963"/>
            <a:ext cx="7166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600" algn="just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 лаборатории </a:t>
            </a:r>
            <a:r>
              <a:rPr lang="ru-RU" sz="2400" b="1" dirty="0">
                <a:latin typeface="Monotype Corsiva" pitchFamily="66" charset="0"/>
              </a:rPr>
              <a:t>азотную кислоту получают действием концентрированной серной кислоты на нитраты при слабом нагревании.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11760" y="1556792"/>
            <a:ext cx="50706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NaNO</a:t>
            </a:r>
            <a:r>
              <a:rPr lang="en-US" sz="2400" baseline="-25000" dirty="0"/>
              <a:t>3</a:t>
            </a:r>
            <a:r>
              <a:rPr lang="en-US" sz="2400" dirty="0"/>
              <a:t> +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/>
              <a:t> = NaHSO</a:t>
            </a:r>
            <a:r>
              <a:rPr lang="en-US" sz="2400" baseline="-25000" dirty="0"/>
              <a:t>4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990000"/>
                </a:solidFill>
              </a:rPr>
              <a:t>HNO</a:t>
            </a:r>
            <a:r>
              <a:rPr lang="en-US" sz="2400" baseline="-25000" dirty="0">
                <a:solidFill>
                  <a:srgbClr val="990000"/>
                </a:solidFill>
              </a:rPr>
              <a:t>3</a:t>
            </a:r>
            <a:endParaRPr lang="ru-RU" sz="2400" baseline="-25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63688" y="260648"/>
            <a:ext cx="7151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Химические свойства азотной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кислоты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619672" y="764704"/>
            <a:ext cx="734481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Азотная кислота проявляет все типичные свойства кислот.</a:t>
            </a:r>
          </a:p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Monotype Corsiva" pitchFamily="66" charset="0"/>
              </a:rPr>
              <a:t>1</a:t>
            </a: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. Свойства </a:t>
            </a:r>
            <a:r>
              <a:rPr lang="en-US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HNO</a:t>
            </a:r>
            <a:r>
              <a:rPr lang="en-US" sz="2800" b="1" u="sng" baseline="-25000" dirty="0" smtClean="0">
                <a:solidFill>
                  <a:srgbClr val="C00000"/>
                </a:solidFill>
                <a:latin typeface="Monotype Corsiva" pitchFamily="66" charset="0"/>
              </a:rPr>
              <a:t>3</a:t>
            </a: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 как электролита:</a:t>
            </a:r>
          </a:p>
          <a:p>
            <a:pPr algn="just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2294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4149725"/>
            <a:ext cx="358775" cy="360363"/>
          </a:xfrm>
          <a:prstGeom prst="foldedCorner">
            <a:avLst>
              <a:gd name="adj" fmla="val 12500"/>
            </a:avLst>
          </a:prstGeom>
          <a:solidFill>
            <a:srgbClr val="CCFF99"/>
          </a:solidFill>
          <a:ln w="158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1</a:t>
            </a:r>
            <a:endParaRPr lang="ru-RU">
              <a:solidFill>
                <a:srgbClr val="800000"/>
              </a:solidFill>
            </a:endParaRPr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250825" y="5300663"/>
            <a:ext cx="358775" cy="358775"/>
          </a:xfrm>
          <a:prstGeom prst="foldedCorner">
            <a:avLst>
              <a:gd name="adj" fmla="val 12500"/>
            </a:avLst>
          </a:prstGeom>
          <a:solidFill>
            <a:srgbClr val="CCFF99"/>
          </a:solidFill>
          <a:ln w="158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3</a:t>
            </a:r>
            <a:endParaRPr lang="ru-RU">
              <a:solidFill>
                <a:srgbClr val="800000"/>
              </a:solidFill>
            </a:endParaRPr>
          </a:p>
        </p:txBody>
      </p:sp>
      <p:sp>
        <p:nvSpPr>
          <p:cNvPr id="12296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0825" y="4724400"/>
            <a:ext cx="358775" cy="358775"/>
          </a:xfrm>
          <a:prstGeom prst="foldedCorner">
            <a:avLst>
              <a:gd name="adj" fmla="val 12500"/>
            </a:avLst>
          </a:prstGeom>
          <a:solidFill>
            <a:srgbClr val="CCFF99"/>
          </a:solidFill>
          <a:ln w="158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2</a:t>
            </a:r>
            <a:endParaRPr lang="ru-RU">
              <a:solidFill>
                <a:srgbClr val="800000"/>
              </a:solidFill>
            </a:endParaRPr>
          </a:p>
        </p:txBody>
      </p:sp>
      <p:sp>
        <p:nvSpPr>
          <p:cNvPr id="12301" name="AutoShape 17"/>
          <p:cNvSpPr>
            <a:spLocks noChangeArrowheads="1"/>
          </p:cNvSpPr>
          <p:nvPr/>
        </p:nvSpPr>
        <p:spPr bwMode="auto">
          <a:xfrm>
            <a:off x="250825" y="5300663"/>
            <a:ext cx="358775" cy="358775"/>
          </a:xfrm>
          <a:prstGeom prst="foldedCorner">
            <a:avLst>
              <a:gd name="adj" fmla="val 12500"/>
            </a:avLst>
          </a:prstGeom>
          <a:solidFill>
            <a:srgbClr val="CCFF99"/>
          </a:solidFill>
          <a:ln w="158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3</a:t>
            </a:r>
            <a:endParaRPr lang="ru-RU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234888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ru-RU" sz="2400" b="1" dirty="0" smtClean="0">
                <a:latin typeface="Monotype Corsiva" pitchFamily="66" charset="0"/>
              </a:rPr>
              <a:t>2)  с основными и </a:t>
            </a:r>
            <a:r>
              <a:rPr lang="ru-RU" sz="2400" b="1" dirty="0" err="1" smtClean="0">
                <a:latin typeface="Monotype Corsiva" pitchFamily="66" charset="0"/>
              </a:rPr>
              <a:t>амфотерными</a:t>
            </a:r>
            <a:r>
              <a:rPr lang="ru-RU" sz="2400" b="1" dirty="0" smtClean="0">
                <a:latin typeface="Monotype Corsiva" pitchFamily="66" charset="0"/>
              </a:rPr>
              <a:t> оксидами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861048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3)  с </a:t>
            </a:r>
            <a:r>
              <a:rPr lang="ru-RU" sz="2400" b="1" dirty="0" smtClean="0">
                <a:latin typeface="Monotype Corsiva" pitchFamily="66" charset="0"/>
              </a:rPr>
              <a:t>основаниями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1556792"/>
            <a:ext cx="2130711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1)  Диссоциация:</a:t>
            </a:r>
            <a:endParaRPr lang="ru-RU" sz="2400" b="1" baseline="30000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916832"/>
            <a:ext cx="2693366" cy="3877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 –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2780928"/>
            <a:ext cx="470032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2HNO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Cu(NO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27784" y="3356992"/>
            <a:ext cx="508645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6HNO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Al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2Al(NO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4221088"/>
            <a:ext cx="434926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NaNO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4797152"/>
            <a:ext cx="534312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2HNO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Zn(OH)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Zn(NO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95736" y="5229200"/>
            <a:ext cx="1531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4)  с солями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5661248"/>
            <a:ext cx="556915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2HNO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Na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↓ + 2NaNO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0" descr="Картинка 35 из 235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196752"/>
            <a:ext cx="1763746" cy="15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19672" y="1628800"/>
            <a:ext cx="432048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404664"/>
            <a:ext cx="7200800" cy="1872208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sz="3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3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Окислительные </a:t>
            </a:r>
            <a:r>
              <a:rPr lang="ru-RU" sz="3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свойства:</a:t>
            </a:r>
          </a:p>
          <a:p>
            <a:pPr marL="514350" indent="-514350" eaLnBrk="1" hangingPunct="1">
              <a:buFont typeface="Wingdings" pitchFamily="2" charset="2"/>
              <a:buAutoNum type="arabicParenR"/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особенности взаимодействия с металлами: (азотная кислота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никогда не выделяет водород!)</a:t>
            </a:r>
          </a:p>
          <a:p>
            <a:pPr marL="514350" indent="-514350" eaLnBrk="1" hangingPunct="1">
              <a:buNone/>
              <a:defRPr/>
            </a:pPr>
            <a:endParaRPr lang="ru-RU" sz="1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HNO</a:t>
            </a:r>
            <a:r>
              <a:rPr lang="en-US" sz="2800" b="1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= Me(NO</a:t>
            </a:r>
            <a:r>
              <a:rPr lang="en-US" sz="2800" b="1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￪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2987824" y="1484784"/>
            <a:ext cx="9366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3059832" y="1412776"/>
            <a:ext cx="719138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19" descr="7ic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5040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9878879"/>
              </p:ext>
            </p:extLst>
          </p:nvPr>
        </p:nvGraphicFramePr>
        <p:xfrm>
          <a:off x="1619672" y="2276871"/>
          <a:ext cx="7344816" cy="42188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0160"/>
                <a:gridCol w="2232248"/>
                <a:gridCol w="1836204"/>
                <a:gridCol w="1836204"/>
              </a:tblGrid>
              <a:tr h="977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Концентри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рованная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(&gt; 60%)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Разбавлен-</a:t>
                      </a:r>
                      <a:endParaRPr lang="ru-RU" sz="2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(5-60%)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разбавлен-</a:t>
                      </a:r>
                      <a:endParaRPr lang="ru-RU" sz="2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(&lt;5 %)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</a:tr>
              <a:tr h="65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до </a:t>
                      </a:r>
                      <a:r>
                        <a:rPr lang="ru-RU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NO, 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spc="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200" b="1" spc="6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200" b="1" spc="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 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200" b="1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ru-RU" sz="2200" b="1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ru-RU" sz="2200" b="1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ru-RU" sz="2200" b="1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</a:tr>
              <a:tr h="337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 - Ag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ru-RU" sz="2200" b="1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</a:tr>
              <a:tr h="194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действует</a:t>
                      </a:r>
                      <a:endParaRPr lang="ru-RU" sz="2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Fe, Cr, Al, Au,</a:t>
                      </a:r>
                      <a:endParaRPr lang="ru-RU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(на холоде)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 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22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Fe, Cr, Al, Au,</a:t>
                      </a:r>
                      <a:endParaRPr lang="ru-RU" sz="2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7" marB="9527" anchor="ctr"/>
                </a:tc>
              </a:tr>
            </a:tbl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63688" y="0"/>
            <a:ext cx="7151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Химические свойства азотной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кислоты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9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6" y="116632"/>
            <a:ext cx="7668344" cy="46696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С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металлами, стоящими в ряду напряжений левее водорода:</a:t>
            </a:r>
          </a:p>
          <a:p>
            <a:pPr marL="0" indent="0">
              <a:buNone/>
            </a:pPr>
            <a:endParaRPr lang="ru-RU" sz="2100" dirty="0" smtClean="0"/>
          </a:p>
          <a:p>
            <a:endParaRPr lang="ru-RU" dirty="0"/>
          </a:p>
        </p:txBody>
      </p:sp>
      <p:pic>
        <p:nvPicPr>
          <p:cNvPr id="3077" name="Picture 5" descr="C:\Documents and Settings\User\Рабочий стол\p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704174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1691680" y="1556792"/>
            <a:ext cx="6889968" cy="2000264"/>
            <a:chOff x="344804" y="4797152"/>
            <a:chExt cx="4377640" cy="1280145"/>
          </a:xfrm>
        </p:grpSpPr>
        <p:pic>
          <p:nvPicPr>
            <p:cNvPr id="3079" name="Picture 7" descr="C:\Documents and Settings\User\Рабочий стол\p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4" y="4797152"/>
              <a:ext cx="4377640" cy="2152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C:\Documents and Settings\User\Рабочий стол\p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4" y="5146004"/>
              <a:ext cx="4365080" cy="2112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C:\Documents and Settings\User\Рабочий стол\p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64" y="5499462"/>
              <a:ext cx="4355920" cy="2177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C:\Documents and Settings\User\Рабочий стол\p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64" y="5872656"/>
              <a:ext cx="4355920" cy="2046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547664" y="357301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металлами, стоящими в ряду напряжений правее водорода:</a:t>
            </a:r>
          </a:p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Концентрированная HNO</a:t>
            </a:r>
            <a:r>
              <a:rPr lang="ru-RU" sz="2400" b="1" baseline="-25000" dirty="0" smtClean="0">
                <a:latin typeface="Monotype Corsiva" pitchFamily="66" charset="0"/>
                <a:cs typeface="Times New Roman" pitchFamily="18" charset="0"/>
              </a:rPr>
              <a:t>3 </a:t>
            </a:r>
          </a:p>
          <a:p>
            <a:pPr marL="0" indent="0">
              <a:buNone/>
            </a:pPr>
            <a:endParaRPr lang="ru-RU" sz="2400" b="1" dirty="0" smtClean="0">
              <a:latin typeface="Monotype Corsiva" pitchFamily="66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Разбавленная HNO</a:t>
            </a:r>
            <a:r>
              <a:rPr lang="ru-RU" sz="2400" b="1" baseline="-25000" dirty="0" smtClean="0">
                <a:latin typeface="Monotype Corsiva" pitchFamily="66" charset="0"/>
                <a:cs typeface="Times New Roman" pitchFamily="18" charset="0"/>
              </a:rPr>
              <a:t>3</a:t>
            </a:r>
          </a:p>
        </p:txBody>
      </p:sp>
      <p:pic>
        <p:nvPicPr>
          <p:cNvPr id="11" name="Picture 3" descr="C:\Documents and Settings\User\Рабочий стол\p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6353101" cy="321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User\Рабочий стол\p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6484422" cy="318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63688" y="0"/>
            <a:ext cx="7151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Химические свойства азотной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кислоты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" name="Picture 12" descr="Картинка 52 из 235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4484" r="10257"/>
          <a:stretch>
            <a:fillRect/>
          </a:stretch>
        </p:blipFill>
        <p:spPr bwMode="auto">
          <a:xfrm>
            <a:off x="7596336" y="5517232"/>
            <a:ext cx="1225277" cy="112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63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620688"/>
            <a:ext cx="7200800" cy="5976193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Окислительные свойства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2) Особенности взаимодействия с неметаллами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(S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P, C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  </a:t>
            </a:r>
            <a:endParaRPr lang="ru-RU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3) Взаимодействует с органическими веществами (скипидар вспыхивает):</a:t>
            </a:r>
            <a:endParaRPr lang="ru-RU" sz="2400" b="1" dirty="0" smtClean="0">
              <a:latin typeface="Monotype Corsiva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3688" y="116632"/>
            <a:ext cx="7151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Химические свойства азотной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кислоты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8820" y="1657523"/>
            <a:ext cx="571105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3063875" algn="ctr"/>
              </a:tabLst>
            </a:pPr>
            <a:r>
              <a:rPr lang="ru-RU" sz="1800" dirty="0"/>
              <a:t>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3P + 5HNO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 = 3H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+ 5NO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23728" y="2204864"/>
            <a:ext cx="501291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3063875" algn="ctr"/>
              </a:tabLs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C + 4HNO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CO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 + 4NO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123728" y="2780928"/>
            <a:ext cx="544155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 +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090555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4005064"/>
            <a:ext cx="3819621" cy="25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6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/>
          <p:cNvSpPr>
            <a:spLocks noChangeArrowheads="1"/>
          </p:cNvSpPr>
          <p:nvPr/>
        </p:nvSpPr>
        <p:spPr bwMode="auto">
          <a:xfrm>
            <a:off x="1547664" y="188913"/>
            <a:ext cx="6624786" cy="647700"/>
          </a:xfrm>
          <a:prstGeom prst="foldedCorner">
            <a:avLst>
              <a:gd name="adj" fmla="val 12500"/>
            </a:avLst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азотной кислоты</a:t>
            </a:r>
          </a:p>
        </p:txBody>
      </p:sp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250825" y="981075"/>
            <a:ext cx="792163" cy="64770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556" name="AutoShape 10"/>
          <p:cNvSpPr>
            <a:spLocks noChangeArrowheads="1"/>
          </p:cNvSpPr>
          <p:nvPr/>
        </p:nvSpPr>
        <p:spPr bwMode="auto">
          <a:xfrm>
            <a:off x="250825" y="4149725"/>
            <a:ext cx="792163" cy="64770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250825" y="3357563"/>
            <a:ext cx="792163" cy="64770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558" name="AutoShape 12"/>
          <p:cNvSpPr>
            <a:spLocks noChangeArrowheads="1"/>
          </p:cNvSpPr>
          <p:nvPr/>
        </p:nvSpPr>
        <p:spPr bwMode="auto">
          <a:xfrm>
            <a:off x="250825" y="4941888"/>
            <a:ext cx="792163" cy="64770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559" name="AutoShape 13"/>
          <p:cNvSpPr>
            <a:spLocks noChangeArrowheads="1"/>
          </p:cNvSpPr>
          <p:nvPr/>
        </p:nvSpPr>
        <p:spPr bwMode="auto">
          <a:xfrm>
            <a:off x="250825" y="1773238"/>
            <a:ext cx="792163" cy="64770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560" name="AutoShape 14"/>
          <p:cNvSpPr>
            <a:spLocks noChangeArrowheads="1"/>
          </p:cNvSpPr>
          <p:nvPr/>
        </p:nvSpPr>
        <p:spPr bwMode="auto">
          <a:xfrm>
            <a:off x="250825" y="2565400"/>
            <a:ext cx="792163" cy="64770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1547664" y="980728"/>
            <a:ext cx="3937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Производство азотных и комплексных</a:t>
            </a:r>
          </a:p>
          <a:p>
            <a:r>
              <a:rPr lang="ru-RU" sz="2000" b="1" dirty="0">
                <a:latin typeface="Monotype Corsiva" pitchFamily="66" charset="0"/>
              </a:rPr>
              <a:t> удобрений.</a:t>
            </a:r>
          </a:p>
        </p:txBody>
      </p:sp>
      <p:pic>
        <p:nvPicPr>
          <p:cNvPr id="62481" name="Picture 17" descr="Картинка 18 из 24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5898"/>
          <a:stretch>
            <a:fillRect/>
          </a:stretch>
        </p:blipFill>
        <p:spPr bwMode="auto">
          <a:xfrm>
            <a:off x="6516688" y="981075"/>
            <a:ext cx="2376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5" name="Picture 21" descr="Картинка 45 из 24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852738"/>
            <a:ext cx="262731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1547664" y="1772816"/>
            <a:ext cx="3608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Производство взрывчатых веществ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1547664" y="2564904"/>
            <a:ext cx="2683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Производство красителей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1547664" y="3356992"/>
            <a:ext cx="2454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Производство лекарств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1475656" y="4077072"/>
            <a:ext cx="272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Производство пленок,</a:t>
            </a:r>
          </a:p>
          <a:p>
            <a:r>
              <a:rPr lang="ru-RU" sz="2000" b="1" dirty="0">
                <a:latin typeface="Monotype Corsiva" pitchFamily="66" charset="0"/>
              </a:rPr>
              <a:t>нитролаков, нитроэмалей</a:t>
            </a: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1547664" y="4941168"/>
            <a:ext cx="2417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Производство </a:t>
            </a:r>
          </a:p>
          <a:p>
            <a:r>
              <a:rPr lang="ru-RU" sz="2000" b="1" dirty="0">
                <a:latin typeface="Monotype Corsiva" pitchFamily="66" charset="0"/>
              </a:rPr>
              <a:t>искусственных волокон</a:t>
            </a:r>
          </a:p>
        </p:txBody>
      </p:sp>
      <p:sp>
        <p:nvSpPr>
          <p:cNvPr id="23569" name="AutoShape 34"/>
          <p:cNvSpPr>
            <a:spLocks noChangeArrowheads="1"/>
          </p:cNvSpPr>
          <p:nvPr/>
        </p:nvSpPr>
        <p:spPr bwMode="auto">
          <a:xfrm>
            <a:off x="250825" y="5734050"/>
            <a:ext cx="792163" cy="647700"/>
          </a:xfrm>
          <a:prstGeom prst="foldedCorner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1547664" y="5733256"/>
            <a:ext cx="29001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Как компонент нитрующей</a:t>
            </a:r>
          </a:p>
          <a:p>
            <a:r>
              <a:rPr lang="ru-RU" sz="2000" b="1" dirty="0">
                <a:latin typeface="Monotype Corsiva" pitchFamily="66" charset="0"/>
              </a:rPr>
              <a:t>смеси, для траления</a:t>
            </a:r>
          </a:p>
          <a:p>
            <a:r>
              <a:rPr lang="ru-RU" sz="2000" b="1" dirty="0">
                <a:latin typeface="Monotype Corsiva" pitchFamily="66" charset="0"/>
              </a:rPr>
              <a:t>металлов в металлургии</a:t>
            </a:r>
          </a:p>
        </p:txBody>
      </p:sp>
      <p:pic>
        <p:nvPicPr>
          <p:cNvPr id="62510" name="Picture 46" descr="Картинка 40 из 148673">
            <a:hlinkClick r:id="rId6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356100" y="3068638"/>
            <a:ext cx="4537075" cy="3240087"/>
          </a:xfrm>
        </p:spPr>
      </p:pic>
      <p:pic>
        <p:nvPicPr>
          <p:cNvPr id="62512" name="Picture 48" descr="Картинка 35 из 7717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100" y="2781300"/>
            <a:ext cx="4570413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16" name="Picture 52" descr="Картинка 15 из 990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6100" y="2781300"/>
            <a:ext cx="45212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19" name="Picture 55" descr="nitroelam_NC132P_dl_der_me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4663" y="3213100"/>
            <a:ext cx="464343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0" name="Picture 56" descr="Картинка 25 из 439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7900" y="981075"/>
            <a:ext cx="43561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1" name="Picture 57" descr="Картинка 43 из 3061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3181350"/>
            <a:ext cx="4572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2" name="Picture 58" descr="Картинка 3 из 17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59338" y="3644900"/>
            <a:ext cx="3810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" grpId="0"/>
      <p:bldP spid="62486" grpId="0"/>
      <p:bldP spid="62489" grpId="0"/>
      <p:bldP spid="62491" grpId="0"/>
      <p:bldP spid="62493" grpId="0"/>
      <p:bldP spid="62496" grpId="0"/>
      <p:bldP spid="624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Картинка 2 из 2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45224"/>
            <a:ext cx="1459907" cy="12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Картинка 13 из 24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1798961" cy="136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Картинка 7 из 19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276872"/>
            <a:ext cx="1440284" cy="13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619672" y="284153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Monotype Corsiva" pitchFamily="66" charset="0"/>
              </a:rPr>
              <a:t>Нитраты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ru-RU" sz="2400" b="1" dirty="0">
                <a:latin typeface="Monotype Corsiva" pitchFamily="66" charset="0"/>
              </a:rPr>
              <a:t>соли азотной кислоты, получают при действии кислоты на металлы, их оксиды и </a:t>
            </a:r>
            <a:r>
              <a:rPr lang="ru-RU" sz="2400" b="1" dirty="0" err="1">
                <a:latin typeface="Monotype Corsiva" pitchFamily="66" charset="0"/>
              </a:rPr>
              <a:t>гидроксиды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691680" y="1916832"/>
            <a:ext cx="7452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Monotype Corsiva" pitchFamily="66" charset="0"/>
              </a:rPr>
              <a:t>Селитры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– соли азотной кислоты и щелочных металлов.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763688" y="2420888"/>
            <a:ext cx="3611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latin typeface="Monotype Corsiva" pitchFamily="66" charset="0"/>
              </a:rPr>
              <a:t>NaNO</a:t>
            </a:r>
            <a:r>
              <a:rPr lang="ru-RU" sz="2400" b="1" baseline="-25000" dirty="0">
                <a:latin typeface="Monotype Corsiva" pitchFamily="66" charset="0"/>
              </a:rPr>
              <a:t>3</a:t>
            </a:r>
            <a:r>
              <a:rPr lang="ru-RU" sz="2400" b="1" dirty="0">
                <a:latin typeface="Monotype Corsiva" pitchFamily="66" charset="0"/>
              </a:rPr>
              <a:t> – натриевая селитра</a:t>
            </a:r>
            <a:r>
              <a:rPr lang="ru-RU" sz="2400" dirty="0">
                <a:latin typeface="Monotype Corsiva" pitchFamily="66" charset="0"/>
              </a:rPr>
              <a:t>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63688" y="3573016"/>
            <a:ext cx="3334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latin typeface="Monotype Corsiva" pitchFamily="66" charset="0"/>
              </a:rPr>
              <a:t>KNO</a:t>
            </a:r>
            <a:r>
              <a:rPr lang="ru-RU" sz="2400" b="1" baseline="-25000" dirty="0" smtClean="0">
                <a:latin typeface="Monotype Corsiva" pitchFamily="66" charset="0"/>
              </a:rPr>
              <a:t>3</a:t>
            </a:r>
            <a:r>
              <a:rPr lang="ru-RU" sz="2400" b="1" dirty="0" smtClean="0">
                <a:latin typeface="Monotype Corsiva" pitchFamily="66" charset="0"/>
              </a:rPr>
              <a:t> – калийная селитра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835696" y="4653136"/>
            <a:ext cx="38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>
                <a:latin typeface="Monotype Corsiva" pitchFamily="66" charset="0"/>
              </a:rPr>
              <a:t>NH</a:t>
            </a:r>
            <a:r>
              <a:rPr lang="ru-RU" sz="2400" b="1" baseline="-25000" dirty="0">
                <a:latin typeface="Monotype Corsiva" pitchFamily="66" charset="0"/>
              </a:rPr>
              <a:t>4</a:t>
            </a:r>
            <a:r>
              <a:rPr lang="en-US" sz="2400" b="1" dirty="0">
                <a:latin typeface="Monotype Corsiva" pitchFamily="66" charset="0"/>
              </a:rPr>
              <a:t>NO</a:t>
            </a:r>
            <a:r>
              <a:rPr lang="ru-RU" sz="2400" b="1" baseline="-25000" dirty="0">
                <a:latin typeface="Monotype Corsiva" pitchFamily="66" charset="0"/>
              </a:rPr>
              <a:t>3</a:t>
            </a:r>
            <a:r>
              <a:rPr lang="ru-RU" sz="2400" b="1" dirty="0">
                <a:latin typeface="Monotype Corsiva" pitchFamily="66" charset="0"/>
              </a:rPr>
              <a:t> – аммиачная селитра 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835696" y="5877272"/>
            <a:ext cx="3858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>
                <a:latin typeface="Monotype Corsiva" pitchFamily="66" charset="0"/>
              </a:rPr>
              <a:t>Ca</a:t>
            </a:r>
            <a:r>
              <a:rPr lang="ru-RU" sz="2400" b="1" dirty="0">
                <a:latin typeface="Monotype Corsiva" pitchFamily="66" charset="0"/>
              </a:rPr>
              <a:t>(</a:t>
            </a:r>
            <a:r>
              <a:rPr lang="en-US" sz="2400" b="1" dirty="0">
                <a:latin typeface="Monotype Corsiva" pitchFamily="66" charset="0"/>
              </a:rPr>
              <a:t>NO</a:t>
            </a:r>
            <a:r>
              <a:rPr lang="ru-RU" sz="2400" b="1" baseline="-25000" dirty="0">
                <a:latin typeface="Monotype Corsiva" pitchFamily="66" charset="0"/>
              </a:rPr>
              <a:t>3</a:t>
            </a:r>
            <a:r>
              <a:rPr lang="ru-RU" sz="2400" b="1" dirty="0">
                <a:latin typeface="Monotype Corsiva" pitchFamily="66" charset="0"/>
              </a:rPr>
              <a:t>)</a:t>
            </a:r>
            <a:r>
              <a:rPr lang="ru-RU" sz="2400" b="1" baseline="-25000" dirty="0">
                <a:latin typeface="Monotype Corsiva" pitchFamily="66" charset="0"/>
              </a:rPr>
              <a:t>2</a:t>
            </a:r>
            <a:r>
              <a:rPr lang="ru-RU" sz="2400" b="1" dirty="0">
                <a:latin typeface="Monotype Corsiva" pitchFamily="66" charset="0"/>
              </a:rPr>
              <a:t> – кальциевая селитра 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619672" y="1366986"/>
            <a:ext cx="6697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Свойства</a:t>
            </a:r>
            <a:r>
              <a:rPr lang="ru-RU" sz="2400" b="1" dirty="0">
                <a:latin typeface="Monotype Corsiva" pitchFamily="66" charset="0"/>
              </a:rPr>
              <a:t>: </a:t>
            </a:r>
            <a:r>
              <a:rPr lang="ru-RU" sz="2400" b="1" u="sng" dirty="0">
                <a:latin typeface="Monotype Corsiva" pitchFamily="66" charset="0"/>
              </a:rPr>
              <a:t>ВСЕ</a:t>
            </a:r>
            <a:r>
              <a:rPr lang="ru-RU" sz="2400" b="1" dirty="0">
                <a:latin typeface="Monotype Corsiva" pitchFamily="66" charset="0"/>
              </a:rPr>
              <a:t> растворимы в воде.</a:t>
            </a:r>
          </a:p>
        </p:txBody>
      </p:sp>
      <p:pic>
        <p:nvPicPr>
          <p:cNvPr id="10" name="Picture 8" descr="Картинка 5 из 981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099088"/>
            <a:ext cx="1368152" cy="144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619671" y="142875"/>
            <a:ext cx="74528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600"/>
            <a:r>
              <a:rPr lang="ru-RU" sz="2400" b="1" dirty="0">
                <a:latin typeface="Monotype Corsiva" pitchFamily="66" charset="0"/>
              </a:rPr>
              <a:t>При нагревании нитраты разлагаются тем полнее, чем правее в электрохимическом ряду напряжений стоит металл, образующий соль.</a:t>
            </a:r>
          </a:p>
        </p:txBody>
      </p:sp>
      <p:sp>
        <p:nvSpPr>
          <p:cNvPr id="27651" name="Line 11"/>
          <p:cNvSpPr>
            <a:spLocks noChangeShapeType="1"/>
          </p:cNvSpPr>
          <p:nvPr/>
        </p:nvSpPr>
        <p:spPr bwMode="auto">
          <a:xfrm>
            <a:off x="1547664" y="2060848"/>
            <a:ext cx="7416824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Text Box 27"/>
          <p:cNvSpPr txBox="1">
            <a:spLocks noChangeArrowheads="1"/>
          </p:cNvSpPr>
          <p:nvPr/>
        </p:nvSpPr>
        <p:spPr bwMode="auto">
          <a:xfrm>
            <a:off x="1547664" y="1573213"/>
            <a:ext cx="698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Li K </a:t>
            </a:r>
            <a:r>
              <a:rPr lang="en-US" dirty="0" err="1">
                <a:solidFill>
                  <a:srgbClr val="000099"/>
                </a:solidFill>
              </a:rPr>
              <a:t>Ba</a:t>
            </a:r>
            <a:r>
              <a:rPr lang="en-US" dirty="0">
                <a:solidFill>
                  <a:srgbClr val="000099"/>
                </a:solidFill>
              </a:rPr>
              <a:t> Ca Na    </a:t>
            </a:r>
            <a:r>
              <a:rPr lang="en-US" dirty="0">
                <a:solidFill>
                  <a:srgbClr val="006600"/>
                </a:solidFill>
              </a:rPr>
              <a:t>Mg</a:t>
            </a:r>
            <a:r>
              <a:rPr lang="en-US" dirty="0"/>
              <a:t> </a:t>
            </a:r>
            <a:r>
              <a:rPr lang="en-US" dirty="0">
                <a:solidFill>
                  <a:srgbClr val="006600"/>
                </a:solidFill>
              </a:rPr>
              <a:t>Al </a:t>
            </a:r>
            <a:r>
              <a:rPr lang="en-US" dirty="0" err="1">
                <a:solidFill>
                  <a:srgbClr val="006600"/>
                </a:solidFill>
              </a:rPr>
              <a:t>Mn</a:t>
            </a:r>
            <a:r>
              <a:rPr lang="en-US" dirty="0">
                <a:solidFill>
                  <a:srgbClr val="006600"/>
                </a:solidFill>
              </a:rPr>
              <a:t> Zn Cr Fe Co </a:t>
            </a:r>
            <a:r>
              <a:rPr lang="en-US" dirty="0" err="1">
                <a:solidFill>
                  <a:srgbClr val="006600"/>
                </a:solidFill>
              </a:rPr>
              <a:t>Sn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err="1">
                <a:solidFill>
                  <a:srgbClr val="006600"/>
                </a:solidFill>
              </a:rPr>
              <a:t>Pb</a:t>
            </a:r>
            <a:r>
              <a:rPr lang="en-US" dirty="0"/>
              <a:t>  </a:t>
            </a:r>
            <a:r>
              <a:rPr lang="en-US" dirty="0">
                <a:solidFill>
                  <a:srgbClr val="006600"/>
                </a:solidFill>
              </a:rPr>
              <a:t>Cu</a:t>
            </a:r>
            <a:r>
              <a:rPr lang="en-US" dirty="0">
                <a:solidFill>
                  <a:srgbClr val="663300"/>
                </a:solidFill>
              </a:rPr>
              <a:t>       Ag Hg Au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7653" name="Line 28"/>
          <p:cNvSpPr>
            <a:spLocks noChangeShapeType="1"/>
          </p:cNvSpPr>
          <p:nvPr/>
        </p:nvSpPr>
        <p:spPr bwMode="auto">
          <a:xfrm>
            <a:off x="1547664" y="1484785"/>
            <a:ext cx="7344816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30"/>
          <p:cNvSpPr>
            <a:spLocks noChangeShapeType="1"/>
          </p:cNvSpPr>
          <p:nvPr/>
        </p:nvSpPr>
        <p:spPr bwMode="auto">
          <a:xfrm>
            <a:off x="3203848" y="1484784"/>
            <a:ext cx="0" cy="5762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31"/>
          <p:cNvSpPr>
            <a:spLocks noChangeShapeType="1"/>
          </p:cNvSpPr>
          <p:nvPr/>
        </p:nvSpPr>
        <p:spPr bwMode="auto">
          <a:xfrm>
            <a:off x="6929438" y="1501775"/>
            <a:ext cx="0" cy="5762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32"/>
          <p:cNvSpPr>
            <a:spLocks noChangeShapeType="1"/>
          </p:cNvSpPr>
          <p:nvPr/>
        </p:nvSpPr>
        <p:spPr bwMode="auto">
          <a:xfrm>
            <a:off x="3203848" y="2060848"/>
            <a:ext cx="0" cy="431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34"/>
          <p:cNvSpPr>
            <a:spLocks noChangeShapeType="1"/>
          </p:cNvSpPr>
          <p:nvPr/>
        </p:nvSpPr>
        <p:spPr bwMode="auto">
          <a:xfrm>
            <a:off x="6929438" y="2071688"/>
            <a:ext cx="0" cy="431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Text Box 35"/>
          <p:cNvSpPr txBox="1">
            <a:spLocks noChangeArrowheads="1"/>
          </p:cNvSpPr>
          <p:nvPr/>
        </p:nvSpPr>
        <p:spPr bwMode="auto">
          <a:xfrm>
            <a:off x="1619672" y="2132856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нитрит + О</a:t>
            </a:r>
            <a:r>
              <a:rPr lang="ru-RU" sz="2000" baseline="-25000" dirty="0"/>
              <a:t>2</a:t>
            </a:r>
          </a:p>
        </p:txBody>
      </p:sp>
      <p:sp>
        <p:nvSpPr>
          <p:cNvPr id="27659" name="Text Box 36"/>
          <p:cNvSpPr txBox="1">
            <a:spLocks noChangeArrowheads="1"/>
          </p:cNvSpPr>
          <p:nvPr/>
        </p:nvSpPr>
        <p:spPr bwMode="auto">
          <a:xfrm>
            <a:off x="3275856" y="2132856"/>
            <a:ext cx="333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оксид металла +  </a:t>
            </a:r>
            <a:r>
              <a:rPr lang="en-US" sz="2000" dirty="0"/>
              <a:t>NO</a:t>
            </a:r>
            <a:r>
              <a:rPr lang="en-US" sz="2000" baseline="-25000" dirty="0"/>
              <a:t>2</a:t>
            </a:r>
            <a:r>
              <a:rPr lang="en-US" sz="2000" dirty="0"/>
              <a:t> + O</a:t>
            </a:r>
            <a:r>
              <a:rPr lang="en-US" sz="2000" baseline="-25000" dirty="0"/>
              <a:t>2</a:t>
            </a:r>
            <a:endParaRPr lang="ru-RU" sz="2000" baseline="-25000" dirty="0"/>
          </a:p>
        </p:txBody>
      </p:sp>
      <p:sp>
        <p:nvSpPr>
          <p:cNvPr id="27660" name="Text Box 37"/>
          <p:cNvSpPr txBox="1">
            <a:spLocks noChangeArrowheads="1"/>
          </p:cNvSpPr>
          <p:nvPr/>
        </p:nvSpPr>
        <p:spPr bwMode="auto">
          <a:xfrm>
            <a:off x="7000875" y="2143125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Ме + </a:t>
            </a:r>
            <a:r>
              <a:rPr lang="en-US" sz="2000"/>
              <a:t>NO</a:t>
            </a:r>
            <a:r>
              <a:rPr lang="en-US" sz="2000" baseline="-25000"/>
              <a:t>2</a:t>
            </a:r>
            <a:r>
              <a:rPr lang="en-US" sz="2000"/>
              <a:t> + O</a:t>
            </a:r>
            <a:r>
              <a:rPr lang="en-US" sz="2000" baseline="-25000"/>
              <a:t>2</a:t>
            </a:r>
            <a:endParaRPr lang="ru-RU" sz="2000" baseline="-25000"/>
          </a:p>
        </p:txBody>
      </p:sp>
      <p:sp>
        <p:nvSpPr>
          <p:cNvPr id="81959" name="Text Box 39"/>
          <p:cNvSpPr txBox="1">
            <a:spLocks noChangeArrowheads="1"/>
          </p:cNvSpPr>
          <p:nvPr/>
        </p:nvSpPr>
        <p:spPr bwMode="auto">
          <a:xfrm>
            <a:off x="2555776" y="3356992"/>
            <a:ext cx="33473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2NaNO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= 2NaNO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2555776" y="4221088"/>
            <a:ext cx="426430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2Pb(NO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2PbO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+ 4NO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2555776" y="5157192"/>
            <a:ext cx="322235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= 2Ag + 2NO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9" grpId="0" animBg="1"/>
      <p:bldP spid="81960" grpId="0" animBg="1"/>
      <p:bldP spid="819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47664" y="373305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3063875" algn="ctr"/>
              </a:tabLst>
            </a:pPr>
            <a:r>
              <a:rPr lang="ru-RU" sz="2400" dirty="0">
                <a:latin typeface="Monotype Corsiva" pitchFamily="66" charset="0"/>
              </a:rPr>
              <a:t>Селитры используются как удобрения. </a:t>
            </a:r>
          </a:p>
          <a:p>
            <a:pPr>
              <a:tabLst>
                <a:tab pos="3063875" algn="ctr"/>
              </a:tabLst>
            </a:pPr>
            <a:endParaRPr lang="ru-RU" sz="2400" dirty="0">
              <a:latin typeface="Monotype Corsiva" pitchFamily="66" charset="0"/>
            </a:endParaRPr>
          </a:p>
          <a:p>
            <a:pPr>
              <a:tabLst>
                <a:tab pos="3063875" algn="ctr"/>
              </a:tabLst>
            </a:pPr>
            <a:r>
              <a:rPr lang="ru-RU" sz="2400" dirty="0">
                <a:latin typeface="Monotype Corsiva" pitchFamily="66" charset="0"/>
              </a:rPr>
              <a:t> </a:t>
            </a:r>
            <a:r>
              <a:rPr lang="en-US" sz="2400" dirty="0">
                <a:latin typeface="Monotype Corsiva" pitchFamily="66" charset="0"/>
              </a:rPr>
              <a:t>KNO</a:t>
            </a:r>
            <a:r>
              <a:rPr lang="ru-RU" sz="2400" baseline="-25000" dirty="0">
                <a:latin typeface="Monotype Corsiva" pitchFamily="66" charset="0"/>
              </a:rPr>
              <a:t>3</a:t>
            </a:r>
            <a:r>
              <a:rPr lang="ru-RU" sz="2400" dirty="0">
                <a:latin typeface="Monotype Corsiva" pitchFamily="66" charset="0"/>
              </a:rPr>
              <a:t> применяется для приготовления  </a:t>
            </a:r>
            <a:r>
              <a:rPr lang="ru-RU" sz="2400" dirty="0" smtClean="0">
                <a:latin typeface="Monotype Corsiva" pitchFamily="66" charset="0"/>
              </a:rPr>
              <a:t>черного </a:t>
            </a:r>
            <a:r>
              <a:rPr lang="ru-RU" sz="2400" dirty="0">
                <a:latin typeface="Monotype Corsiva" pitchFamily="66" charset="0"/>
              </a:rPr>
              <a:t>пороха.</a:t>
            </a:r>
          </a:p>
        </p:txBody>
      </p:sp>
      <p:pic>
        <p:nvPicPr>
          <p:cNvPr id="22531" name="Picture 3" descr="поро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7600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592288" cy="23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411885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7704" y="116632"/>
            <a:ext cx="6266210" cy="82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063875" algn="ctr"/>
                <a:tab pos="4635500" algn="l"/>
              </a:tabLst>
            </a:pPr>
            <a:r>
              <a:rPr lang="ru-RU" sz="1800" dirty="0"/>
              <a:t>             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Оксиды азота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b="1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b="1" dirty="0"/>
          </a:p>
          <a:p>
            <a:pPr algn="ctr">
              <a:tabLst>
                <a:tab pos="3063875" algn="ctr"/>
                <a:tab pos="4635500" algn="l"/>
              </a:tabLst>
            </a:pPr>
            <a:r>
              <a:rPr lang="ru-RU" sz="2400" b="1" dirty="0"/>
              <a:t>Азот образует </a:t>
            </a:r>
            <a:r>
              <a:rPr lang="ru-RU" sz="2400" b="1" u="sng" dirty="0"/>
              <a:t>шесть</a:t>
            </a:r>
            <a:r>
              <a:rPr lang="ru-RU" sz="2400" b="1" dirty="0"/>
              <a:t> кислородных соединений.</a:t>
            </a:r>
            <a:endParaRPr lang="ru-RU" sz="24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400" b="1" u="sng" dirty="0"/>
              <a:t>степени окисления</a:t>
            </a:r>
            <a:r>
              <a:rPr lang="ru-RU" sz="1800" dirty="0"/>
              <a:t>  </a:t>
            </a:r>
            <a:r>
              <a:rPr lang="ru-RU" sz="2800" dirty="0"/>
              <a:t>+</a:t>
            </a:r>
            <a:r>
              <a:rPr lang="ru-RU" sz="2800" b="1" dirty="0"/>
              <a:t>1</a:t>
            </a:r>
            <a:r>
              <a:rPr lang="ru-RU" sz="2000" dirty="0"/>
              <a:t>    </a:t>
            </a:r>
            <a:r>
              <a:rPr lang="en-US" sz="2400" b="1" dirty="0"/>
              <a:t>N</a:t>
            </a:r>
            <a:r>
              <a:rPr lang="ru-RU" sz="1800" dirty="0"/>
              <a:t>2</a:t>
            </a:r>
            <a:r>
              <a:rPr lang="en-US" sz="2400" b="1" dirty="0"/>
              <a:t>O</a:t>
            </a:r>
            <a:endParaRPr lang="ru-RU" sz="2400" dirty="0"/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b="1" dirty="0"/>
              <a:t>                                            </a:t>
            </a:r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b="1" dirty="0"/>
              <a:t>                                            </a:t>
            </a:r>
            <a:r>
              <a:rPr lang="ru-RU" sz="2800" dirty="0"/>
              <a:t>+</a:t>
            </a:r>
            <a:r>
              <a:rPr lang="ru-RU" sz="2800" b="1" dirty="0"/>
              <a:t>2</a:t>
            </a:r>
            <a:r>
              <a:rPr lang="ru-RU" sz="2000" b="1" dirty="0"/>
              <a:t>    </a:t>
            </a:r>
            <a:r>
              <a:rPr lang="en-US" sz="2400" b="1" dirty="0"/>
              <a:t>NO</a:t>
            </a:r>
            <a:endParaRPr lang="ru-RU" sz="2800" b="1" dirty="0"/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b="1" dirty="0"/>
              <a:t>                                            </a:t>
            </a:r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dirty="0"/>
              <a:t>                                            </a:t>
            </a:r>
            <a:r>
              <a:rPr lang="ru-RU" sz="2800" dirty="0"/>
              <a:t>+</a:t>
            </a:r>
            <a:r>
              <a:rPr lang="ru-RU" sz="2800" b="1" dirty="0"/>
              <a:t>3</a:t>
            </a:r>
            <a:r>
              <a:rPr lang="ru-RU" sz="2000" b="1" dirty="0"/>
              <a:t>    </a:t>
            </a:r>
            <a:r>
              <a:rPr lang="en-US" sz="2400" b="1" dirty="0"/>
              <a:t>N</a:t>
            </a:r>
            <a:r>
              <a:rPr lang="ru-RU" sz="1800" dirty="0"/>
              <a:t>2</a:t>
            </a:r>
            <a:r>
              <a:rPr lang="en-US" sz="2400" b="1" dirty="0"/>
              <a:t>O</a:t>
            </a:r>
            <a:r>
              <a:rPr lang="ru-RU" sz="1800" dirty="0"/>
              <a:t>3</a:t>
            </a:r>
            <a:endParaRPr lang="ru-RU" sz="2000" dirty="0"/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b="1" dirty="0"/>
              <a:t>                                            </a:t>
            </a:r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dirty="0"/>
              <a:t>                                            </a:t>
            </a:r>
            <a:r>
              <a:rPr lang="ru-RU" sz="2800" dirty="0"/>
              <a:t>+</a:t>
            </a:r>
            <a:r>
              <a:rPr lang="ru-RU" sz="2800" b="1" dirty="0"/>
              <a:t>4</a:t>
            </a:r>
            <a:r>
              <a:rPr lang="ru-RU" sz="2000" b="1" dirty="0"/>
              <a:t>    </a:t>
            </a:r>
            <a:r>
              <a:rPr lang="en-US" sz="2400" b="1" dirty="0"/>
              <a:t>NO</a:t>
            </a:r>
            <a:r>
              <a:rPr lang="ru-RU" sz="1800" dirty="0"/>
              <a:t>2</a:t>
            </a:r>
            <a:r>
              <a:rPr lang="ru-RU" sz="2400" b="1" dirty="0"/>
              <a:t>, </a:t>
            </a:r>
            <a:r>
              <a:rPr lang="en-US" sz="2400" b="1" dirty="0"/>
              <a:t>N</a:t>
            </a:r>
            <a:r>
              <a:rPr lang="ru-RU" sz="1800" dirty="0"/>
              <a:t>2</a:t>
            </a:r>
            <a:r>
              <a:rPr lang="en-US" sz="2400" b="1" dirty="0"/>
              <a:t>O</a:t>
            </a:r>
            <a:r>
              <a:rPr lang="ru-RU" sz="1800" dirty="0"/>
              <a:t>4</a:t>
            </a:r>
            <a:endParaRPr lang="ru-RU" sz="2000" dirty="0"/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b="1" dirty="0"/>
              <a:t>                                    </a:t>
            </a:r>
          </a:p>
          <a:p>
            <a:pPr>
              <a:tabLst>
                <a:tab pos="3063875" algn="ctr"/>
                <a:tab pos="4635500" algn="l"/>
              </a:tabLst>
            </a:pPr>
            <a:r>
              <a:rPr lang="ru-RU" sz="2000" dirty="0"/>
              <a:t>                                            </a:t>
            </a:r>
            <a:r>
              <a:rPr lang="ru-RU" sz="2800" dirty="0"/>
              <a:t>+</a:t>
            </a:r>
            <a:r>
              <a:rPr lang="ru-RU" sz="2800" b="1" dirty="0"/>
              <a:t>5</a:t>
            </a:r>
            <a:r>
              <a:rPr lang="ru-RU" sz="2000" b="1" dirty="0"/>
              <a:t>    </a:t>
            </a:r>
            <a:r>
              <a:rPr lang="en-US" sz="2400" b="1" dirty="0"/>
              <a:t>N</a:t>
            </a:r>
            <a:r>
              <a:rPr lang="ru-RU" sz="1800" dirty="0"/>
              <a:t>2</a:t>
            </a:r>
            <a:r>
              <a:rPr lang="en-US" sz="2400" b="1" dirty="0"/>
              <a:t>O</a:t>
            </a:r>
            <a:r>
              <a:rPr lang="ru-RU" sz="1800" dirty="0"/>
              <a:t>5</a:t>
            </a:r>
            <a:r>
              <a:rPr lang="ru-RU" sz="2400" dirty="0"/>
              <a:t> </a:t>
            </a:r>
            <a:endParaRPr lang="ru-RU" sz="2800" b="1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24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  <a:p>
            <a:pPr>
              <a:tabLst>
                <a:tab pos="3063875" algn="ctr"/>
                <a:tab pos="4635500" algn="l"/>
              </a:tabLst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00600" cy="792088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</a:t>
            </a:r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задание:</a:t>
            </a:r>
            <a:endParaRPr lang="ru-RU" sz="4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980728"/>
            <a:ext cx="4392488" cy="212109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§ 26,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упр.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2,4 стр. 121.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7" descr="dbdee13c60c9204fee7ec8d256b5f9f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3207518" cy="387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5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2843808" y="5661248"/>
            <a:ext cx="3671887" cy="647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699792" y="4653136"/>
            <a:ext cx="3167063" cy="503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932040" y="3140968"/>
            <a:ext cx="3529013" cy="576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139952" y="2780928"/>
            <a:ext cx="5004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u="sng" dirty="0" smtClean="0">
                <a:latin typeface="Monotype Corsiva" pitchFamily="66" charset="0"/>
              </a:rPr>
              <a:t>Получение</a:t>
            </a:r>
            <a:r>
              <a:rPr lang="ru-RU" sz="2400" b="1" u="sng" dirty="0">
                <a:latin typeface="Monotype Corsiva" pitchFamily="66" charset="0"/>
              </a:rPr>
              <a:t>:</a:t>
            </a:r>
          </a:p>
          <a:p>
            <a:pPr>
              <a:defRPr/>
            </a:pPr>
            <a:r>
              <a:rPr lang="ru-RU" sz="2400" b="1" dirty="0"/>
              <a:t>            </a:t>
            </a:r>
            <a:r>
              <a:rPr lang="ru-RU" sz="2400" b="1" dirty="0" smtClean="0"/>
              <a:t> </a:t>
            </a:r>
            <a:r>
              <a:rPr lang="en-US" sz="2400" b="1" dirty="0"/>
              <a:t>NH</a:t>
            </a:r>
            <a:r>
              <a:rPr lang="en-US" sz="2400" b="1" baseline="-25000" dirty="0"/>
              <a:t>4</a:t>
            </a:r>
            <a:r>
              <a:rPr lang="en-US" sz="2400" b="1" dirty="0"/>
              <a:t>NO = N</a:t>
            </a:r>
            <a:r>
              <a:rPr lang="en-US" sz="2400" b="1" baseline="-25000" dirty="0"/>
              <a:t>2</a:t>
            </a:r>
            <a:r>
              <a:rPr lang="en-US" sz="2400" b="1" dirty="0"/>
              <a:t>O +2H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/>
          </p:nvPr>
        </p:nvSpPr>
        <p:spPr>
          <a:xfrm>
            <a:off x="2411760" y="3789040"/>
            <a:ext cx="4464050" cy="576262"/>
          </a:xfrm>
        </p:spPr>
        <p:txBody>
          <a:bodyPr/>
          <a:lstStyle/>
          <a:p>
            <a:pPr algn="l" eaLnBrk="1" hangingPunct="1"/>
            <a:r>
              <a:rPr lang="ru-RU" sz="2400" b="1" u="sng" dirty="0" smtClean="0">
                <a:latin typeface="Monotype Corsiva" pitchFamily="66" charset="0"/>
              </a:rPr>
              <a:t>Химические свойства: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2267744" y="4293096"/>
            <a:ext cx="3958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1. разложение при </a:t>
            </a:r>
            <a:r>
              <a:rPr lang="ru-RU" sz="2400" b="1" dirty="0" smtClean="0">
                <a:latin typeface="Monotype Corsiva" pitchFamily="66" charset="0"/>
              </a:rPr>
              <a:t>нагревании</a:t>
            </a:r>
            <a:r>
              <a:rPr lang="ru-RU" sz="2400" b="1" dirty="0" smtClean="0"/>
              <a:t>    </a:t>
            </a:r>
            <a:endParaRPr lang="ru-RU" sz="2400" b="1" dirty="0"/>
          </a:p>
          <a:p>
            <a:pPr algn="ctr"/>
            <a:r>
              <a:rPr lang="ru-RU" sz="2400" b="1" dirty="0"/>
              <a:t>2</a:t>
            </a:r>
            <a:r>
              <a:rPr lang="en-US" sz="2400" b="1" dirty="0"/>
              <a:t>N</a:t>
            </a:r>
            <a:r>
              <a:rPr lang="ru-RU" sz="2400" b="1" baseline="-25000" dirty="0"/>
              <a:t>2</a:t>
            </a:r>
            <a:r>
              <a:rPr lang="ru-RU" sz="2400" b="1" baseline="30000" dirty="0"/>
              <a:t>+1</a:t>
            </a:r>
            <a:r>
              <a:rPr lang="en-US" sz="2400" b="1" dirty="0"/>
              <a:t>O</a:t>
            </a:r>
            <a:r>
              <a:rPr lang="ru-RU" sz="2400" b="1" dirty="0"/>
              <a:t> = 2</a:t>
            </a:r>
            <a:r>
              <a:rPr lang="en-US" sz="2400" b="1" dirty="0"/>
              <a:t>N</a:t>
            </a:r>
            <a:r>
              <a:rPr lang="ru-RU" sz="2400" b="1" baseline="-25000" dirty="0"/>
              <a:t>2</a:t>
            </a:r>
            <a:r>
              <a:rPr lang="ru-RU" sz="2400" b="1" baseline="30000" dirty="0"/>
              <a:t>0</a:t>
            </a:r>
            <a:r>
              <a:rPr lang="ru-RU" sz="2400" b="1" dirty="0"/>
              <a:t>+</a:t>
            </a:r>
            <a:r>
              <a:rPr lang="en-US" sz="2400" b="1" dirty="0"/>
              <a:t>O</a:t>
            </a:r>
            <a:r>
              <a:rPr lang="ru-RU" sz="2400" b="1" baseline="-25000" dirty="0"/>
              <a:t>2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2267744" y="5263411"/>
            <a:ext cx="4169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2. с </a:t>
            </a:r>
            <a:r>
              <a:rPr lang="ru-RU" sz="2400" b="1" dirty="0" smtClean="0">
                <a:latin typeface="Monotype Corsiva" pitchFamily="66" charset="0"/>
              </a:rPr>
              <a:t>водородом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/>
              <a:t>           </a:t>
            </a:r>
            <a:r>
              <a:rPr lang="en-US" sz="2400" b="1" dirty="0"/>
              <a:t>N</a:t>
            </a:r>
            <a:r>
              <a:rPr lang="ru-RU" sz="2400" b="1" baseline="-25000" dirty="0"/>
              <a:t>2</a:t>
            </a:r>
            <a:r>
              <a:rPr lang="ru-RU" sz="2400" b="1" baseline="30000" dirty="0"/>
              <a:t>+1</a:t>
            </a:r>
            <a:r>
              <a:rPr lang="en-US" sz="2400" b="1" dirty="0"/>
              <a:t>O</a:t>
            </a:r>
            <a:r>
              <a:rPr lang="ru-RU" sz="2400" b="1" dirty="0"/>
              <a:t> +</a:t>
            </a:r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ru-RU" sz="2400" b="1" dirty="0"/>
              <a:t> = </a:t>
            </a:r>
            <a:r>
              <a:rPr lang="en-US" sz="2400" b="1" dirty="0"/>
              <a:t>N</a:t>
            </a:r>
            <a:r>
              <a:rPr lang="ru-RU" sz="2400" b="1" baseline="-25000" dirty="0"/>
              <a:t>2</a:t>
            </a:r>
            <a:r>
              <a:rPr lang="ru-RU" sz="2400" b="1" baseline="30000" dirty="0"/>
              <a:t>0</a:t>
            </a:r>
            <a:r>
              <a:rPr lang="ru-RU" sz="2400" b="1" dirty="0"/>
              <a:t> +</a:t>
            </a:r>
            <a:r>
              <a:rPr lang="en-US" sz="2400" b="1" dirty="0"/>
              <a:t>H</a:t>
            </a:r>
            <a:r>
              <a:rPr lang="ru-RU" sz="2400" b="1" baseline="-25000" dirty="0"/>
              <a:t>2</a:t>
            </a:r>
            <a:r>
              <a:rPr lang="en-US" sz="2400" b="1" dirty="0"/>
              <a:t>O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2915816" y="6150114"/>
            <a:ext cx="37321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несолеобразующий</a:t>
            </a:r>
            <a:endParaRPr lang="en-US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274" name="Oval 13"/>
          <p:cNvSpPr>
            <a:spLocks noChangeArrowheads="1"/>
          </p:cNvSpPr>
          <p:nvPr/>
        </p:nvSpPr>
        <p:spPr bwMode="auto">
          <a:xfrm>
            <a:off x="1475656" y="404664"/>
            <a:ext cx="719138" cy="71913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+1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88640"/>
            <a:ext cx="1167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</a:t>
            </a:r>
            <a:r>
              <a:rPr lang="en-US" sz="4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O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60648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оксид азота (I), закись азота</a:t>
            </a:r>
            <a:r>
              <a:rPr lang="ru-RU" sz="2400" b="1" dirty="0" smtClean="0">
                <a:latin typeface="Monotype Corsiva" pitchFamily="66" charset="0"/>
              </a:rPr>
              <a:t> или 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«веселящий газ», возбуждающе 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действует на нервную систему </a:t>
            </a:r>
          </a:p>
          <a:p>
            <a:r>
              <a:rPr lang="ru-RU" sz="2400" b="1" dirty="0" smtClean="0">
                <a:latin typeface="Monotype Corsiva" pitchFamily="66" charset="0"/>
              </a:rPr>
              <a:t>человека, используют в медицине как анестезирующее средство.  Физические свойства: газ, без цвета и запаха. Проявляет окислительные свойства,  легко разлагается.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8" name="Picture 4" descr="Современная медицина для женщин (home.woman.mediclady) : Рассылка : Subscrib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152128" cy="1152128"/>
          </a:xfrm>
          <a:prstGeom prst="rect">
            <a:avLst/>
          </a:prstGeom>
          <a:noFill/>
        </p:spPr>
      </p:pic>
      <p:pic>
        <p:nvPicPr>
          <p:cNvPr id="1032" name="Picture 8" descr="5 причин использовать Донатор Азота в своей спортивной диете (NO - Nitric Oxide Supplements) do4a.com - второе дых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186648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1"/>
          <p:cNvSpPr>
            <a:spLocks noChangeArrowheads="1"/>
          </p:cNvSpPr>
          <p:nvPr/>
        </p:nvSpPr>
        <p:spPr bwMode="auto">
          <a:xfrm>
            <a:off x="4716016" y="4941168"/>
            <a:ext cx="3168650" cy="504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19"/>
          <p:cNvSpPr>
            <a:spLocks noChangeArrowheads="1"/>
          </p:cNvSpPr>
          <p:nvPr/>
        </p:nvSpPr>
        <p:spPr bwMode="auto">
          <a:xfrm>
            <a:off x="4139952" y="5733256"/>
            <a:ext cx="4033838" cy="576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4499992" y="3645024"/>
            <a:ext cx="3743325" cy="503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4788024" y="2636912"/>
            <a:ext cx="2881313" cy="647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208823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      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NO</a:t>
            </a:r>
            <a:endParaRPr lang="ru-RU" sz="4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1619672" y="260648"/>
            <a:ext cx="719138" cy="71913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+2</a:t>
            </a:r>
            <a:endParaRPr lang="ru-RU" sz="2800" b="1" dirty="0"/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2627784" y="2132856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Получение:</a:t>
            </a:r>
            <a:endParaRPr lang="en-US" sz="2400" b="1" u="sng" dirty="0">
              <a:latin typeface="Monotype Corsiva" pitchFamily="66" charset="0"/>
            </a:endParaRP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691680" y="2420888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1. В природе: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4860032" y="2708920"/>
            <a:ext cx="2735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/>
              <a:t>N</a:t>
            </a:r>
            <a:r>
              <a:rPr lang="en-US" sz="2800" b="1" baseline="-25000" dirty="0"/>
              <a:t>2</a:t>
            </a:r>
            <a:r>
              <a:rPr lang="en-US" sz="2800" b="1" dirty="0"/>
              <a:t> + O</a:t>
            </a:r>
            <a:r>
              <a:rPr lang="en-US" sz="2800" b="1" baseline="-25000" dirty="0"/>
              <a:t>2</a:t>
            </a:r>
            <a:r>
              <a:rPr lang="en-US" sz="2800" b="1" dirty="0"/>
              <a:t> = 2NO</a:t>
            </a: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691680" y="314096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2. В промышленности: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4427984" y="3645024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4</a:t>
            </a:r>
            <a:r>
              <a:rPr lang="en-US" sz="2400" b="1" dirty="0"/>
              <a:t>NH</a:t>
            </a:r>
            <a:r>
              <a:rPr lang="en-US" sz="2400" b="1" baseline="-25000" dirty="0"/>
              <a:t>3 </a:t>
            </a:r>
            <a:r>
              <a:rPr lang="en-US" sz="2400" b="1" dirty="0"/>
              <a:t>+ 5O</a:t>
            </a:r>
            <a:r>
              <a:rPr lang="en-US" sz="2400" b="1" baseline="-25000" dirty="0"/>
              <a:t>2</a:t>
            </a:r>
            <a:r>
              <a:rPr lang="en-US" sz="2400" b="1" dirty="0"/>
              <a:t> = 4NO +6H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368152" y="4149080"/>
            <a:ext cx="7596336" cy="0"/>
          </a:xfrm>
          <a:prstGeom prst="line">
            <a:avLst/>
          </a:prstGeom>
          <a:noFill/>
          <a:ln w="9525">
            <a:solidFill>
              <a:srgbClr val="FF99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555776" y="4077072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Химические свойства:</a:t>
            </a:r>
            <a:endParaRPr lang="en-US" sz="2400" b="1" u="sng" dirty="0">
              <a:latin typeface="Monotype Corsiva" pitchFamily="66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691680" y="458112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1. легко окисляется: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716016" y="4209564"/>
            <a:ext cx="3887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2</a:t>
            </a:r>
            <a:r>
              <a:rPr lang="en-US" sz="2400" b="1" dirty="0"/>
              <a:t>N</a:t>
            </a:r>
            <a:r>
              <a:rPr lang="en-US" sz="2400" b="1" baseline="30000" dirty="0"/>
              <a:t>+2</a:t>
            </a:r>
            <a:r>
              <a:rPr lang="en-US" sz="2400" b="1" dirty="0"/>
              <a:t>O + O</a:t>
            </a:r>
            <a:r>
              <a:rPr lang="en-US" sz="2400" b="1" baseline="-25000" dirty="0"/>
              <a:t>2</a:t>
            </a:r>
            <a:r>
              <a:rPr lang="en-US" sz="2400" b="1" dirty="0"/>
              <a:t> = 2N</a:t>
            </a:r>
            <a:r>
              <a:rPr lang="en-US" sz="2400" b="1" baseline="30000" dirty="0"/>
              <a:t>+4</a:t>
            </a: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763688" y="530120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2. окислитель: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211960" y="5733256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2</a:t>
            </a:r>
            <a:r>
              <a:rPr lang="en-US" sz="2400" b="1"/>
              <a:t>N</a:t>
            </a:r>
            <a:r>
              <a:rPr lang="en-US" sz="2400" b="1" baseline="30000"/>
              <a:t>+2</a:t>
            </a:r>
            <a:r>
              <a:rPr lang="en-US" sz="2400" b="1"/>
              <a:t>O + 2SO</a:t>
            </a:r>
            <a:r>
              <a:rPr lang="en-US" sz="2400" b="1" baseline="-25000"/>
              <a:t>2</a:t>
            </a:r>
            <a:r>
              <a:rPr lang="en-US" sz="2400" b="1"/>
              <a:t> = 2SO</a:t>
            </a:r>
            <a:r>
              <a:rPr lang="en-US" sz="2400" b="1" baseline="-25000"/>
              <a:t>3</a:t>
            </a:r>
            <a:r>
              <a:rPr lang="en-US" sz="2400" b="1"/>
              <a:t> +N</a:t>
            </a:r>
            <a:r>
              <a:rPr lang="en-US" sz="2400" b="1" baseline="-25000"/>
              <a:t>2</a:t>
            </a:r>
            <a:r>
              <a:rPr lang="en-US" sz="2400" b="1" baseline="30000"/>
              <a:t>0</a:t>
            </a:r>
          </a:p>
        </p:txBody>
      </p:sp>
      <p:sp>
        <p:nvSpPr>
          <p:cNvPr id="12307" name="Rectangle 22"/>
          <p:cNvSpPr>
            <a:spLocks noChangeArrowheads="1"/>
          </p:cNvSpPr>
          <p:nvPr/>
        </p:nvSpPr>
        <p:spPr bwMode="auto">
          <a:xfrm>
            <a:off x="1258888" y="6103699"/>
            <a:ext cx="691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несолеобразующий</a:t>
            </a:r>
            <a:endParaRPr lang="en-US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3326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бесцветный газ, термически устойчивый, плохо растворим в воде, практически мгновенно взаимодействует с кислородом (при комнатной температуре).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484" name="Picture 4" descr="Окись азота продлевает жиз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1400485" cy="110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2915816" y="4725144"/>
            <a:ext cx="3311525" cy="647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39752" y="188640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</a:t>
            </a:r>
            <a:r>
              <a:rPr lang="en-US" sz="4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O</a:t>
            </a:r>
            <a:r>
              <a:rPr lang="en-US" sz="4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1547664" y="332656"/>
            <a:ext cx="719138" cy="71913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+3</a:t>
            </a:r>
            <a:endParaRPr lang="ru-RU" sz="2800" b="1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699792" y="5373216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Химические свойства: 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987824" y="4797152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/>
              <a:t>NO</a:t>
            </a:r>
            <a:r>
              <a:rPr lang="en-US" sz="2400" b="1" baseline="-25000" dirty="0"/>
              <a:t>2</a:t>
            </a:r>
            <a:r>
              <a:rPr lang="en-US" sz="2400" b="1" dirty="0"/>
              <a:t> + NO         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3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4499992" y="494116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H="1">
            <a:off x="4427984" y="5085184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3275856" y="4077072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Получение:</a:t>
            </a:r>
            <a:endParaRPr lang="en-US" sz="2400" b="1" u="sng" dirty="0">
              <a:latin typeface="Monotype Corsiva" pitchFamily="66" charset="0"/>
            </a:endParaRP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>
            <a:off x="1835696" y="5733256"/>
            <a:ext cx="655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ВСЕ</a:t>
            </a:r>
            <a:r>
              <a:rPr lang="ru-RU" sz="2400" b="1" dirty="0">
                <a:latin typeface="Monotype Corsiva" pitchFamily="66" charset="0"/>
              </a:rPr>
              <a:t> свойства кислотных оксидов.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3059832" y="6150114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кислотный оксид</a:t>
            </a:r>
            <a:endParaRPr lang="en-US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1508" name="Picture 4" descr="N2o3-оксид азота (III) - Картинка 7517/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1899690" cy="16561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3968" y="5486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sz="2400" b="1" dirty="0" smtClean="0">
                <a:latin typeface="Monotype Corsiva" pitchFamily="66" charset="0"/>
              </a:rPr>
              <a:t>жидкость темно-синего цвета, термически неустойчивая, </a:t>
            </a:r>
            <a:r>
              <a:rPr lang="ru-RU" sz="2400" b="1" dirty="0" err="1" smtClean="0">
                <a:latin typeface="Monotype Corsiva" pitchFamily="66" charset="0"/>
              </a:rPr>
              <a:t>t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кип.=</a:t>
            </a:r>
            <a:r>
              <a:rPr lang="ru-RU" sz="2400" b="1" dirty="0" smtClean="0">
                <a:latin typeface="Monotype Corsiva" pitchFamily="66" charset="0"/>
              </a:rPr>
              <a:t> 3,5 0С, т. е. существует в жидком состоянии только при охлаждении, в обычных условиях переходит в газообразное состояние. При взаимодействии с водой образуется азотистая кислота.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5652120" y="6165304"/>
            <a:ext cx="2519363" cy="503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23"/>
          <p:cNvSpPr>
            <a:spLocks noChangeArrowheads="1"/>
          </p:cNvSpPr>
          <p:nvPr/>
        </p:nvSpPr>
        <p:spPr bwMode="auto">
          <a:xfrm>
            <a:off x="2843808" y="5589240"/>
            <a:ext cx="5976938" cy="503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20"/>
          <p:cNvSpPr>
            <a:spLocks noChangeArrowheads="1"/>
          </p:cNvSpPr>
          <p:nvPr/>
        </p:nvSpPr>
        <p:spPr bwMode="auto">
          <a:xfrm>
            <a:off x="3347864" y="4797152"/>
            <a:ext cx="4537075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2267744" y="3573016"/>
            <a:ext cx="6192837" cy="504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267744" y="2996952"/>
            <a:ext cx="3097212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67744" y="188640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NO</a:t>
            </a:r>
            <a:r>
              <a:rPr lang="ru-RU" sz="4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</a:t>
            </a:r>
            <a:endParaRPr lang="en-US" sz="48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344" name="Oval 6"/>
          <p:cNvSpPr>
            <a:spLocks noChangeArrowheads="1"/>
          </p:cNvSpPr>
          <p:nvPr/>
        </p:nvSpPr>
        <p:spPr bwMode="auto">
          <a:xfrm>
            <a:off x="1547664" y="260648"/>
            <a:ext cx="719138" cy="71913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+</a:t>
            </a:r>
            <a:r>
              <a:rPr lang="ru-RU" sz="2800" b="1" dirty="0"/>
              <a:t>4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131840" y="2492896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Получение:</a:t>
            </a:r>
            <a:endParaRPr lang="en-US" sz="2400" b="1" u="sng" dirty="0">
              <a:latin typeface="Monotype Corsiva" pitchFamily="66" charset="0"/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1907704" y="2996952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1.</a:t>
            </a:r>
            <a:r>
              <a:rPr lang="en-US" sz="2400" b="1" dirty="0"/>
              <a:t>  </a:t>
            </a:r>
            <a:r>
              <a:rPr lang="ru-RU" sz="2400" b="1" dirty="0"/>
              <a:t> 2</a:t>
            </a:r>
            <a:r>
              <a:rPr lang="en-US" sz="2400" b="1" dirty="0"/>
              <a:t>NO + O</a:t>
            </a:r>
            <a:r>
              <a:rPr lang="en-US" sz="2400" b="1" baseline="-25000" dirty="0"/>
              <a:t>2</a:t>
            </a:r>
            <a:r>
              <a:rPr lang="en-US" sz="2400" b="1" dirty="0"/>
              <a:t> = 2NO</a:t>
            </a:r>
            <a:r>
              <a:rPr lang="en-US" sz="2400" b="1" baseline="-25000" dirty="0"/>
              <a:t>2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907704" y="3573016"/>
            <a:ext cx="66967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/>
              <a:t>2.   Cu + 4HNO</a:t>
            </a:r>
            <a:r>
              <a:rPr lang="en-US" sz="2400" b="1" baseline="-25000" dirty="0"/>
              <a:t>3(</a:t>
            </a:r>
            <a:r>
              <a:rPr lang="ru-RU" sz="2400" b="1" baseline="-25000" dirty="0"/>
              <a:t>к</a:t>
            </a:r>
            <a:r>
              <a:rPr lang="en-US" sz="2400" b="1" baseline="-25000" dirty="0"/>
              <a:t>)</a:t>
            </a:r>
            <a:r>
              <a:rPr lang="en-US" sz="2400" b="1" dirty="0"/>
              <a:t> = Cu(NO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2</a:t>
            </a:r>
            <a:r>
              <a:rPr lang="en-US" sz="2400" b="1" dirty="0"/>
              <a:t> + 2NO</a:t>
            </a:r>
            <a:r>
              <a:rPr lang="en-US" sz="2400" b="1" baseline="-25000" dirty="0"/>
              <a:t>2</a:t>
            </a:r>
            <a:r>
              <a:rPr lang="en-US" sz="2400" b="1" dirty="0"/>
              <a:t>  + 2H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5004048" y="30689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7236296" y="357301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3203848" y="4005064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Химические свойства: 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1907704" y="4365104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1. с водой</a:t>
            </a:r>
            <a:endParaRPr lang="en-US" sz="2400" b="1" baseline="-25000" dirty="0">
              <a:latin typeface="Monotype Corsiva" pitchFamily="66" charset="0"/>
            </a:endParaRPr>
          </a:p>
        </p:txBody>
      </p:sp>
      <p:sp>
        <p:nvSpPr>
          <p:cNvPr id="14352" name="Rectangle 19"/>
          <p:cNvSpPr>
            <a:spLocks noChangeArrowheads="1"/>
          </p:cNvSpPr>
          <p:nvPr/>
        </p:nvSpPr>
        <p:spPr bwMode="auto">
          <a:xfrm>
            <a:off x="3491880" y="4797152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2</a:t>
            </a:r>
            <a:r>
              <a:rPr lang="en-US" sz="2400" b="1"/>
              <a:t>NO</a:t>
            </a:r>
            <a:r>
              <a:rPr lang="en-US" sz="2400" b="1" baseline="-25000"/>
              <a:t>2</a:t>
            </a:r>
            <a:r>
              <a:rPr lang="en-US" sz="2400" b="1"/>
              <a:t> + H</a:t>
            </a:r>
            <a:r>
              <a:rPr lang="en-US" sz="2400" b="1" baseline="-25000"/>
              <a:t>2</a:t>
            </a:r>
            <a:r>
              <a:rPr lang="en-US" sz="2400" b="1"/>
              <a:t>O = HNO</a:t>
            </a:r>
            <a:r>
              <a:rPr lang="en-US" sz="2400" b="1" baseline="-25000"/>
              <a:t>3</a:t>
            </a:r>
            <a:r>
              <a:rPr lang="en-US" sz="2400" b="1"/>
              <a:t> + HNO</a:t>
            </a:r>
            <a:r>
              <a:rPr lang="en-US" sz="2400" b="1" baseline="-25000"/>
              <a:t>2</a:t>
            </a: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1907704" y="5157192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>
                <a:latin typeface="Monotype Corsiva" pitchFamily="66" charset="0"/>
              </a:rPr>
              <a:t>2. </a:t>
            </a:r>
            <a:r>
              <a:rPr lang="ru-RU" sz="2400" b="1" dirty="0">
                <a:latin typeface="Monotype Corsiva" pitchFamily="66" charset="0"/>
              </a:rPr>
              <a:t>с щелочами</a:t>
            </a:r>
            <a:endParaRPr lang="en-US" sz="2400" b="1" baseline="-25000" dirty="0">
              <a:latin typeface="Monotype Corsiva" pitchFamily="66" charset="0"/>
            </a:endParaRP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2915816" y="5589240"/>
            <a:ext cx="61209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/>
              <a:t>2NO</a:t>
            </a:r>
            <a:r>
              <a:rPr lang="en-US" sz="2400" b="1" baseline="-25000" dirty="0"/>
              <a:t>2</a:t>
            </a:r>
            <a:r>
              <a:rPr lang="en-US" sz="2400" b="1" dirty="0"/>
              <a:t> + 2NaOH = NaNO</a:t>
            </a:r>
            <a:r>
              <a:rPr lang="en-US" sz="2400" b="1" baseline="-25000" dirty="0"/>
              <a:t>3</a:t>
            </a:r>
            <a:r>
              <a:rPr lang="en-US" sz="2400" b="1" dirty="0"/>
              <a:t> + NaNO</a:t>
            </a:r>
            <a:r>
              <a:rPr lang="en-US" sz="2400" b="1" baseline="-25000" dirty="0"/>
              <a:t>2</a:t>
            </a:r>
            <a:r>
              <a:rPr lang="en-US" sz="2400" b="1" dirty="0"/>
              <a:t> + H</a:t>
            </a:r>
            <a:r>
              <a:rPr lang="en-US" sz="2400" b="1" baseline="-25000" dirty="0"/>
              <a:t>2</a:t>
            </a:r>
            <a:r>
              <a:rPr lang="en-US" sz="2400" b="1" dirty="0"/>
              <a:t>O  </a:t>
            </a:r>
          </a:p>
        </p:txBody>
      </p:sp>
      <p:sp>
        <p:nvSpPr>
          <p:cNvPr id="14355" name="Rectangle 24"/>
          <p:cNvSpPr>
            <a:spLocks noChangeArrowheads="1"/>
          </p:cNvSpPr>
          <p:nvPr/>
        </p:nvSpPr>
        <p:spPr bwMode="auto">
          <a:xfrm>
            <a:off x="1907704" y="602128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>
                <a:latin typeface="Monotype Corsiva" pitchFamily="66" charset="0"/>
              </a:rPr>
              <a:t>3.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err="1">
                <a:latin typeface="Monotype Corsiva" pitchFamily="66" charset="0"/>
              </a:rPr>
              <a:t>димеризация</a:t>
            </a:r>
            <a:endParaRPr lang="en-US" sz="2400" b="1" baseline="-25000" dirty="0">
              <a:latin typeface="Monotype Corsiva" pitchFamily="66" charset="0"/>
            </a:endParaRPr>
          </a:p>
        </p:txBody>
      </p:sp>
      <p:sp>
        <p:nvSpPr>
          <p:cNvPr id="14356" name="Rectangle 25"/>
          <p:cNvSpPr>
            <a:spLocks noChangeArrowheads="1"/>
          </p:cNvSpPr>
          <p:nvPr/>
        </p:nvSpPr>
        <p:spPr bwMode="auto">
          <a:xfrm>
            <a:off x="5724128" y="6165304"/>
            <a:ext cx="26642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/>
              <a:t>2NO</a:t>
            </a:r>
            <a:r>
              <a:rPr lang="en-US" sz="2400" b="1" baseline="-25000" dirty="0"/>
              <a:t>2</a:t>
            </a:r>
            <a:r>
              <a:rPr lang="en-US" sz="2400" b="1" dirty="0"/>
              <a:t>        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4</a:t>
            </a:r>
          </a:p>
        </p:txBody>
      </p:sp>
      <p:sp>
        <p:nvSpPr>
          <p:cNvPr id="14357" name="Line 26"/>
          <p:cNvSpPr>
            <a:spLocks noChangeShapeType="1"/>
          </p:cNvSpPr>
          <p:nvPr/>
        </p:nvSpPr>
        <p:spPr bwMode="auto">
          <a:xfrm>
            <a:off x="6588224" y="630932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27"/>
          <p:cNvSpPr>
            <a:spLocks noChangeShapeType="1"/>
          </p:cNvSpPr>
          <p:nvPr/>
        </p:nvSpPr>
        <p:spPr bwMode="auto">
          <a:xfrm flipH="1">
            <a:off x="6660232" y="6453336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Rectangle 29"/>
          <p:cNvSpPr>
            <a:spLocks noChangeArrowheads="1"/>
          </p:cNvSpPr>
          <p:nvPr/>
        </p:nvSpPr>
        <p:spPr bwMode="auto">
          <a:xfrm>
            <a:off x="3779912" y="170080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токсичен</a:t>
            </a:r>
            <a:endParaRPr lang="en-US" sz="3600" b="1" baseline="-25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4" name="Picture 2" descr="Общество Загрязнение диоксидом азота увеличивается Бобруйск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1579809" cy="117624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635896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оксид азота (IV) или диоксид азота</a:t>
            </a:r>
            <a:r>
              <a:rPr lang="ru-RU" sz="2400" b="1" dirty="0" smtClean="0">
                <a:latin typeface="Monotype Corsiva" pitchFamily="66" charset="0"/>
              </a:rPr>
              <a:t>, бурый газ, хорошо растворим в воде, полностью реагирует с ней. Является сильным окислителем.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6" name="Picture 4" descr="L22p2p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1628800"/>
            <a:ext cx="2159471" cy="1619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2699792" y="5517232"/>
            <a:ext cx="3384550" cy="504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2051720" y="4221088"/>
            <a:ext cx="4968875" cy="504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051720" y="3573016"/>
            <a:ext cx="3457575" cy="5032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67744" y="116632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</a:t>
            </a:r>
            <a:r>
              <a:rPr lang="ru-RU" sz="4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O</a:t>
            </a:r>
            <a:r>
              <a:rPr lang="ru-RU" sz="4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5</a:t>
            </a:r>
            <a:endParaRPr lang="en-US" sz="4800" b="1" i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619672" y="260648"/>
            <a:ext cx="719138" cy="71913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+</a:t>
            </a:r>
            <a:r>
              <a:rPr lang="ru-RU" sz="2800" b="1" dirty="0"/>
              <a:t>5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627784" y="3068960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Получение:</a:t>
            </a:r>
            <a:endParaRPr lang="en-US" sz="2400" b="1" u="sng" dirty="0">
              <a:latin typeface="Monotype Corsiva" pitchFamily="66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619672" y="3573016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/>
              <a:t>1.</a:t>
            </a:r>
            <a:r>
              <a:rPr lang="en-US" sz="2400" b="1" dirty="0"/>
              <a:t>  </a:t>
            </a:r>
            <a:r>
              <a:rPr lang="ru-RU" sz="2400" b="1" dirty="0"/>
              <a:t> </a:t>
            </a:r>
            <a:r>
              <a:rPr lang="en-US" sz="2400" b="1" dirty="0"/>
              <a:t>2NO</a:t>
            </a:r>
            <a:r>
              <a:rPr lang="en-US" sz="2400" b="1" baseline="-25000" dirty="0"/>
              <a:t>2</a:t>
            </a:r>
            <a:r>
              <a:rPr lang="en-US" sz="2400" b="1" dirty="0"/>
              <a:t> + O</a:t>
            </a:r>
            <a:r>
              <a:rPr lang="en-US" sz="2400" b="1" baseline="-25000" dirty="0"/>
              <a:t>3</a:t>
            </a:r>
            <a:r>
              <a:rPr lang="en-US" sz="2400" b="1" dirty="0"/>
              <a:t> = 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5</a:t>
            </a:r>
            <a:r>
              <a:rPr lang="en-US" sz="2400" b="1" dirty="0"/>
              <a:t> + O</a:t>
            </a:r>
            <a:r>
              <a:rPr lang="en-US" sz="2400" b="1" baseline="-25000" dirty="0"/>
              <a:t>2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619672" y="422108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/>
              <a:t>2.   2HNO</a:t>
            </a:r>
            <a:r>
              <a:rPr lang="en-US" sz="2400" b="1" baseline="-25000" dirty="0"/>
              <a:t>3</a:t>
            </a:r>
            <a:r>
              <a:rPr lang="en-US" sz="2400" b="1" dirty="0"/>
              <a:t> + P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5</a:t>
            </a:r>
            <a:r>
              <a:rPr lang="en-US" sz="2400" b="1" dirty="0"/>
              <a:t> = 2HPO</a:t>
            </a:r>
            <a:r>
              <a:rPr lang="en-US" sz="2400" b="1" baseline="-25000" dirty="0"/>
              <a:t>3</a:t>
            </a:r>
            <a:r>
              <a:rPr lang="en-US" sz="2400" b="1" dirty="0"/>
              <a:t> + 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5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2483768" y="4581128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latin typeface="Monotype Corsiva" pitchFamily="66" charset="0"/>
              </a:rPr>
              <a:t>Химические свойства: </a:t>
            </a:r>
            <a:endParaRPr lang="en-US" sz="2400" b="1" dirty="0">
              <a:latin typeface="Monotype Corsiva" pitchFamily="66" charset="0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2267744" y="5013176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1.</a:t>
            </a:r>
            <a:r>
              <a:rPr lang="en-US" sz="2400" b="1" dirty="0">
                <a:latin typeface="Monotype Corsiva" pitchFamily="66" charset="0"/>
              </a:rPr>
              <a:t>  </a:t>
            </a:r>
            <a:r>
              <a:rPr lang="ru-RU" sz="2400" b="1" dirty="0">
                <a:latin typeface="Monotype Corsiva" pitchFamily="66" charset="0"/>
              </a:rPr>
              <a:t> легко разлагается</a:t>
            </a:r>
            <a:endParaRPr lang="en-US" sz="2400" b="1" baseline="-25000" dirty="0">
              <a:latin typeface="Monotype Corsiva" pitchFamily="66" charset="0"/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2843808" y="5517232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/>
              <a:t>2N</a:t>
            </a:r>
            <a:r>
              <a:rPr lang="en-US" sz="2400" b="1" baseline="-25000"/>
              <a:t>2</a:t>
            </a:r>
            <a:r>
              <a:rPr lang="en-US" sz="2400" b="1"/>
              <a:t>O</a:t>
            </a:r>
            <a:r>
              <a:rPr lang="en-US" sz="2400" b="1" baseline="-25000"/>
              <a:t>5</a:t>
            </a:r>
            <a:r>
              <a:rPr lang="en-US" sz="2400" b="1"/>
              <a:t> = 4NO</a:t>
            </a:r>
            <a:r>
              <a:rPr lang="en-US" sz="2400" b="1" baseline="-25000"/>
              <a:t>2</a:t>
            </a:r>
            <a:r>
              <a:rPr lang="en-US" sz="2400" b="1"/>
              <a:t>  + O</a:t>
            </a:r>
            <a:r>
              <a:rPr lang="en-US" sz="2400" b="1" baseline="-25000"/>
              <a:t>2</a:t>
            </a: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2267744" y="5877272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>
                <a:latin typeface="Monotype Corsiva" pitchFamily="66" charset="0"/>
              </a:rPr>
              <a:t>. </a:t>
            </a:r>
            <a:r>
              <a:rPr lang="ru-RU" sz="2400" b="1" dirty="0">
                <a:latin typeface="Monotype Corsiva" pitchFamily="66" charset="0"/>
              </a:rPr>
              <a:t>сильный окислитель</a:t>
            </a:r>
            <a:endParaRPr lang="en-US" sz="2400" b="1" baseline="-25000" dirty="0">
              <a:latin typeface="Monotype Corsiva" pitchFamily="66" charset="0"/>
            </a:endParaRP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2051720" y="6156325"/>
            <a:ext cx="5256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кислотный оксид</a:t>
            </a:r>
            <a:endParaRPr lang="en-US" sz="4000" b="1" baseline="-25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оксид азота (V),</a:t>
            </a:r>
            <a:r>
              <a:rPr lang="ru-RU" sz="2400" b="1" dirty="0" smtClean="0">
                <a:latin typeface="Monotype Corsiva" pitchFamily="66" charset="0"/>
              </a:rPr>
              <a:t> азотный ангидрид, белое твердое вещество ( </a:t>
            </a:r>
            <a:r>
              <a:rPr lang="ru-RU" sz="2400" b="1" dirty="0" err="1" smtClean="0">
                <a:latin typeface="Monotype Corsiva" pitchFamily="66" charset="0"/>
              </a:rPr>
              <a:t>tпл.=</a:t>
            </a:r>
            <a:r>
              <a:rPr lang="ru-RU" sz="2400" b="1" dirty="0" smtClean="0">
                <a:latin typeface="Monotype Corsiva" pitchFamily="66" charset="0"/>
              </a:rPr>
              <a:t> 41</a:t>
            </a:r>
            <a:r>
              <a:rPr lang="ru-RU" sz="2400" b="1" baseline="30000" dirty="0" smtClean="0">
                <a:latin typeface="Monotype Corsiva" pitchFamily="66" charset="0"/>
              </a:rPr>
              <a:t>0</a:t>
            </a:r>
            <a:r>
              <a:rPr lang="ru-RU" sz="2400" b="1" dirty="0" smtClean="0">
                <a:latin typeface="Monotype Corsiva" pitchFamily="66" charset="0"/>
              </a:rPr>
              <a:t>С). Проявляет кислотные свойства, является очень сильным окислителем.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3554" name="Picture 2" descr="N2o3-оксид азота (III) - Картинка 7517/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173449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547664" y="5805264"/>
            <a:ext cx="4104456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8" name="Picture 6" descr="Азотная кислота: вид молекулы">
            <a:hlinkClick r:id="rId2" tooltip="Азотная кислота: вид молекулы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1669947" cy="14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475656" y="404664"/>
            <a:ext cx="1584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Monotype Corsiva" pitchFamily="66" charset="0"/>
              </a:rPr>
              <a:t>HNO</a:t>
            </a:r>
            <a:r>
              <a:rPr lang="en-US" sz="4800" b="1" baseline="-25000" dirty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ru-RU" sz="4800" b="1" baseline="-25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2987824" y="116632"/>
            <a:ext cx="57534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C3300"/>
                </a:solidFill>
                <a:latin typeface="Monotype Corsiva" pitchFamily="66" charset="0"/>
              </a:rPr>
              <a:t>Состав. Строение. Свойства.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995738" y="836613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H</a:t>
            </a:r>
            <a:endParaRPr lang="ru-RU" sz="4000" dirty="0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004048" y="836712"/>
            <a:ext cx="583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O</a:t>
            </a:r>
            <a:endParaRPr lang="ru-RU" sz="4000" dirty="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012160" y="836712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N</a:t>
            </a:r>
            <a:endParaRPr lang="ru-RU" sz="4000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020272" y="548680"/>
            <a:ext cx="583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O</a:t>
            </a:r>
            <a:endParaRPr lang="ru-RU" sz="4000" dirty="0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020272" y="1268760"/>
            <a:ext cx="583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O</a:t>
            </a:r>
            <a:endParaRPr lang="ru-RU" sz="4000" dirty="0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427984" y="836712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cs typeface="Arial" charset="0"/>
              </a:rPr>
              <a:t>—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5436096" y="836712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cs typeface="Arial" charset="0"/>
              </a:rPr>
              <a:t>—</a:t>
            </a: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6516216" y="908720"/>
            <a:ext cx="4318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6588224" y="980728"/>
            <a:ext cx="4318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516216" y="1340768"/>
            <a:ext cx="5032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3707904" y="1916832"/>
            <a:ext cx="3571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степень окисления азота</a:t>
            </a:r>
          </a:p>
        </p:txBody>
      </p:sp>
      <p:sp>
        <p:nvSpPr>
          <p:cNvPr id="5136" name="Text Box 28"/>
          <p:cNvSpPr txBox="1">
            <a:spLocks noChangeArrowheads="1"/>
          </p:cNvSpPr>
          <p:nvPr/>
        </p:nvSpPr>
        <p:spPr bwMode="auto">
          <a:xfrm>
            <a:off x="3779912" y="2348880"/>
            <a:ext cx="2810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валентность азота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308304" y="1844824"/>
            <a:ext cx="822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solidFill>
                  <a:srgbClr val="CC3300"/>
                </a:solidFill>
                <a:latin typeface="Monotype Corsiva" pitchFamily="66" charset="0"/>
              </a:rPr>
              <a:t>+5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6588224" y="2276872"/>
            <a:ext cx="7601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C3300"/>
                </a:solidFill>
                <a:latin typeface="Monotype Corsiva" pitchFamily="66" charset="0"/>
              </a:rPr>
              <a:t>IV</a:t>
            </a:r>
            <a:endParaRPr lang="ru-RU" sz="4400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5139" name="Text Box 31"/>
          <p:cNvSpPr txBox="1">
            <a:spLocks noChangeArrowheads="1"/>
          </p:cNvSpPr>
          <p:nvPr/>
        </p:nvSpPr>
        <p:spPr bwMode="auto">
          <a:xfrm>
            <a:off x="3779912" y="2780928"/>
            <a:ext cx="2545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химическая связь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5580112" y="3140968"/>
            <a:ext cx="3267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C3300"/>
                </a:solidFill>
                <a:latin typeface="Monotype Corsiva" pitchFamily="66" charset="0"/>
              </a:rPr>
              <a:t>ковалентная полярная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547664" y="3573016"/>
            <a:ext cx="7371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 </a:t>
            </a:r>
            <a:r>
              <a:rPr lang="ru-RU" sz="2400" dirty="0">
                <a:latin typeface="Monotype Corsiva" pitchFamily="66" charset="0"/>
              </a:rPr>
              <a:t>Азотная кислота – бесцветная гигроскопичная </a:t>
            </a:r>
            <a:r>
              <a:rPr lang="ru-RU" sz="2400" dirty="0" smtClean="0">
                <a:latin typeface="Monotype Corsiva" pitchFamily="66" charset="0"/>
              </a:rPr>
              <a:t>жидкость, </a:t>
            </a:r>
            <a:r>
              <a:rPr lang="en-US" sz="2400" dirty="0" smtClean="0">
                <a:latin typeface="Monotype Corsiva" pitchFamily="66" charset="0"/>
              </a:rPr>
              <a:t>c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резким запахом, «дымит» на воздухе, неограниченно </a:t>
            </a:r>
            <a:r>
              <a:rPr lang="ru-RU" sz="2400" dirty="0" smtClean="0">
                <a:latin typeface="Monotype Corsiva" pitchFamily="66" charset="0"/>
              </a:rPr>
              <a:t>растворимая </a:t>
            </a:r>
            <a:r>
              <a:rPr lang="ru-RU" sz="2400" dirty="0">
                <a:latin typeface="Monotype Corsiva" pitchFamily="66" charset="0"/>
              </a:rPr>
              <a:t>в воде.</a:t>
            </a:r>
            <a:r>
              <a:rPr lang="en-US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емпература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плавления −41,59 °C, кипения +82,6 °C с частичным разложением.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При </a:t>
            </a:r>
            <a:r>
              <a:rPr lang="ru-RU" sz="2400" dirty="0">
                <a:latin typeface="Monotype Corsiva" pitchFamily="66" charset="0"/>
              </a:rPr>
              <a:t>хранении на свету </a:t>
            </a:r>
            <a:r>
              <a:rPr lang="ru-RU" sz="2400" dirty="0" smtClean="0">
                <a:latin typeface="Monotype Corsiva" pitchFamily="66" charset="0"/>
              </a:rPr>
              <a:t>разлагается </a:t>
            </a:r>
            <a:r>
              <a:rPr lang="ru-RU" sz="2400" dirty="0">
                <a:latin typeface="Monotype Corsiva" pitchFamily="66" charset="0"/>
              </a:rPr>
              <a:t>на оксид азота (</a:t>
            </a:r>
            <a:r>
              <a:rPr lang="en-US" sz="2400" dirty="0">
                <a:latin typeface="Monotype Corsiva" pitchFamily="66" charset="0"/>
              </a:rPr>
              <a:t>IV</a:t>
            </a:r>
            <a:r>
              <a:rPr lang="ru-RU" sz="2400" dirty="0">
                <a:latin typeface="Monotype Corsiva" pitchFamily="66" charset="0"/>
              </a:rPr>
              <a:t>), кислород и воду, приобретая желтоватый  цвет: </a:t>
            </a:r>
            <a:r>
              <a:rPr lang="en-US" sz="2400" dirty="0"/>
              <a:t> </a:t>
            </a:r>
            <a:endParaRPr lang="ru-RU" sz="2400" dirty="0" smtClean="0"/>
          </a:p>
          <a:p>
            <a:pPr algn="just"/>
            <a:r>
              <a:rPr lang="en-US" sz="2400" dirty="0" smtClean="0"/>
              <a:t>4HNO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= 4NO</a:t>
            </a:r>
            <a:r>
              <a:rPr lang="en-US" sz="2400" baseline="-25000" dirty="0"/>
              <a:t>2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 + 2H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Азотная </a:t>
            </a: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кислота ядовита.</a:t>
            </a:r>
            <a:r>
              <a:rPr lang="en-US" sz="2400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3" name="Picture 5" descr="Картинка 21 из 23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420887"/>
            <a:ext cx="1728192" cy="125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L17p8p17азотная кисло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332294" y="5517232"/>
            <a:ext cx="1557818" cy="1168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18448" grpId="0"/>
      <p:bldP spid="18449" grpId="0"/>
      <p:bldP spid="18450" grpId="0"/>
      <p:bldP spid="18451" grpId="0"/>
      <p:bldP spid="18452" grpId="0"/>
      <p:bldP spid="18453" grpId="0"/>
      <p:bldP spid="18454" grpId="0"/>
      <p:bldP spid="18455" grpId="0" animBg="1"/>
      <p:bldP spid="18456" grpId="0" animBg="1"/>
      <p:bldP spid="18458" grpId="0" animBg="1"/>
      <p:bldP spid="18461" grpId="0"/>
      <p:bldP spid="18462" grpId="0"/>
      <p:bldP spid="18464" grpId="0"/>
      <p:bldP spid="18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91680" y="285750"/>
            <a:ext cx="480913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Азотная  кислота (</a:t>
            </a:r>
            <a:r>
              <a:rPr lang="en-US" sz="3200" b="1" i="1" dirty="0">
                <a:solidFill>
                  <a:srgbClr val="FF0000"/>
                </a:solidFill>
                <a:latin typeface="Monotype Corsiva" pitchFamily="66" charset="0"/>
              </a:rPr>
              <a:t>HNO</a:t>
            </a:r>
            <a:r>
              <a:rPr lang="ru-RU" sz="3200" b="1" i="1" baseline="-25000" dirty="0">
                <a:solidFill>
                  <a:srgbClr val="FF0000"/>
                </a:solidFill>
                <a:latin typeface="Monotype Corsiva" pitchFamily="66" charset="0"/>
              </a:rPr>
              <a:t>3</a:t>
            </a:r>
            <a:r>
              <a:rPr lang="en-US" sz="3200" b="1" i="1" dirty="0">
                <a:solidFill>
                  <a:srgbClr val="FF0000"/>
                </a:solidFill>
                <a:latin typeface="Monotype Corsiva" pitchFamily="66" charset="0"/>
              </a:rPr>
              <a:t>)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   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Классификация по: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47664" y="2564904"/>
            <a:ext cx="561662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наличию кислорода:</a:t>
            </a:r>
          </a:p>
          <a:p>
            <a:endParaRPr lang="en-US" sz="800" dirty="0" smtClean="0">
              <a:latin typeface="Monotype Corsiva" pitchFamily="66" charset="0"/>
            </a:endParaRPr>
          </a:p>
          <a:p>
            <a:endParaRPr lang="ru-RU" sz="800" dirty="0">
              <a:latin typeface="Monotype Corsiva" pitchFamily="66" charset="0"/>
            </a:endParaRPr>
          </a:p>
          <a:p>
            <a:r>
              <a:rPr lang="ru-RU" sz="2400" dirty="0" err="1">
                <a:latin typeface="Monotype Corsiva" pitchFamily="66" charset="0"/>
              </a:rPr>
              <a:t>основности</a:t>
            </a:r>
            <a:r>
              <a:rPr lang="ru-RU" sz="2400" dirty="0">
                <a:latin typeface="Monotype Corsiva" pitchFamily="66" charset="0"/>
              </a:rPr>
              <a:t>:</a:t>
            </a:r>
          </a:p>
          <a:p>
            <a:endParaRPr lang="ru-RU" sz="24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растворимости в воде:</a:t>
            </a:r>
          </a:p>
          <a:p>
            <a:endParaRPr lang="en-US" sz="800" dirty="0" smtClean="0">
              <a:latin typeface="Monotype Corsiva" pitchFamily="66" charset="0"/>
            </a:endParaRPr>
          </a:p>
          <a:p>
            <a:endParaRPr lang="en-US" sz="800" dirty="0" smtClean="0">
              <a:latin typeface="Monotype Corsiva" pitchFamily="66" charset="0"/>
            </a:endParaRPr>
          </a:p>
          <a:p>
            <a:endParaRPr lang="en-US" sz="800" dirty="0" smtClean="0">
              <a:latin typeface="Monotype Corsiva" pitchFamily="66" charset="0"/>
            </a:endParaRPr>
          </a:p>
          <a:p>
            <a:endParaRPr lang="ru-RU" sz="8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летучести:</a:t>
            </a:r>
          </a:p>
          <a:p>
            <a:endParaRPr lang="en-US" sz="800" dirty="0" smtClean="0">
              <a:latin typeface="Monotype Corsiva" pitchFamily="66" charset="0"/>
            </a:endParaRPr>
          </a:p>
          <a:p>
            <a:endParaRPr lang="en-US" sz="800" dirty="0" smtClean="0">
              <a:latin typeface="Monotype Corsiva" pitchFamily="66" charset="0"/>
            </a:endParaRPr>
          </a:p>
          <a:p>
            <a:endParaRPr lang="ru-RU" sz="8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степени электролитической диссоциации:</a:t>
            </a:r>
          </a:p>
          <a:p>
            <a:endParaRPr lang="ru-RU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652120" y="2564904"/>
            <a:ext cx="2593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кислородсодержащая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72200" y="3212976"/>
            <a:ext cx="1715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одноосновная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16216" y="3933056"/>
            <a:ext cx="1725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растворимая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092280" y="4653136"/>
            <a:ext cx="11416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летучая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164288" y="5445224"/>
            <a:ext cx="1168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сильная </a:t>
            </a:r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V="1">
            <a:off x="1619671" y="3068638"/>
            <a:ext cx="6913141" cy="32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1619672" y="3789040"/>
            <a:ext cx="6986166" cy="32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1547663" y="4581128"/>
            <a:ext cx="6985149" cy="39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V="1">
            <a:off x="1619672" y="5300662"/>
            <a:ext cx="6986166" cy="54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V="1">
            <a:off x="1619671" y="6092824"/>
            <a:ext cx="6913141" cy="47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auto">
          <a:xfrm>
            <a:off x="592138" y="5680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208" name="Picture 19" descr="200px-Salpetersae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3838"/>
            <a:ext cx="198199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1085</Words>
  <Application>Microsoft Office PowerPoint</Application>
  <PresentationFormat>Экран (4:3)</PresentationFormat>
  <Paragraphs>247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Химические свойства:</vt:lpstr>
      <vt:lpstr>      NO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49</cp:revision>
  <dcterms:created xsi:type="dcterms:W3CDTF">2014-06-24T15:51:35Z</dcterms:created>
  <dcterms:modified xsi:type="dcterms:W3CDTF">2015-02-01T08:03:02Z</dcterms:modified>
</cp:coreProperties>
</file>