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3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8" r:id="rId12"/>
    <p:sldId id="267" r:id="rId13"/>
    <p:sldId id="269" r:id="rId14"/>
    <p:sldId id="270" r:id="rId15"/>
    <p:sldId id="271" r:id="rId16"/>
    <p:sldId id="273" r:id="rId17"/>
    <p:sldId id="274" r:id="rId18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116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78CF764-A307-4C4C-A3E7-E88E62707C4F}" type="datetimeFigureOut">
              <a:rPr lang="ru-RU"/>
              <a:pPr>
                <a:defRPr/>
              </a:pPr>
              <a:t>03.02.2015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15747AE-B0E6-426B-9852-143DB091B31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70963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4C2AEA00-F436-4461-AC19-368FD43902C1}" type="slidenum">
              <a:rPr lang="ru-RU" altLang="ru-RU" smtClean="0"/>
              <a:pPr/>
              <a:t>3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72916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17463" y="0"/>
            <a:ext cx="12231688" cy="6856413"/>
            <a:chOff x="-16934" y="0"/>
            <a:chExt cx="12231160" cy="6856214"/>
          </a:xfrm>
        </p:grpSpPr>
        <p:pic>
          <p:nvPicPr>
            <p:cNvPr id="5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6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934" y="3147609"/>
              <a:ext cx="2478024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9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6202" y="3147609"/>
              <a:ext cx="2478024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14"/>
          <p:cNvCxnSpPr/>
          <p:nvPr/>
        </p:nvCxnSpPr>
        <p:spPr>
          <a:xfrm>
            <a:off x="2692400" y="3522663"/>
            <a:ext cx="68151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538" y="5037138"/>
            <a:ext cx="896937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A99E5-C0DC-4A42-9A42-E01C27EB4770}" type="datetime8">
              <a:rPr lang="ru-RU"/>
              <a:pPr>
                <a:defRPr/>
              </a:pPr>
              <a:t>03.02.2015 21:20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400" y="5037138"/>
            <a:ext cx="52149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Кокорина С.Е., МБОУ СОШ №10 г.Североморск, Мурманская область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675" y="5037138"/>
            <a:ext cx="550863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89D26-6DAF-4301-8092-8303362C86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28481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6DFE9-0DC7-4F7C-97B2-23F99FA781B1}" type="datetime8">
              <a:rPr lang="ru-RU"/>
              <a:pPr>
                <a:defRPr/>
              </a:pPr>
              <a:t>03.02.2015 21:20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Кокорина С.Е., МБОУ СОШ №10 г.Североморск, Мурманская область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B29FB-520C-45A0-92C7-20CAD1A213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1170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FD0F9-4D90-4B9C-ADD9-28B83F8ACEAD}" type="datetime8">
              <a:rPr lang="ru-RU"/>
              <a:pPr>
                <a:defRPr/>
              </a:pPr>
              <a:t>03.02.2015 21:20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Кокорина С.Е., МБОУ СОШ №10 г.Североморск, Мурманская область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C18BE-95D5-460A-80A1-8DC2B4038F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0318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62013" y="8794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599738" y="2827338"/>
            <a:ext cx="609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defRPr/>
            </a:pPr>
            <a:r>
              <a:rPr lang="en-US" altLang="ru-RU" sz="8000" smtClean="0"/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1A0FF-F0E5-4769-90AD-2952F18BDB1E}" type="datetime8">
              <a:rPr lang="ru-RU"/>
              <a:pPr>
                <a:defRPr/>
              </a:pPr>
              <a:t>03.02.2015 21:20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Кокорина С.Е., МБОУ СОШ №10 г.Североморск, Мурманская область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F34E8-EC0A-4626-9BE3-C715CCB54C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5986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1724E-3CBA-4844-9241-B863D30E532C}" type="datetime8">
              <a:rPr lang="ru-RU"/>
              <a:pPr>
                <a:defRPr/>
              </a:pPr>
              <a:t>03.02.2015 21:20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Кокорина С.Е., МБОУ СОШ №10 г.Североморск, Мурманская область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FECB9-8EF0-4F6A-9DB7-3691020833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7515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62013" y="8794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599738" y="2598738"/>
            <a:ext cx="609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defRPr/>
            </a:pPr>
            <a:r>
              <a:rPr lang="en-US" altLang="ru-RU" sz="8000" smtClean="0"/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28EA4-9233-4933-8135-B476C6E38B93}" type="datetime8">
              <a:rPr lang="ru-RU"/>
              <a:pPr>
                <a:defRPr/>
              </a:pPr>
              <a:t>03.02.2015 21:20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Кокорина С.Е., МБОУ СОШ №10 г.Североморск, Мурманская область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BF035-8C44-4B02-9D45-6F634D8C4F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6128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08308-C075-4067-BCD5-AFC1495A9A4E}" type="datetime8">
              <a:rPr lang="ru-RU"/>
              <a:pPr>
                <a:defRPr/>
              </a:pPr>
              <a:t>03.02.2015 21:20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Кокорина С.Е., МБОУ СОШ №10 г.Североморск, Мурманская область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74A1E-1D9B-46E4-9A4C-25467A2A84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77391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3B17B-DA06-4E43-8B3F-EA18F628473C}" type="datetime8">
              <a:rPr lang="ru-RU"/>
              <a:pPr>
                <a:defRPr/>
              </a:pPr>
              <a:t>03.02.2015 21:20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Кокорина С.Е., МБОУ СОШ №10 г.Североморск, Мурманская область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665E0-88C5-4BCD-BDC6-E415CD2F3D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98777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886460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D6B78-5FED-468C-B121-5CEC73437834}" type="datetime8">
              <a:rPr lang="ru-RU"/>
              <a:pPr>
                <a:defRPr/>
              </a:pPr>
              <a:t>03.02.2015 21:20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Кокорина С.Е., МБОУ СОШ №10 г.Североморск, Мурманская область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589ED-68EA-4E0B-B4E6-569D798669A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0817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828C2-5676-47B2-80E5-16F84F513786}" type="datetime8">
              <a:rPr lang="ru-RU"/>
              <a:pPr>
                <a:defRPr/>
              </a:pPr>
              <a:t>03.02.2015 21:20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Кокорина С.Е., МБОУ СОШ №10 г.Североморск, Мурманская область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D34FE-773F-492D-9E20-822BD53B4A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882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5"/>
          <p:cNvCxnSpPr/>
          <p:nvPr/>
        </p:nvCxnSpPr>
        <p:spPr>
          <a:xfrm>
            <a:off x="2012950" y="3709988"/>
            <a:ext cx="81629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02D58-B67E-4689-A675-DD1EEBC17872}" type="datetime8">
              <a:rPr lang="ru-RU"/>
              <a:pPr>
                <a:defRPr/>
              </a:pPr>
              <a:t>03.02.2015 21:20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Кокорина С.Е., МБОУ СОШ №10 г.Североморск, Мурманская область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67C68-0A2A-4872-BD49-12E6641D6A3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4582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CE50F-695C-4DD8-B796-6B62F202EC4E}" type="datetime8">
              <a:rPr lang="ru-RU"/>
              <a:pPr>
                <a:defRPr/>
              </a:pPr>
              <a:t>03.02.2015 21:20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Кокорина С.Е., МБОУ СОШ №10 г.Североморск, Мурманская область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E7668-74E8-49E3-9A93-DCA8A5A0CE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9613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7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92D0B-F7D7-49B1-BD95-8E32487911BE}" type="datetime8">
              <a:rPr lang="ru-RU"/>
              <a:pPr>
                <a:defRPr/>
              </a:pPr>
              <a:t>03.02.2015 21:20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Кокорина С.Е., МБОУ СОШ №10 г.Североморск, Мурманская область</a:t>
            </a: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2A739-C361-4DB4-B3E3-96647CF8E2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0507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D1072-CF91-47C9-98FD-E6D184265EF8}" type="datetime8">
              <a:rPr lang="ru-RU"/>
              <a:pPr>
                <a:defRPr/>
              </a:pPr>
              <a:t>03.02.2015 21:20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Кокорина С.Е., МБОУ СОШ №10 г.Североморск, Мурманская область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22337-F397-49A6-9120-340C18D8DD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6478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C6C02-3025-4F06-92CC-4B87FED3166F}" type="datetime8">
              <a:rPr lang="ru-RU"/>
              <a:pPr>
                <a:defRPr/>
              </a:pPr>
              <a:t>03.02.2015 21:20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Кокорина С.Е., МБОУ СОШ №10 г.Североморск, Мурманская область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0C2F4-9661-4A58-9E17-5649D89E92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677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395413" y="2913063"/>
            <a:ext cx="35147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23D95-9136-464F-8347-C7F701EE21FE}" type="datetime8">
              <a:rPr lang="ru-RU"/>
              <a:pPr>
                <a:defRPr/>
              </a:pPr>
              <a:t>03.02.2015 21:20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Кокорина С.Е., МБОУ СОШ №10 г.Североморск, Мурманская область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2BAA7-9D0D-4D7C-8CAF-6E62617AD1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762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47A95-9FF1-4986-B641-9456E1029395}" type="datetime8">
              <a:rPr lang="ru-RU"/>
              <a:pPr>
                <a:defRPr/>
              </a:pPr>
              <a:t>03.02.2015 21:20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Кокорина С.Е., МБОУ СОШ №10 г.Североморск, Мурманская область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27F76-81A6-47CF-ACCB-F1C6870418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554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-15875" y="0"/>
            <a:ext cx="12230100" cy="6856413"/>
            <a:chOff x="-15736" y="0"/>
            <a:chExt cx="12229962" cy="6856214"/>
          </a:xfrm>
        </p:grpSpPr>
        <p:pic>
          <p:nvPicPr>
            <p:cNvPr id="1032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36" name="Picture 9" descr="HDRibbonContent-UniformTrim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736" y="3153832"/>
              <a:ext cx="77724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10" descr="HDRibbonContent-UniformTrim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6986" y="3153832"/>
              <a:ext cx="77724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0" y="982663"/>
            <a:ext cx="9601200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0" y="2557463"/>
            <a:ext cx="9601200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275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DCD7B1D4-340E-4199-AFC1-2063BAD995D5}" type="datetime8">
              <a:rPr lang="ru-RU"/>
              <a:pPr>
                <a:defRPr/>
              </a:pPr>
              <a:t>03.02.2015 21:20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5969000"/>
            <a:ext cx="730567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ru-RU"/>
              <a:t>Кокорина С.Е., МБОУ СОШ №10 г.Североморск, Мурманская область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675" y="5969000"/>
            <a:ext cx="542925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A5791FB8-8A79-4711-8595-35AAA0E5C2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14" r:id="rId7"/>
    <p:sldLayoutId id="2147484024" r:id="rId8"/>
    <p:sldLayoutId id="2147484015" r:id="rId9"/>
    <p:sldLayoutId id="2147484016" r:id="rId10"/>
    <p:sldLayoutId id="2147484025" r:id="rId11"/>
    <p:sldLayoutId id="2147484026" r:id="rId12"/>
    <p:sldLayoutId id="2147484017" r:id="rId13"/>
    <p:sldLayoutId id="2147484027" r:id="rId14"/>
    <p:sldLayoutId id="2147484028" r:id="rId15"/>
    <p:sldLayoutId id="2147484029" r:id="rId16"/>
    <p:sldLayoutId id="2147484030" r:id="rId17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ctrTitle"/>
          </p:nvPr>
        </p:nvSpPr>
        <p:spPr>
          <a:xfrm>
            <a:off x="2692400" y="1871663"/>
            <a:ext cx="6815138" cy="151447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600" b="1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</a:rPr>
              <a:t>Особенности и классификация химических реакций в органической химии </a:t>
            </a:r>
          </a:p>
        </p:txBody>
      </p:sp>
      <p:sp>
        <p:nvSpPr>
          <p:cNvPr id="1536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2400" y="3657600"/>
            <a:ext cx="6815138" cy="1320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ru-RU" altLang="ru-RU" sz="2800" b="1" dirty="0" smtClean="0">
                <a:solidFill>
                  <a:srgbClr val="FF0000"/>
                </a:solidFill>
              </a:rPr>
              <a:t>10 класс (профильный уровень)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altLang="ru-RU" dirty="0" smtClean="0"/>
              <a:t>Кокорина С.Е., учитель химии высшей кв. категории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altLang="ru-RU" dirty="0" smtClean="0"/>
              <a:t>МБОУ СОШ №10 г. Североморск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b="1" u="sng" smtClean="0">
                <a:ln>
                  <a:noFill/>
                </a:ln>
                <a:solidFill>
                  <a:srgbClr val="C00000"/>
                </a:solidFill>
              </a:rPr>
              <a:t>V. </a:t>
            </a:r>
            <a:r>
              <a:rPr lang="ru-RU" altLang="ru-RU" b="1" u="sng" smtClean="0">
                <a:ln>
                  <a:noFill/>
                </a:ln>
                <a:solidFill>
                  <a:srgbClr val="C00000"/>
                </a:solidFill>
              </a:rPr>
              <a:t>Реакции разложения </a:t>
            </a:r>
            <a:r>
              <a:rPr lang="ru-RU" altLang="ru-RU" smtClean="0">
                <a:ln>
                  <a:noFill/>
                </a:ln>
              </a:rPr>
              <a:t/>
            </a:r>
            <a:br>
              <a:rPr lang="ru-RU" altLang="ru-RU" smtClean="0">
                <a:ln>
                  <a:noFill/>
                </a:ln>
              </a:rPr>
            </a:br>
            <a:r>
              <a:rPr lang="ru-RU" altLang="ru-RU" smtClean="0">
                <a:ln>
                  <a:noFill/>
                </a:ln>
              </a:rPr>
              <a:t>(сокращения углеродной цепи)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0" y="2474913"/>
            <a:ext cx="9601200" cy="3317875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C00000"/>
                </a:solidFill>
              </a:rPr>
              <a:t>1. Крекинг </a:t>
            </a:r>
            <a:r>
              <a:rPr lang="ru-RU" b="1" dirty="0" smtClean="0">
                <a:solidFill>
                  <a:schemeClr val="tx1"/>
                </a:solidFill>
              </a:rPr>
              <a:t>(от англ. </a:t>
            </a:r>
            <a:r>
              <a:rPr lang="en-US" b="1" i="1" dirty="0" smtClean="0">
                <a:solidFill>
                  <a:srgbClr val="C00000"/>
                </a:solidFill>
              </a:rPr>
              <a:t>to</a:t>
            </a: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en-US" b="1" i="1" dirty="0" smtClean="0">
                <a:solidFill>
                  <a:srgbClr val="C00000"/>
                </a:solidFill>
              </a:rPr>
              <a:t>crack  </a:t>
            </a:r>
            <a:r>
              <a:rPr lang="ru-RU" b="1" dirty="0" smtClean="0"/>
              <a:t>– «колоть, расщеплять»)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    При </a:t>
            </a:r>
            <a:r>
              <a:rPr lang="ru-RU" dirty="0"/>
              <a:t>нагревании до температуры выше 500° в молекулах </a:t>
            </a:r>
            <a:r>
              <a:rPr lang="ru-RU" dirty="0" err="1"/>
              <a:t>алканов</a:t>
            </a:r>
            <a:r>
              <a:rPr lang="ru-RU" dirty="0"/>
              <a:t> происходит разрыв связей между атомами углерода. 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ru-RU" b="1" dirty="0"/>
              <a:t>              </a:t>
            </a:r>
            <a:r>
              <a:rPr lang="en-US" b="1" dirty="0">
                <a:solidFill>
                  <a:srgbClr val="0070C0"/>
                </a:solidFill>
              </a:rPr>
              <a:t>C </a:t>
            </a:r>
            <a:r>
              <a:rPr lang="en-US" b="1" baseline="-25000" dirty="0">
                <a:solidFill>
                  <a:srgbClr val="0070C0"/>
                </a:solidFill>
              </a:rPr>
              <a:t>10</a:t>
            </a:r>
            <a:r>
              <a:rPr lang="en-US" b="1" dirty="0">
                <a:solidFill>
                  <a:srgbClr val="0070C0"/>
                </a:solidFill>
              </a:rPr>
              <a:t>H</a:t>
            </a:r>
            <a:r>
              <a:rPr lang="en-US" b="1" baseline="-25000" dirty="0">
                <a:solidFill>
                  <a:srgbClr val="0070C0"/>
                </a:solidFill>
              </a:rPr>
              <a:t>22</a:t>
            </a:r>
            <a:r>
              <a:rPr lang="ru-RU" b="1" dirty="0">
                <a:solidFill>
                  <a:srgbClr val="0070C0"/>
                </a:solidFill>
              </a:rPr>
              <a:t>      </a:t>
            </a:r>
            <a:r>
              <a:rPr lang="ru-RU" b="1" dirty="0" smtClean="0">
                <a:solidFill>
                  <a:srgbClr val="0070C0"/>
                </a:solidFill>
                <a:latin typeface="Franklin Gothic Book" panose="020B0503020102020204" pitchFamily="34" charset="0"/>
              </a:rPr>
              <a:t>→</a:t>
            </a:r>
            <a:r>
              <a:rPr lang="ru-RU" b="1" dirty="0" smtClean="0">
                <a:solidFill>
                  <a:srgbClr val="0070C0"/>
                </a:solidFill>
              </a:rPr>
              <a:t>    </a:t>
            </a:r>
            <a:r>
              <a:rPr lang="en-US" b="1" dirty="0">
                <a:solidFill>
                  <a:srgbClr val="0070C0"/>
                </a:solidFill>
              </a:rPr>
              <a:t>C</a:t>
            </a:r>
            <a:r>
              <a:rPr lang="en-US" b="1" baseline="-25000" dirty="0">
                <a:solidFill>
                  <a:srgbClr val="0070C0"/>
                </a:solidFill>
              </a:rPr>
              <a:t>5</a:t>
            </a:r>
            <a:r>
              <a:rPr lang="en-US" b="1" dirty="0">
                <a:solidFill>
                  <a:srgbClr val="0070C0"/>
                </a:solidFill>
              </a:rPr>
              <a:t>H</a:t>
            </a:r>
            <a:r>
              <a:rPr lang="en-US" b="1" baseline="-25000" dirty="0">
                <a:solidFill>
                  <a:srgbClr val="0070C0"/>
                </a:solidFill>
              </a:rPr>
              <a:t>12</a:t>
            </a:r>
            <a:r>
              <a:rPr lang="en-US" b="1" dirty="0">
                <a:solidFill>
                  <a:srgbClr val="0070C0"/>
                </a:solidFill>
              </a:rPr>
              <a:t>+C</a:t>
            </a:r>
            <a:r>
              <a:rPr lang="en-US" b="1" baseline="-25000" dirty="0">
                <a:solidFill>
                  <a:srgbClr val="0070C0"/>
                </a:solidFill>
              </a:rPr>
              <a:t>5</a:t>
            </a:r>
            <a:r>
              <a:rPr lang="en-US" b="1" dirty="0">
                <a:solidFill>
                  <a:srgbClr val="0070C0"/>
                </a:solidFill>
              </a:rPr>
              <a:t>H</a:t>
            </a:r>
            <a:r>
              <a:rPr lang="en-US" b="1" baseline="-25000" dirty="0">
                <a:solidFill>
                  <a:srgbClr val="0070C0"/>
                </a:solidFill>
              </a:rPr>
              <a:t>10</a:t>
            </a:r>
            <a:endParaRPr lang="ru-RU" b="1" dirty="0">
              <a:solidFill>
                <a:srgbClr val="0070C0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ru-RU" b="1" dirty="0">
                <a:solidFill>
                  <a:srgbClr val="0070C0"/>
                </a:solidFill>
              </a:rPr>
              <a:t>              </a:t>
            </a:r>
            <a:r>
              <a:rPr lang="en-US" b="1" dirty="0">
                <a:solidFill>
                  <a:srgbClr val="0070C0"/>
                </a:solidFill>
              </a:rPr>
              <a:t>C</a:t>
            </a:r>
            <a:r>
              <a:rPr lang="ru-RU" b="1" baseline="-25000" dirty="0">
                <a:solidFill>
                  <a:srgbClr val="0070C0"/>
                </a:solidFill>
              </a:rPr>
              <a:t>10</a:t>
            </a:r>
            <a:r>
              <a:rPr lang="en-US" b="1" dirty="0">
                <a:solidFill>
                  <a:srgbClr val="0070C0"/>
                </a:solidFill>
              </a:rPr>
              <a:t>H</a:t>
            </a:r>
            <a:r>
              <a:rPr lang="ru-RU" b="1" baseline="-25000" dirty="0">
                <a:solidFill>
                  <a:srgbClr val="0070C0"/>
                </a:solidFill>
              </a:rPr>
              <a:t>22</a:t>
            </a:r>
            <a:r>
              <a:rPr lang="ru-RU" b="1" dirty="0">
                <a:solidFill>
                  <a:srgbClr val="0070C0"/>
                </a:solidFill>
              </a:rPr>
              <a:t>        </a:t>
            </a:r>
            <a:r>
              <a:rPr lang="ru-RU" b="1" dirty="0" smtClean="0">
                <a:solidFill>
                  <a:srgbClr val="0070C0"/>
                </a:solidFill>
                <a:latin typeface="Franklin Gothic Book" panose="020B0503020102020204" pitchFamily="34" charset="0"/>
              </a:rPr>
              <a:t>→</a:t>
            </a:r>
            <a:r>
              <a:rPr lang="ru-RU" b="1" dirty="0" smtClean="0">
                <a:solidFill>
                  <a:srgbClr val="0070C0"/>
                </a:solidFill>
              </a:rPr>
              <a:t>   </a:t>
            </a:r>
            <a:r>
              <a:rPr lang="en-US" b="1" dirty="0">
                <a:solidFill>
                  <a:srgbClr val="0070C0"/>
                </a:solidFill>
              </a:rPr>
              <a:t>C</a:t>
            </a:r>
            <a:r>
              <a:rPr lang="ru-RU" b="1" baseline="-25000" dirty="0">
                <a:solidFill>
                  <a:srgbClr val="0070C0"/>
                </a:solidFill>
              </a:rPr>
              <a:t>4</a:t>
            </a:r>
            <a:r>
              <a:rPr lang="en-US" b="1" dirty="0">
                <a:solidFill>
                  <a:srgbClr val="0070C0"/>
                </a:solidFill>
              </a:rPr>
              <a:t>H</a:t>
            </a:r>
            <a:r>
              <a:rPr lang="ru-RU" b="1" baseline="-25000" dirty="0">
                <a:solidFill>
                  <a:srgbClr val="0070C0"/>
                </a:solidFill>
              </a:rPr>
              <a:t>10</a:t>
            </a:r>
            <a:r>
              <a:rPr lang="ru-RU" b="1" dirty="0">
                <a:solidFill>
                  <a:srgbClr val="0070C0"/>
                </a:solidFill>
              </a:rPr>
              <a:t>+</a:t>
            </a:r>
            <a:r>
              <a:rPr lang="en-US" b="1" dirty="0">
                <a:solidFill>
                  <a:srgbClr val="0070C0"/>
                </a:solidFill>
              </a:rPr>
              <a:t>C</a:t>
            </a:r>
            <a:r>
              <a:rPr lang="ru-RU" b="1" baseline="-25000" dirty="0">
                <a:solidFill>
                  <a:srgbClr val="0070C0"/>
                </a:solidFill>
              </a:rPr>
              <a:t>6</a:t>
            </a:r>
            <a:r>
              <a:rPr lang="en-US" b="1" dirty="0">
                <a:solidFill>
                  <a:srgbClr val="0070C0"/>
                </a:solidFill>
              </a:rPr>
              <a:t>H</a:t>
            </a:r>
            <a:r>
              <a:rPr lang="ru-RU" b="1" baseline="-25000" dirty="0">
                <a:solidFill>
                  <a:srgbClr val="0070C0"/>
                </a:solidFill>
              </a:rPr>
              <a:t>12</a:t>
            </a:r>
            <a:endParaRPr lang="ru-RU" b="1" dirty="0">
              <a:solidFill>
                <a:srgbClr val="0070C0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ru-RU" dirty="0" smtClean="0"/>
              <a:t>2. </a:t>
            </a:r>
            <a:r>
              <a:rPr lang="ru-RU" b="1" dirty="0" smtClean="0">
                <a:solidFill>
                  <a:srgbClr val="C00000"/>
                </a:solidFill>
              </a:rPr>
              <a:t>Пиролиз </a:t>
            </a:r>
            <a:r>
              <a:rPr lang="ru-RU" b="1" dirty="0" smtClean="0">
                <a:solidFill>
                  <a:schemeClr val="tx1"/>
                </a:solidFill>
              </a:rPr>
              <a:t>(разложение при высокой </a:t>
            </a:r>
            <a:r>
              <a:rPr lang="en-US" b="1" dirty="0" smtClean="0">
                <a:solidFill>
                  <a:schemeClr val="tx1"/>
                </a:solidFill>
              </a:rPr>
              <a:t>t , </a:t>
            </a:r>
            <a:r>
              <a:rPr lang="ru-RU" b="1" dirty="0" smtClean="0">
                <a:solidFill>
                  <a:schemeClr val="tx1"/>
                </a:solidFill>
              </a:rPr>
              <a:t>без доступа воздуха):</a:t>
            </a:r>
            <a:endParaRPr lang="en-US" b="1" dirty="0" smtClean="0">
              <a:solidFill>
                <a:schemeClr val="tx1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dirty="0" smtClean="0">
                <a:solidFill>
                  <a:srgbClr val="C00000"/>
                </a:solidFill>
              </a:rPr>
              <a:t>     </a:t>
            </a:r>
            <a:r>
              <a:rPr lang="ru-RU" b="1" dirty="0" smtClean="0">
                <a:solidFill>
                  <a:srgbClr val="0070C0"/>
                </a:solidFill>
              </a:rPr>
              <a:t>СН</a:t>
            </a:r>
            <a:r>
              <a:rPr lang="en-US" b="1" baseline="-25000" dirty="0" smtClean="0">
                <a:solidFill>
                  <a:srgbClr val="0070C0"/>
                </a:solidFill>
              </a:rPr>
              <a:t>4</a:t>
            </a:r>
            <a:r>
              <a:rPr lang="en-US" b="1" dirty="0" smtClean="0">
                <a:solidFill>
                  <a:srgbClr val="0070C0"/>
                </a:solidFill>
              </a:rPr>
              <a:t>  </a:t>
            </a:r>
            <a:r>
              <a:rPr lang="en-US" b="1" dirty="0" smtClean="0">
                <a:solidFill>
                  <a:srgbClr val="0070C0"/>
                </a:solidFill>
                <a:latin typeface="Franklin Gothic Book" panose="020B0503020102020204" pitchFamily="34" charset="0"/>
              </a:rPr>
              <a:t>→</a:t>
            </a:r>
            <a:r>
              <a:rPr lang="ru-RU" b="1" dirty="0" smtClean="0">
                <a:solidFill>
                  <a:srgbClr val="0070C0"/>
                </a:solidFill>
              </a:rPr>
              <a:t>  С+2Н</a:t>
            </a:r>
            <a:r>
              <a:rPr lang="ru-RU" b="1" baseline="-25000" dirty="0" smtClean="0">
                <a:solidFill>
                  <a:srgbClr val="0070C0"/>
                </a:solidFill>
              </a:rPr>
              <a:t>2</a:t>
            </a:r>
            <a:r>
              <a:rPr lang="en-US" b="1" baseline="-25000" dirty="0" smtClean="0">
                <a:solidFill>
                  <a:srgbClr val="0070C0"/>
                </a:solidFill>
              </a:rPr>
              <a:t>   </a:t>
            </a:r>
            <a:r>
              <a:rPr lang="en-US" b="1" dirty="0" smtClean="0">
                <a:solidFill>
                  <a:srgbClr val="0070C0"/>
                </a:solidFill>
              </a:rPr>
              <a:t>    </a:t>
            </a:r>
            <a:r>
              <a:rPr lang="en-US" b="1" dirty="0" smtClean="0">
                <a:solidFill>
                  <a:schemeClr val="tx1"/>
                </a:solidFill>
              </a:rPr>
              <a:t>( t &gt; 1500 C)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E6BFD63-1231-4850-B1F2-C65F09DEC946}" type="datetime8">
              <a:rPr lang="ru-RU"/>
              <a:pPr>
                <a:defRPr/>
              </a:pPr>
              <a:t>03.02.2015 21:20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Кокорина С.Е., МБОУ СОШ №10 г.Североморск, Мурманская область</a:t>
            </a:r>
          </a:p>
        </p:txBody>
      </p:sp>
      <p:sp>
        <p:nvSpPr>
          <p:cNvPr id="26630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D7CD6370-7D2F-4962-B22D-5608CB74524F}" type="slidenum">
              <a:rPr lang="ru-RU" altLang="ru-RU" smtClean="0"/>
              <a:pPr/>
              <a:t>10</a:t>
            </a:fld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z="3200" b="1" u="sng" smtClean="0">
                <a:ln>
                  <a:noFill/>
                </a:ln>
                <a:solidFill>
                  <a:srgbClr val="C00000"/>
                </a:solidFill>
              </a:rPr>
              <a:t>VI</a:t>
            </a:r>
            <a:r>
              <a:rPr lang="ru-RU" altLang="ru-RU" sz="3200" b="1" u="sng" smtClean="0">
                <a:ln>
                  <a:noFill/>
                </a:ln>
                <a:solidFill>
                  <a:srgbClr val="C00000"/>
                </a:solidFill>
              </a:rPr>
              <a:t>. Ароматизация (риформинг)</a:t>
            </a:r>
            <a:r>
              <a:rPr lang="ru-RU" altLang="ru-RU" sz="2800" b="1" smtClean="0">
                <a:ln>
                  <a:noFill/>
                </a:ln>
                <a:solidFill>
                  <a:srgbClr val="C00000"/>
                </a:solidFill>
              </a:rPr>
              <a:t/>
            </a:r>
            <a:br>
              <a:rPr lang="ru-RU" altLang="ru-RU" sz="2800" b="1" smtClean="0">
                <a:ln>
                  <a:noFill/>
                </a:ln>
                <a:solidFill>
                  <a:srgbClr val="C00000"/>
                </a:solidFill>
              </a:rPr>
            </a:br>
            <a:r>
              <a:rPr lang="ru-RU" altLang="ru-RU" sz="2800" smtClean="0">
                <a:ln>
                  <a:noFill/>
                </a:ln>
              </a:rPr>
              <a:t>(англ. reforming, от </a:t>
            </a:r>
            <a:r>
              <a:rPr lang="ru-RU" altLang="ru-RU" sz="2800" b="1" i="1" smtClean="0">
                <a:ln>
                  <a:noFill/>
                </a:ln>
              </a:rPr>
              <a:t>reform</a:t>
            </a:r>
            <a:r>
              <a:rPr lang="ru-RU" altLang="ru-RU" sz="2800" smtClean="0">
                <a:ln>
                  <a:noFill/>
                </a:ln>
              </a:rPr>
              <a:t> — переделывать, улучшать</a:t>
            </a:r>
            <a:r>
              <a:rPr lang="en-US" altLang="ru-RU" sz="2800" smtClean="0">
                <a:ln>
                  <a:noFill/>
                </a:ln>
              </a:rPr>
              <a:t>)</a:t>
            </a:r>
            <a:endParaRPr lang="ru-RU" altLang="ru-RU" sz="2800" smtClean="0">
              <a:ln>
                <a:noFill/>
              </a:ln>
            </a:endParaRPr>
          </a:p>
        </p:txBody>
      </p:sp>
      <p:sp>
        <p:nvSpPr>
          <p:cNvPr id="27651" name="Объект 2"/>
          <p:cNvSpPr>
            <a:spLocks noGrp="1"/>
          </p:cNvSpPr>
          <p:nvPr>
            <p:ph idx="1"/>
          </p:nvPr>
        </p:nvSpPr>
        <p:spPr>
          <a:xfrm>
            <a:off x="1295400" y="2557463"/>
            <a:ext cx="9601200" cy="1100137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ru-RU" smtClean="0"/>
              <a:t>-</a:t>
            </a:r>
            <a:r>
              <a:rPr lang="ru-RU" altLang="ru-RU" smtClean="0"/>
              <a:t>промышленный процесс переработки бензиновых и лигроиновых фракций нефти с целью получения высокооктановых бензинов и ароматических углеводородов: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b="1" smtClean="0">
              <a:solidFill>
                <a:srgbClr val="C00000"/>
              </a:solidFill>
            </a:endParaRPr>
          </a:p>
        </p:txBody>
      </p:sp>
      <p:pic>
        <p:nvPicPr>
          <p:cNvPr id="27652" name="Picture 3" descr="Image1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75" y="3937000"/>
            <a:ext cx="4652963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B0E0A50-3D9C-4407-B09E-3F7EF5972494}" type="datetime8">
              <a:rPr lang="ru-RU"/>
              <a:pPr>
                <a:defRPr/>
              </a:pPr>
              <a:t>03.02.2015 21:20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Кокорина С.Е., МБОУ СОШ №10 г.Североморск, Мурманская область</a:t>
            </a:r>
          </a:p>
        </p:txBody>
      </p:sp>
      <p:sp>
        <p:nvSpPr>
          <p:cNvPr id="2765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1B5296C2-DCE4-49DB-94D7-EF6944E6EB7D}" type="slidenum">
              <a:rPr lang="ru-RU" altLang="ru-RU" smtClean="0"/>
              <a:pPr/>
              <a:t>11</a:t>
            </a:fld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b="1" u="sng" smtClean="0">
                <a:ln>
                  <a:noFill/>
                </a:ln>
                <a:solidFill>
                  <a:srgbClr val="C00000"/>
                </a:solidFill>
              </a:rPr>
              <a:t>VII. </a:t>
            </a:r>
            <a:r>
              <a:rPr lang="ru-RU" altLang="ru-RU" b="1" u="sng" smtClean="0">
                <a:ln>
                  <a:noFill/>
                </a:ln>
                <a:solidFill>
                  <a:srgbClr val="C00000"/>
                </a:solidFill>
              </a:rPr>
              <a:t>Реакции </a:t>
            </a:r>
            <a:r>
              <a:rPr lang="en-US" altLang="ru-RU" b="1" u="sng" smtClean="0">
                <a:ln>
                  <a:noFill/>
                </a:ln>
                <a:solidFill>
                  <a:srgbClr val="C00000"/>
                </a:solidFill>
              </a:rPr>
              <a:t>o</a:t>
            </a:r>
            <a:r>
              <a:rPr lang="ru-RU" altLang="ru-RU" b="1" u="sng" smtClean="0">
                <a:ln>
                  <a:noFill/>
                </a:ln>
                <a:solidFill>
                  <a:srgbClr val="C00000"/>
                </a:solidFill>
              </a:rPr>
              <a:t>кисления</a:t>
            </a:r>
            <a:br>
              <a:rPr lang="ru-RU" altLang="ru-RU" b="1" u="sng" smtClean="0">
                <a:ln>
                  <a:noFill/>
                </a:ln>
                <a:solidFill>
                  <a:srgbClr val="C00000"/>
                </a:solidFill>
              </a:rPr>
            </a:br>
            <a:endParaRPr lang="ru-RU" altLang="ru-RU" i="1" smtClean="0">
              <a:ln>
                <a:noFill/>
              </a:ln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0100" y="1676400"/>
            <a:ext cx="10706100" cy="331787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1. Полное окисление (реакция горения):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       </a:t>
            </a:r>
            <a:r>
              <a:rPr lang="ru-RU" b="1" dirty="0" smtClean="0"/>
              <a:t>СН</a:t>
            </a:r>
            <a:r>
              <a:rPr lang="ru-RU" sz="1600" b="1" dirty="0" smtClean="0"/>
              <a:t>4</a:t>
            </a:r>
            <a:r>
              <a:rPr lang="ru-RU" b="1" dirty="0" smtClean="0"/>
              <a:t>+ 2О</a:t>
            </a:r>
            <a:r>
              <a:rPr lang="ru-RU" sz="1600" b="1" dirty="0" smtClean="0"/>
              <a:t>2</a:t>
            </a:r>
            <a:r>
              <a:rPr lang="ru-RU" b="1" dirty="0" smtClean="0"/>
              <a:t> → СО</a:t>
            </a:r>
            <a:r>
              <a:rPr lang="ru-RU" sz="1400" b="1" dirty="0" smtClean="0"/>
              <a:t>2</a:t>
            </a:r>
            <a:r>
              <a:rPr lang="ru-RU" b="1" dirty="0" smtClean="0"/>
              <a:t>+ 2Н</a:t>
            </a:r>
            <a:r>
              <a:rPr lang="ru-RU" sz="1800" b="1" dirty="0" smtClean="0"/>
              <a:t>2</a:t>
            </a:r>
            <a:r>
              <a:rPr lang="ru-RU" b="1" dirty="0" smtClean="0"/>
              <a:t>О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2. Каталитическое окисление: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СН</a:t>
            </a:r>
            <a:r>
              <a:rPr lang="ru-RU" sz="1600" b="1" dirty="0" smtClean="0"/>
              <a:t>4</a:t>
            </a:r>
            <a:r>
              <a:rPr lang="ru-RU" b="1" dirty="0" smtClean="0"/>
              <a:t>+ 2О</a:t>
            </a:r>
            <a:r>
              <a:rPr lang="ru-RU" sz="1600" b="1" dirty="0" smtClean="0"/>
              <a:t>2 </a:t>
            </a:r>
            <a:r>
              <a:rPr lang="ru-RU" sz="1600" b="1" dirty="0" smtClean="0">
                <a:latin typeface="Franklin Gothic Book" panose="020B0503020102020204" pitchFamily="34" charset="0"/>
              </a:rPr>
              <a:t>→ </a:t>
            </a:r>
            <a:r>
              <a:rPr lang="ru-RU" b="1" dirty="0" smtClean="0"/>
              <a:t>Н – С=О    (</a:t>
            </a:r>
            <a:r>
              <a:rPr lang="en-US" b="1" dirty="0" smtClean="0"/>
              <a:t>T=500C)</a:t>
            </a:r>
            <a:endParaRPr lang="ru-RU" b="1" dirty="0" smtClean="0">
              <a:solidFill>
                <a:srgbClr val="C00000"/>
              </a:solidFill>
            </a:endParaRP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C00000"/>
                </a:solidFill>
              </a:rPr>
              <a:t>                                  </a:t>
            </a:r>
            <a:r>
              <a:rPr lang="ru-RU" b="1" dirty="0" smtClean="0">
                <a:solidFill>
                  <a:schemeClr val="tx1"/>
                </a:solidFill>
              </a:rPr>
              <a:t>\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                                   Н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AutoNum type="arabicPeriod" startAt="3"/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Окисление  неорганическими окислителями (</a:t>
            </a:r>
            <a:r>
              <a:rPr lang="en-US" sz="2800" b="1" dirty="0" smtClean="0">
                <a:solidFill>
                  <a:srgbClr val="C00000"/>
                </a:solidFill>
              </a:rPr>
              <a:t>KMnO</a:t>
            </a:r>
            <a:r>
              <a:rPr lang="en-US" sz="1800" b="1" dirty="0" smtClean="0">
                <a:solidFill>
                  <a:srgbClr val="C00000"/>
                </a:solidFill>
              </a:rPr>
              <a:t>4</a:t>
            </a:r>
            <a:r>
              <a:rPr lang="en-US" sz="2800" b="1" dirty="0" smtClean="0">
                <a:solidFill>
                  <a:srgbClr val="C00000"/>
                </a:solidFill>
              </a:rPr>
              <a:t>, K</a:t>
            </a:r>
            <a:r>
              <a:rPr lang="en-US" sz="1800" b="1" dirty="0" smtClean="0">
                <a:solidFill>
                  <a:srgbClr val="C00000"/>
                </a:solidFill>
              </a:rPr>
              <a:t>2</a:t>
            </a:r>
            <a:r>
              <a:rPr lang="en-US" sz="2800" b="1" dirty="0" smtClean="0">
                <a:solidFill>
                  <a:srgbClr val="C00000"/>
                </a:solidFill>
              </a:rPr>
              <a:t>Cr</a:t>
            </a:r>
            <a:r>
              <a:rPr lang="en-US" sz="1800" b="1" dirty="0" smtClean="0">
                <a:solidFill>
                  <a:srgbClr val="C00000"/>
                </a:solidFill>
              </a:rPr>
              <a:t>2</a:t>
            </a:r>
            <a:r>
              <a:rPr lang="en-US" sz="2800" b="1" dirty="0" smtClean="0">
                <a:solidFill>
                  <a:srgbClr val="C00000"/>
                </a:solidFill>
              </a:rPr>
              <a:t>O</a:t>
            </a:r>
            <a:r>
              <a:rPr lang="en-US" sz="1800" b="1" dirty="0" smtClean="0">
                <a:solidFill>
                  <a:srgbClr val="C00000"/>
                </a:solidFill>
              </a:rPr>
              <a:t>7 </a:t>
            </a:r>
            <a:r>
              <a:rPr lang="ru-RU" sz="2800" b="1" dirty="0" smtClean="0">
                <a:solidFill>
                  <a:srgbClr val="C00000"/>
                </a:solidFill>
              </a:rPr>
              <a:t>в разных средах</a:t>
            </a:r>
            <a:r>
              <a:rPr lang="en-US" sz="2800" b="1" dirty="0" smtClean="0">
                <a:solidFill>
                  <a:srgbClr val="C00000"/>
                </a:solidFill>
              </a:rPr>
              <a:t>)</a:t>
            </a:r>
            <a:r>
              <a:rPr lang="ru-RU" sz="2800" b="1" dirty="0" smtClean="0">
                <a:solidFill>
                  <a:srgbClr val="C00000"/>
                </a:solidFill>
              </a:rPr>
              <a:t>: 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dirty="0" smtClean="0">
                <a:solidFill>
                  <a:prstClr val="black"/>
                </a:solidFill>
                <a:latin typeface="+mj-lt"/>
              </a:rPr>
              <a:t>3СН</a:t>
            </a:r>
            <a:r>
              <a:rPr lang="ru-RU" altLang="ru-RU" baseline="-25000" dirty="0" smtClean="0">
                <a:solidFill>
                  <a:prstClr val="black"/>
                </a:solidFill>
                <a:latin typeface="+mj-lt"/>
              </a:rPr>
              <a:t>2</a:t>
            </a:r>
            <a:r>
              <a:rPr lang="ru-RU" altLang="ru-RU" dirty="0" smtClean="0">
                <a:solidFill>
                  <a:prstClr val="black"/>
                </a:solidFill>
                <a:latin typeface="+mj-lt"/>
              </a:rPr>
              <a:t> =СН</a:t>
            </a:r>
            <a:r>
              <a:rPr lang="ru-RU" altLang="ru-RU" baseline="-25000" dirty="0" smtClean="0">
                <a:solidFill>
                  <a:prstClr val="black"/>
                </a:solidFill>
                <a:latin typeface="+mj-lt"/>
              </a:rPr>
              <a:t>2</a:t>
            </a:r>
            <a:r>
              <a:rPr lang="ru-RU" altLang="ru-RU" dirty="0" smtClean="0">
                <a:solidFill>
                  <a:prstClr val="black"/>
                </a:solidFill>
                <a:latin typeface="+mj-lt"/>
              </a:rPr>
              <a:t>  </a:t>
            </a:r>
            <a:r>
              <a:rPr lang="ru-RU" altLang="ru-RU" dirty="0" smtClean="0">
                <a:solidFill>
                  <a:prstClr val="black"/>
                </a:solidFill>
                <a:latin typeface="Franklin Gothic Book" pitchFamily="34" charset="0"/>
              </a:rPr>
              <a:t>+ 2</a:t>
            </a:r>
            <a:r>
              <a:rPr lang="en-US" dirty="0" smtClean="0">
                <a:solidFill>
                  <a:schemeClr val="tx1"/>
                </a:solidFill>
              </a:rPr>
              <a:t>KMnO</a:t>
            </a:r>
            <a:r>
              <a:rPr lang="en-US" sz="1800" dirty="0" smtClean="0">
                <a:solidFill>
                  <a:schemeClr val="tx1"/>
                </a:solidFill>
              </a:rPr>
              <a:t>4</a:t>
            </a:r>
            <a:r>
              <a:rPr lang="ru-RU" sz="1800" dirty="0" smtClean="0">
                <a:solidFill>
                  <a:schemeClr val="tx1"/>
                </a:solidFill>
              </a:rPr>
              <a:t>+ </a:t>
            </a:r>
            <a:r>
              <a:rPr lang="ru-RU" dirty="0" smtClean="0"/>
              <a:t>4Н</a:t>
            </a:r>
            <a:r>
              <a:rPr lang="ru-RU" sz="1800" dirty="0" smtClean="0"/>
              <a:t>2</a:t>
            </a:r>
            <a:r>
              <a:rPr lang="ru-RU" dirty="0" smtClean="0"/>
              <a:t>О</a:t>
            </a:r>
            <a:r>
              <a:rPr lang="ru-RU" dirty="0" smtClean="0">
                <a:latin typeface="Franklin Gothic Book" panose="020B0503020102020204" pitchFamily="34" charset="0"/>
              </a:rPr>
              <a:t>→ </a:t>
            </a:r>
            <a:r>
              <a:rPr lang="ru-RU" altLang="ru-RU" dirty="0">
                <a:solidFill>
                  <a:prstClr val="black"/>
                </a:solidFill>
              </a:rPr>
              <a:t>3СН</a:t>
            </a:r>
            <a:r>
              <a:rPr lang="ru-RU" altLang="ru-RU" baseline="-25000" dirty="0">
                <a:solidFill>
                  <a:prstClr val="black"/>
                </a:solidFill>
              </a:rPr>
              <a:t>2</a:t>
            </a:r>
            <a:r>
              <a:rPr lang="ru-RU" altLang="ru-RU" dirty="0">
                <a:solidFill>
                  <a:prstClr val="black"/>
                </a:solidFill>
              </a:rPr>
              <a:t> </a:t>
            </a:r>
            <a:r>
              <a:rPr lang="ru-RU" altLang="ru-RU" dirty="0" smtClean="0">
                <a:solidFill>
                  <a:prstClr val="black"/>
                </a:solidFill>
              </a:rPr>
              <a:t>-СН</a:t>
            </a:r>
            <a:r>
              <a:rPr lang="ru-RU" altLang="ru-RU" baseline="-25000" dirty="0" smtClean="0">
                <a:solidFill>
                  <a:prstClr val="black"/>
                </a:solidFill>
              </a:rPr>
              <a:t>2</a:t>
            </a:r>
            <a:r>
              <a:rPr lang="ru-RU" altLang="ru-RU" dirty="0" smtClean="0">
                <a:solidFill>
                  <a:prstClr val="black"/>
                </a:solidFill>
              </a:rPr>
              <a:t> + 2</a:t>
            </a:r>
            <a:r>
              <a:rPr lang="en-US" dirty="0" err="1" smtClean="0">
                <a:solidFill>
                  <a:prstClr val="black"/>
                </a:solidFill>
              </a:rPr>
              <a:t>MnO</a:t>
            </a:r>
            <a:r>
              <a:rPr lang="ru-RU" sz="1800" dirty="0" smtClean="0">
                <a:solidFill>
                  <a:prstClr val="black"/>
                </a:solidFill>
              </a:rPr>
              <a:t>2 </a:t>
            </a:r>
            <a:r>
              <a:rPr lang="ru-RU" dirty="0" smtClean="0">
                <a:solidFill>
                  <a:prstClr val="black"/>
                </a:solidFill>
              </a:rPr>
              <a:t>+2КОН</a:t>
            </a:r>
          </a:p>
          <a:p>
            <a:pPr marL="0" indent="0" eaLnBrk="1" hangingPunct="1">
              <a:buClr>
                <a:srgbClr val="83992A"/>
              </a:buClr>
              <a:buFont typeface="Arial" panose="020B0604020202020204" pitchFamily="34" charset="0"/>
              <a:buNone/>
              <a:defRPr/>
            </a:pP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smtClean="0">
                <a:solidFill>
                  <a:prstClr val="black"/>
                </a:solidFill>
              </a:rPr>
              <a:t>                                                          ОН    </a:t>
            </a:r>
            <a:r>
              <a:rPr lang="ru-RU" dirty="0" err="1" smtClean="0">
                <a:solidFill>
                  <a:prstClr val="black"/>
                </a:solidFill>
              </a:rPr>
              <a:t>ОН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b="1" dirty="0" smtClean="0">
                <a:solidFill>
                  <a:srgbClr val="C00000"/>
                </a:solidFill>
              </a:rPr>
              <a:t>      </a:t>
            </a:r>
            <a:endParaRPr lang="ru-RU" b="1" dirty="0" smtClean="0">
              <a:solidFill>
                <a:srgbClr val="C00000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ru-RU" b="1" dirty="0" smtClean="0">
              <a:solidFill>
                <a:srgbClr val="C00000"/>
              </a:solidFill>
            </a:endParaRPr>
          </a:p>
          <a:p>
            <a:pPr eaLnBrk="1" hangingPunct="1">
              <a:defRPr/>
            </a:pPr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EAEC553-7577-4CDA-8331-0F027C84EF9C}" type="datetime8">
              <a:rPr lang="ru-RU"/>
              <a:pPr>
                <a:defRPr/>
              </a:pPr>
              <a:t>03.02.2015 21:20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Кокорина С.Е., МБОУ СОШ №10 г.Североморск, Мурманская область</a:t>
            </a:r>
          </a:p>
        </p:txBody>
      </p:sp>
      <p:sp>
        <p:nvSpPr>
          <p:cNvPr id="28678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2E357DC0-20B9-48B7-A79A-B8E13CB9177F}" type="slidenum">
              <a:rPr lang="ru-RU" altLang="ru-RU" smtClean="0"/>
              <a:pPr/>
              <a:t>12</a:t>
            </a:fld>
            <a:endParaRPr lang="ru-RU" altLang="ru-RU" smtClean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461000" y="5646738"/>
            <a:ext cx="0" cy="1698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197600" y="5646738"/>
            <a:ext cx="0" cy="1698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1295400" y="982663"/>
            <a:ext cx="9601200" cy="639762"/>
          </a:xfrm>
        </p:spPr>
        <p:txBody>
          <a:bodyPr/>
          <a:lstStyle/>
          <a:p>
            <a:pPr eaLnBrk="1" hangingPunct="1"/>
            <a:r>
              <a:rPr lang="en-US" altLang="ru-RU" sz="3200" b="1" u="sng" smtClean="0">
                <a:ln>
                  <a:noFill/>
                </a:ln>
                <a:solidFill>
                  <a:srgbClr val="C00000"/>
                </a:solidFill>
              </a:rPr>
              <a:t>VIII. </a:t>
            </a:r>
            <a:r>
              <a:rPr lang="ru-RU" altLang="ru-RU" sz="3200" b="1" u="sng" smtClean="0">
                <a:ln>
                  <a:noFill/>
                </a:ln>
                <a:solidFill>
                  <a:srgbClr val="C00000"/>
                </a:solidFill>
              </a:rPr>
              <a:t>Наращивания углеродной цепи</a:t>
            </a:r>
          </a:p>
        </p:txBody>
      </p:sp>
      <p:sp>
        <p:nvSpPr>
          <p:cNvPr id="29699" name="Объект 2"/>
          <p:cNvSpPr>
            <a:spLocks noGrp="1"/>
          </p:cNvSpPr>
          <p:nvPr>
            <p:ph idx="1"/>
          </p:nvPr>
        </p:nvSpPr>
        <p:spPr>
          <a:xfrm>
            <a:off x="1295400" y="2565400"/>
            <a:ext cx="9601200" cy="1898650"/>
          </a:xfrm>
        </p:spPr>
        <p:txBody>
          <a:bodyPr/>
          <a:lstStyle/>
          <a:p>
            <a:pPr eaLnBrk="1" hangingPunct="1"/>
            <a:r>
              <a:rPr lang="ru-RU" altLang="ru-RU" smtClean="0"/>
              <a:t>Реакция  Вюрца:</a:t>
            </a:r>
          </a:p>
        </p:txBody>
      </p:sp>
      <p:pic>
        <p:nvPicPr>
          <p:cNvPr id="29700" name="Picture 2" descr="http://festival.1september.ru/articles/622603/img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-174625"/>
            <a:ext cx="24003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4" descr="http://festival.1september.ru/articles/622603/img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3" y="3135313"/>
            <a:ext cx="5287962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0C5E1E5-A34A-4E3C-B02A-0C2BE014D89E}" type="datetime8">
              <a:rPr lang="ru-RU"/>
              <a:pPr>
                <a:defRPr/>
              </a:pPr>
              <a:t>03.02.2015 21:20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ru-RU"/>
              <a:t>Кокорина С.Е., МБОУ СОШ №10 г.Североморск, Мурманская область</a:t>
            </a:r>
            <a:endParaRPr lang="ru-RU" dirty="0"/>
          </a:p>
        </p:txBody>
      </p:sp>
      <p:sp>
        <p:nvSpPr>
          <p:cNvPr id="2970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051FE88A-17E1-4633-9A50-A0667CC5C8EC}" type="slidenum">
              <a:rPr lang="ru-RU" altLang="ru-RU" smtClean="0"/>
              <a:pPr/>
              <a:t>13</a:t>
            </a:fld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703263"/>
            <a:ext cx="9601200" cy="590550"/>
          </a:xfrm>
        </p:spPr>
        <p:txBody>
          <a:bodyPr/>
          <a:lstStyle/>
          <a:p>
            <a:pPr marL="571500" indent="-571500" eaLnBrk="1" hangingPunct="1">
              <a:buFont typeface="Wingdings" panose="05000000000000000000" pitchFamily="2" charset="2"/>
              <a:buChar char="Ø"/>
              <a:defRPr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По механизму протекания :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0723" name="Объект 2"/>
          <p:cNvSpPr>
            <a:spLocks noGrp="1"/>
          </p:cNvSpPr>
          <p:nvPr>
            <p:ph idx="1"/>
          </p:nvPr>
        </p:nvSpPr>
        <p:spPr>
          <a:xfrm>
            <a:off x="1023938" y="1428750"/>
            <a:ext cx="9601200" cy="3592513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ru-RU" altLang="ru-RU" sz="2800" b="1" u="sng" smtClean="0">
                <a:solidFill>
                  <a:srgbClr val="C00000"/>
                </a:solidFill>
              </a:rPr>
              <a:t>1. Свободно</a:t>
            </a:r>
            <a:r>
              <a:rPr lang="en-US" altLang="ru-RU" sz="2800" b="1" u="sng" smtClean="0">
                <a:solidFill>
                  <a:srgbClr val="C00000"/>
                </a:solidFill>
              </a:rPr>
              <a:t>-</a:t>
            </a:r>
            <a:r>
              <a:rPr lang="ru-RU" altLang="ru-RU" sz="2800" b="1" u="sng" smtClean="0">
                <a:solidFill>
                  <a:srgbClr val="C00000"/>
                </a:solidFill>
              </a:rPr>
              <a:t>радикальные ®</a:t>
            </a:r>
            <a:r>
              <a:rPr lang="en-US" altLang="ru-RU" sz="2800" b="1" u="sng" smtClean="0">
                <a:solidFill>
                  <a:srgbClr val="C00000"/>
                </a:solidFill>
              </a:rPr>
              <a:t> </a:t>
            </a:r>
            <a:r>
              <a:rPr lang="en-US" altLang="ru-RU" sz="2800" smtClean="0">
                <a:solidFill>
                  <a:srgbClr val="C00000"/>
                </a:solidFill>
              </a:rPr>
              <a:t>(</a:t>
            </a:r>
            <a:r>
              <a:rPr lang="ru-RU" altLang="ru-RU" sz="2800" smtClean="0">
                <a:solidFill>
                  <a:srgbClr val="C00000"/>
                </a:solidFill>
              </a:rPr>
              <a:t>протекают под действием и при участии радикалов при сильном нагревании или облучении)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sz="2800" b="1" i="1" smtClean="0">
              <a:solidFill>
                <a:schemeClr val="tx1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ru-RU" altLang="ru-RU" sz="2800" b="1" i="1" smtClean="0">
                <a:solidFill>
                  <a:schemeClr val="tx1"/>
                </a:solidFill>
              </a:rPr>
              <a:t>Радикалы</a:t>
            </a:r>
            <a:r>
              <a:rPr lang="ru-RU" altLang="ru-RU" sz="2800" i="1" smtClean="0">
                <a:solidFill>
                  <a:schemeClr val="tx1"/>
                </a:solidFill>
              </a:rPr>
              <a:t> – активные частицы (атомы или группы атомов), имеющие неспаренные электроны- </a:t>
            </a:r>
            <a:r>
              <a:rPr lang="ru-RU" altLang="ru-RU" sz="2800" b="1" i="1" smtClean="0">
                <a:solidFill>
                  <a:schemeClr val="tx1"/>
                </a:solidFill>
              </a:rPr>
              <a:t>С</a:t>
            </a:r>
            <a:r>
              <a:rPr lang="en-US" altLang="ru-RU" sz="2800" b="1" i="1" smtClean="0">
                <a:solidFill>
                  <a:schemeClr val="tx1"/>
                </a:solidFill>
              </a:rPr>
              <a:t>l∙ , Br∙, </a:t>
            </a:r>
            <a:r>
              <a:rPr lang="ru-RU" altLang="ru-RU" sz="2800" b="1" i="1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СН</a:t>
            </a:r>
            <a:r>
              <a:rPr lang="ru-RU" altLang="ru-RU" sz="2800" b="1" i="1" baseline="-2500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3</a:t>
            </a:r>
            <a:r>
              <a:rPr lang="en-US" altLang="ru-RU" sz="2800" b="1" i="1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∙ </a:t>
            </a:r>
            <a:r>
              <a:rPr lang="ru-RU" altLang="ru-RU" sz="2800" i="1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и др.</a:t>
            </a:r>
            <a:endParaRPr lang="ru-RU" altLang="ru-RU" sz="2800" i="1" smtClean="0">
              <a:solidFill>
                <a:schemeClr val="tx1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ru-RU" altLang="ru-RU" sz="2800" smtClean="0">
                <a:solidFill>
                  <a:schemeClr val="tx1"/>
                </a:solidFill>
              </a:rPr>
              <a:t>Радикалы образуются в результате </a:t>
            </a:r>
            <a:r>
              <a:rPr lang="ru-RU" altLang="ru-RU" sz="2800" b="1" smtClean="0">
                <a:solidFill>
                  <a:srgbClr val="C00000"/>
                </a:solidFill>
              </a:rPr>
              <a:t>гомолиза </a:t>
            </a:r>
            <a:r>
              <a:rPr lang="ru-RU" altLang="ru-RU" sz="2800" smtClean="0">
                <a:solidFill>
                  <a:schemeClr val="tx1"/>
                </a:solidFill>
              </a:rPr>
              <a:t>(гомолитического разрыва ковалентных связей С-С и С-Н в органических веществах).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2BF6D54-B1DC-49F9-BD2D-6776FFD5EFF0}" type="datetime8">
              <a:rPr lang="ru-RU"/>
              <a:pPr>
                <a:defRPr/>
              </a:pPr>
              <a:t>03.02.2015 21:20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Кокорина С.Е., МБОУ СОШ №10 г.Североморск, Мурманская область</a:t>
            </a:r>
          </a:p>
        </p:txBody>
      </p:sp>
      <p:sp>
        <p:nvSpPr>
          <p:cNvPr id="30726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9BFF9D78-CE2D-4179-812E-F92C2116A746}" type="slidenum">
              <a:rPr lang="ru-RU" altLang="ru-RU" smtClean="0"/>
              <a:pPr/>
              <a:t>14</a:t>
            </a:fld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ъект 2"/>
          <p:cNvSpPr>
            <a:spLocks noGrp="1"/>
          </p:cNvSpPr>
          <p:nvPr>
            <p:ph idx="1"/>
          </p:nvPr>
        </p:nvSpPr>
        <p:spPr>
          <a:xfrm>
            <a:off x="1016000" y="584200"/>
            <a:ext cx="9601200" cy="40132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ru-RU" altLang="ru-RU" b="1" smtClean="0">
                <a:solidFill>
                  <a:srgbClr val="C00000"/>
                </a:solidFill>
              </a:rPr>
              <a:t>ГОМОЛИЗ</a:t>
            </a:r>
            <a:r>
              <a:rPr lang="ru-RU" altLang="ru-RU" smtClean="0"/>
              <a:t> -</a:t>
            </a:r>
            <a:r>
              <a:rPr lang="ru-RU" altLang="ru-RU" sz="2800" smtClean="0"/>
              <a:t>способ разрыва ковалентной связи, в результате которого каждый из атомов, участвующих в ее образовании, сохраняет один неспаренный электрон и представляет собой радикал.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ru-RU" altLang="ru-RU" sz="2800" b="1" smtClean="0"/>
              <a:t>А : В  = А∙  + ∙ В                 </a:t>
            </a:r>
            <a:r>
              <a:rPr lang="en-US" altLang="ru-RU" sz="2800" b="1" smtClean="0">
                <a:solidFill>
                  <a:srgbClr val="C00000"/>
                </a:solidFill>
              </a:rPr>
              <a:t>CH</a:t>
            </a:r>
            <a:r>
              <a:rPr lang="en-US" altLang="ru-RU" sz="2800" b="1" baseline="-25000" smtClean="0">
                <a:solidFill>
                  <a:srgbClr val="C00000"/>
                </a:solidFill>
              </a:rPr>
              <a:t>3</a:t>
            </a:r>
            <a:r>
              <a:rPr lang="en-US" altLang="ru-RU" sz="2800" b="1" smtClean="0">
                <a:solidFill>
                  <a:srgbClr val="C00000"/>
                </a:solidFill>
              </a:rPr>
              <a:t>-CH</a:t>
            </a:r>
            <a:r>
              <a:rPr lang="en-US" altLang="ru-RU" sz="2800" b="1" baseline="-25000" smtClean="0">
                <a:solidFill>
                  <a:srgbClr val="C00000"/>
                </a:solidFill>
              </a:rPr>
              <a:t>3</a:t>
            </a:r>
            <a:r>
              <a:rPr lang="ru-RU" altLang="ru-RU" sz="2800" b="1" baseline="-25000" smtClean="0">
                <a:solidFill>
                  <a:srgbClr val="C00000"/>
                </a:solidFill>
              </a:rPr>
              <a:t>  </a:t>
            </a:r>
            <a:r>
              <a:rPr lang="ru-RU" altLang="ru-RU" sz="2800" b="1" smtClean="0">
                <a:solidFill>
                  <a:srgbClr val="C00000"/>
                </a:solidFill>
                <a:latin typeface="Franklin Gothic Book" panose="020B0503020102020204" pitchFamily="34" charset="0"/>
              </a:rPr>
              <a:t>→</a:t>
            </a:r>
            <a:r>
              <a:rPr lang="en-US" altLang="ru-RU" sz="2800" b="1" smtClean="0">
                <a:solidFill>
                  <a:srgbClr val="C00000"/>
                </a:solidFill>
              </a:rPr>
              <a:t>CH</a:t>
            </a:r>
            <a:r>
              <a:rPr lang="en-US" altLang="ru-RU" sz="2800" b="1" baseline="-25000" smtClean="0">
                <a:solidFill>
                  <a:srgbClr val="C00000"/>
                </a:solidFill>
              </a:rPr>
              <a:t>3</a:t>
            </a:r>
            <a:r>
              <a:rPr lang="ru-RU" altLang="ru-RU" sz="2800" b="1" smtClean="0">
                <a:solidFill>
                  <a:srgbClr val="C00000"/>
                </a:solidFill>
              </a:rPr>
              <a:t> ∙  + ∙</a:t>
            </a:r>
            <a:r>
              <a:rPr lang="en-US" altLang="ru-RU" sz="2800" b="1" smtClean="0">
                <a:solidFill>
                  <a:srgbClr val="C00000"/>
                </a:solidFill>
              </a:rPr>
              <a:t> CH</a:t>
            </a:r>
            <a:r>
              <a:rPr lang="en-US" altLang="ru-RU" sz="2800" b="1" baseline="-25000" smtClean="0">
                <a:solidFill>
                  <a:srgbClr val="C00000"/>
                </a:solidFill>
              </a:rPr>
              <a:t>3</a:t>
            </a:r>
            <a:endParaRPr lang="ru-RU" altLang="ru-RU" sz="2800" b="1" baseline="-25000" smtClean="0">
              <a:solidFill>
                <a:srgbClr val="C00000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ru-RU" altLang="ru-RU" sz="2800" b="1" u="sng" smtClean="0">
                <a:solidFill>
                  <a:srgbClr val="C00000"/>
                </a:solidFill>
              </a:rPr>
              <a:t>2. Нуклеофильные </a:t>
            </a:r>
            <a:r>
              <a:rPr lang="ru-RU" altLang="ru-RU" sz="2800" b="1" baseline="-25000" smtClean="0">
                <a:solidFill>
                  <a:srgbClr val="C00000"/>
                </a:solidFill>
              </a:rPr>
              <a:t>(</a:t>
            </a:r>
            <a:r>
              <a:rPr lang="en-US" altLang="ru-RU" sz="2800" b="1" baseline="-25000" smtClean="0">
                <a:solidFill>
                  <a:srgbClr val="C00000"/>
                </a:solidFill>
              </a:rPr>
              <a:t>N)</a:t>
            </a:r>
            <a:r>
              <a:rPr lang="en-US" altLang="ru-RU" sz="2800" b="1" smtClean="0">
                <a:solidFill>
                  <a:srgbClr val="C00000"/>
                </a:solidFill>
              </a:rPr>
              <a:t> </a:t>
            </a:r>
            <a:r>
              <a:rPr lang="en-US" altLang="ru-RU" sz="2800" smtClean="0">
                <a:solidFill>
                  <a:srgbClr val="C00000"/>
                </a:solidFill>
              </a:rPr>
              <a:t>(</a:t>
            </a:r>
            <a:r>
              <a:rPr lang="ru-RU" altLang="ru-RU" sz="2800" smtClean="0">
                <a:solidFill>
                  <a:srgbClr val="C00000"/>
                </a:solidFill>
              </a:rPr>
              <a:t>протекают под действием и при участии нуклеофилов).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ru-RU" altLang="ru-RU" b="1" i="1" smtClean="0">
                <a:solidFill>
                  <a:schemeClr val="tx1"/>
                </a:solidFill>
              </a:rPr>
              <a:t>Нуклеофилы – </a:t>
            </a:r>
            <a:r>
              <a:rPr lang="ru-RU" altLang="ru-RU" i="1" smtClean="0">
                <a:solidFill>
                  <a:schemeClr val="tx1"/>
                </a:solidFill>
              </a:rPr>
              <a:t>анионы или молекулы, имеющие неподеленную пару электронов, способные взаимодействовать с атомами, на которых сосредоточен положительный заряд (</a:t>
            </a:r>
            <a:r>
              <a:rPr lang="en-US" altLang="ru-RU" i="1" smtClean="0">
                <a:solidFill>
                  <a:schemeClr val="tx1"/>
                </a:solidFill>
              </a:rPr>
              <a:t> </a:t>
            </a:r>
            <a:r>
              <a:rPr lang="ru-RU" altLang="ru-RU" i="1" smtClean="0">
                <a:solidFill>
                  <a:schemeClr val="tx1"/>
                </a:solidFill>
              </a:rPr>
              <a:t>анионы: </a:t>
            </a:r>
            <a:r>
              <a:rPr lang="en-US" altLang="ru-RU" b="1" i="1" smtClean="0">
                <a:solidFill>
                  <a:schemeClr val="tx1"/>
                </a:solidFill>
              </a:rPr>
              <a:t>Br-, Cl-, OH-, RO-</a:t>
            </a:r>
            <a:r>
              <a:rPr lang="en-US" altLang="ru-RU" i="1" smtClean="0">
                <a:solidFill>
                  <a:schemeClr val="tx1"/>
                </a:solidFill>
              </a:rPr>
              <a:t>, </a:t>
            </a:r>
            <a:r>
              <a:rPr lang="ru-RU" altLang="ru-RU" i="1" smtClean="0">
                <a:solidFill>
                  <a:schemeClr val="tx1"/>
                </a:solidFill>
              </a:rPr>
              <a:t>нейтральные молекулы: </a:t>
            </a:r>
            <a:r>
              <a:rPr lang="ru-RU" altLang="ru-RU" b="1" i="1" smtClean="0">
                <a:latin typeface="Franklin Gothic Book" panose="020B0503020102020204" pitchFamily="34" charset="0"/>
              </a:rPr>
              <a:t>Н</a:t>
            </a:r>
            <a:r>
              <a:rPr lang="en-US" altLang="ru-RU" b="1" i="1" baseline="-25000" smtClean="0">
                <a:latin typeface="Franklin Gothic Book" panose="020B0503020102020204" pitchFamily="34" charset="0"/>
              </a:rPr>
              <a:t>2</a:t>
            </a:r>
            <a:r>
              <a:rPr lang="ru-RU" altLang="ru-RU" b="1" i="1" smtClean="0">
                <a:latin typeface="Franklin Gothic Book" panose="020B0503020102020204" pitchFamily="34" charset="0"/>
              </a:rPr>
              <a:t>О</a:t>
            </a:r>
            <a:r>
              <a:rPr lang="ru-RU" altLang="ru-RU" i="1" smtClean="0">
                <a:solidFill>
                  <a:schemeClr val="tx1"/>
                </a:solidFill>
              </a:rPr>
              <a:t>, </a:t>
            </a:r>
            <a:r>
              <a:rPr lang="en-US" altLang="ru-RU" b="1" i="1" smtClean="0">
                <a:solidFill>
                  <a:schemeClr val="tx1"/>
                </a:solidFill>
              </a:rPr>
              <a:t>N</a:t>
            </a:r>
            <a:r>
              <a:rPr lang="ru-RU" altLang="ru-RU" b="1" i="1" smtClean="0">
                <a:latin typeface="Franklin Gothic Book" panose="020B0503020102020204" pitchFamily="34" charset="0"/>
              </a:rPr>
              <a:t>Н</a:t>
            </a:r>
            <a:r>
              <a:rPr lang="en-US" altLang="ru-RU" b="1" i="1" baseline="-25000" smtClean="0">
                <a:latin typeface="Franklin Gothic Book" panose="020B0503020102020204" pitchFamily="34" charset="0"/>
              </a:rPr>
              <a:t>3</a:t>
            </a:r>
            <a:r>
              <a:rPr lang="en-US" altLang="ru-RU" b="1" i="1" smtClean="0">
                <a:latin typeface="Franklin Gothic Book" panose="020B0503020102020204" pitchFamily="34" charset="0"/>
              </a:rPr>
              <a:t> , </a:t>
            </a:r>
            <a:r>
              <a:rPr lang="ru-RU" altLang="ru-RU" b="1" i="1" smtClean="0">
                <a:latin typeface="Franklin Gothic Book" panose="020B0503020102020204" pitchFamily="34" charset="0"/>
              </a:rPr>
              <a:t>спирты </a:t>
            </a:r>
            <a:r>
              <a:rPr lang="en-US" altLang="ru-RU" b="1" i="1" smtClean="0">
                <a:latin typeface="Franklin Gothic Book" panose="020B0503020102020204" pitchFamily="34" charset="0"/>
              </a:rPr>
              <a:t>R-OH </a:t>
            </a:r>
            <a:r>
              <a:rPr lang="ru-RU" altLang="ru-RU" b="1" i="1" smtClean="0">
                <a:latin typeface="Franklin Gothic Book" panose="020B0503020102020204" pitchFamily="34" charset="0"/>
              </a:rPr>
              <a:t>и др.</a:t>
            </a:r>
            <a:endParaRPr lang="ru-RU" altLang="ru-RU" i="1" smtClean="0">
              <a:solidFill>
                <a:schemeClr val="tx1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49CFC4B-416E-4C69-8E1F-A1CFB3058085}" type="datetime8">
              <a:rPr lang="ru-RU"/>
              <a:pPr>
                <a:defRPr/>
              </a:pPr>
              <a:t>03.02.2015 21:20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Кокорина С.Е., МБОУ СОШ №10 г.Североморск, Мурманская область</a:t>
            </a:r>
          </a:p>
        </p:txBody>
      </p:sp>
      <p:sp>
        <p:nvSpPr>
          <p:cNvPr id="3174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AAB95996-E8A0-450F-809B-3429AB915506}" type="slidenum">
              <a:rPr lang="ru-RU" altLang="ru-RU" smtClean="0"/>
              <a:pPr/>
              <a:t>15</a:t>
            </a:fld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2150" y="760413"/>
            <a:ext cx="10072688" cy="2625725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800" dirty="0" smtClean="0">
                <a:solidFill>
                  <a:srgbClr val="C00000"/>
                </a:solidFill>
              </a:rPr>
              <a:t>3</a:t>
            </a:r>
            <a:r>
              <a:rPr lang="ru-RU" sz="2800" b="1" dirty="0" smtClean="0">
                <a:solidFill>
                  <a:srgbClr val="C00000"/>
                </a:solidFill>
              </a:rPr>
              <a:t>.</a:t>
            </a:r>
            <a:r>
              <a:rPr lang="ru-RU" sz="2800" b="1" dirty="0" smtClean="0"/>
              <a:t> </a:t>
            </a:r>
            <a:r>
              <a:rPr lang="ru-RU" sz="2800" b="1" u="sng" dirty="0" err="1" smtClean="0">
                <a:solidFill>
                  <a:srgbClr val="C00000"/>
                </a:solidFill>
              </a:rPr>
              <a:t>Электрофильные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(Е)-</a:t>
            </a:r>
            <a:r>
              <a:rPr lang="en-US" sz="2800" dirty="0" smtClean="0">
                <a:solidFill>
                  <a:srgbClr val="C00000"/>
                </a:solidFill>
              </a:rPr>
              <a:t>(</a:t>
            </a:r>
            <a:r>
              <a:rPr lang="ru-RU" sz="2800" dirty="0" smtClean="0">
                <a:solidFill>
                  <a:srgbClr val="C00000"/>
                </a:solidFill>
              </a:rPr>
              <a:t>протекают под действием и при участии </a:t>
            </a:r>
            <a:r>
              <a:rPr lang="ru-RU" sz="2800" dirty="0" err="1" smtClean="0">
                <a:solidFill>
                  <a:srgbClr val="C00000"/>
                </a:solidFill>
              </a:rPr>
              <a:t>электрофилов</a:t>
            </a:r>
            <a:r>
              <a:rPr lang="ru-RU" sz="2800" dirty="0" smtClean="0">
                <a:solidFill>
                  <a:srgbClr val="C00000"/>
                </a:solidFill>
              </a:rPr>
              <a:t>).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    </a:t>
            </a:r>
            <a:r>
              <a:rPr lang="ru-RU" sz="2400" b="1" i="1" dirty="0" err="1" smtClean="0">
                <a:solidFill>
                  <a:schemeClr val="tx1"/>
                </a:solidFill>
              </a:rPr>
              <a:t>Электрофилы</a:t>
            </a:r>
            <a:r>
              <a:rPr lang="ru-RU" sz="2400" b="1" i="1" dirty="0" smtClean="0">
                <a:solidFill>
                  <a:schemeClr val="tx1"/>
                </a:solidFill>
              </a:rPr>
              <a:t>  – </a:t>
            </a:r>
            <a:r>
              <a:rPr lang="ru-RU" sz="2400" i="1" dirty="0" smtClean="0">
                <a:solidFill>
                  <a:schemeClr val="tx1"/>
                </a:solidFill>
              </a:rPr>
              <a:t>катионы или молекулы, имеющие атом с незаполненной </a:t>
            </a:r>
            <a:r>
              <a:rPr lang="ru-RU" sz="2400" i="1" dirty="0" err="1" smtClean="0">
                <a:solidFill>
                  <a:schemeClr val="tx1"/>
                </a:solidFill>
              </a:rPr>
              <a:t>орбиталью</a:t>
            </a:r>
            <a:r>
              <a:rPr lang="ru-RU" sz="2400" i="1" dirty="0" smtClean="0">
                <a:solidFill>
                  <a:schemeClr val="tx1"/>
                </a:solidFill>
              </a:rPr>
              <a:t> или частичным положительным зарядом, способные взаимодействовать с </a:t>
            </a:r>
            <a:r>
              <a:rPr lang="ru-RU" sz="2400" i="1" dirty="0" err="1" smtClean="0">
                <a:solidFill>
                  <a:schemeClr val="tx1"/>
                </a:solidFill>
              </a:rPr>
              <a:t>амомами</a:t>
            </a:r>
            <a:r>
              <a:rPr lang="ru-RU" sz="2400" i="1" dirty="0" smtClean="0">
                <a:solidFill>
                  <a:schemeClr val="tx1"/>
                </a:solidFill>
              </a:rPr>
              <a:t>, обладающими избытком электронной плотности </a:t>
            </a:r>
            <a:br>
              <a:rPr lang="ru-RU" sz="2400" i="1" dirty="0" smtClean="0">
                <a:solidFill>
                  <a:schemeClr val="tx1"/>
                </a:solidFill>
              </a:rPr>
            </a:br>
            <a:r>
              <a:rPr lang="ru-RU" sz="2400" i="1" dirty="0" smtClean="0">
                <a:solidFill>
                  <a:schemeClr val="tx1"/>
                </a:solidFill>
              </a:rPr>
              <a:t>(</a:t>
            </a:r>
            <a:r>
              <a:rPr lang="en-US" sz="2400" i="1" dirty="0" smtClean="0">
                <a:solidFill>
                  <a:schemeClr val="tx1"/>
                </a:solidFill>
              </a:rPr>
              <a:t> </a:t>
            </a:r>
            <a:r>
              <a:rPr lang="ru-RU" sz="2400" i="1" dirty="0" smtClean="0">
                <a:solidFill>
                  <a:schemeClr val="tx1"/>
                </a:solidFill>
              </a:rPr>
              <a:t>катионы: </a:t>
            </a:r>
            <a:r>
              <a:rPr lang="ru-RU" sz="2400" b="1" i="1" dirty="0" smtClean="0">
                <a:solidFill>
                  <a:schemeClr val="tx1"/>
                </a:solidFill>
              </a:rPr>
              <a:t>Н+</a:t>
            </a:r>
            <a:r>
              <a:rPr lang="en-US" sz="2400" b="1" i="1" dirty="0" smtClean="0">
                <a:solidFill>
                  <a:schemeClr val="tx1"/>
                </a:solidFill>
              </a:rPr>
              <a:t>, </a:t>
            </a:r>
            <a:r>
              <a:rPr lang="ru-RU" sz="2400" b="1" i="1" dirty="0">
                <a:solidFill>
                  <a:schemeClr val="tx1"/>
                </a:solidFill>
              </a:rPr>
              <a:t>(</a:t>
            </a:r>
            <a:r>
              <a:rPr lang="en-US" sz="2400" b="1" i="1" dirty="0" smtClean="0">
                <a:solidFill>
                  <a:schemeClr val="tx1"/>
                </a:solidFill>
              </a:rPr>
              <a:t>CH</a:t>
            </a:r>
            <a:r>
              <a:rPr lang="en-US" sz="2400" b="1" i="1" baseline="-25000" dirty="0" smtClean="0">
                <a:solidFill>
                  <a:schemeClr val="tx1"/>
                </a:solidFill>
              </a:rPr>
              <a:t>3</a:t>
            </a:r>
            <a:r>
              <a:rPr lang="ru-RU" sz="2400" b="1" i="1" baseline="-25000" dirty="0" smtClean="0">
                <a:solidFill>
                  <a:schemeClr val="tx1"/>
                </a:solidFill>
              </a:rPr>
              <a:t> </a:t>
            </a:r>
            <a:r>
              <a:rPr lang="ru-RU" sz="2400" b="1" i="1" dirty="0" smtClean="0">
                <a:solidFill>
                  <a:schemeClr val="tx1"/>
                </a:solidFill>
              </a:rPr>
              <a:t>)</a:t>
            </a:r>
            <a:r>
              <a:rPr lang="en-US" sz="2400" b="1" i="1" baseline="-25000" dirty="0" smtClean="0">
                <a:solidFill>
                  <a:schemeClr val="tx1"/>
                </a:solidFill>
              </a:rPr>
              <a:t> 3</a:t>
            </a:r>
            <a:r>
              <a:rPr lang="ru-RU" sz="2400" b="1" i="1" dirty="0" smtClean="0">
                <a:solidFill>
                  <a:schemeClr val="tx1"/>
                </a:solidFill>
              </a:rPr>
              <a:t> </a:t>
            </a:r>
            <a:r>
              <a:rPr lang="en-US" sz="2400" b="1" i="1" dirty="0" smtClean="0">
                <a:solidFill>
                  <a:schemeClr val="tx1"/>
                </a:solidFill>
              </a:rPr>
              <a:t>C</a:t>
            </a:r>
            <a:r>
              <a:rPr lang="ru-RU" sz="2400" b="1" i="1" dirty="0" smtClean="0">
                <a:solidFill>
                  <a:schemeClr val="tx1"/>
                </a:solidFill>
              </a:rPr>
              <a:t>+ и др.)</a:t>
            </a:r>
            <a:r>
              <a:rPr lang="ru-RU" sz="2400" i="1" dirty="0" smtClean="0">
                <a:solidFill>
                  <a:schemeClr val="tx1"/>
                </a:solidFill>
              </a:rPr>
              <a:t/>
            </a:r>
            <a:br>
              <a:rPr lang="ru-RU" sz="2400" i="1" dirty="0" smtClean="0">
                <a:solidFill>
                  <a:schemeClr val="tx1"/>
                </a:solidFill>
              </a:rPr>
            </a:br>
            <a:endParaRPr lang="ru-RU" sz="24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71" name="Объект 2"/>
          <p:cNvSpPr>
            <a:spLocks noGrp="1"/>
          </p:cNvSpPr>
          <p:nvPr>
            <p:ph idx="1"/>
          </p:nvPr>
        </p:nvSpPr>
        <p:spPr>
          <a:xfrm>
            <a:off x="774700" y="3195638"/>
            <a:ext cx="10247313" cy="3014662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ru-RU" altLang="ru-RU" smtClean="0"/>
              <a:t>	Нуклеофильные и электрофильные частицы образуются в результате </a:t>
            </a:r>
            <a:r>
              <a:rPr lang="ru-RU" altLang="ru-RU" b="1" smtClean="0">
                <a:solidFill>
                  <a:srgbClr val="C00000"/>
                </a:solidFill>
              </a:rPr>
              <a:t>гетеролиза </a:t>
            </a:r>
            <a:r>
              <a:rPr lang="ru-RU" altLang="ru-RU" smtClean="0">
                <a:solidFill>
                  <a:schemeClr val="tx1"/>
                </a:solidFill>
              </a:rPr>
              <a:t>(гетеролитического разрыва ковалентных связей ).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ru-RU" altLang="ru-RU" smtClean="0"/>
              <a:t> </a:t>
            </a:r>
            <a:r>
              <a:rPr lang="ru-RU" altLang="ru-RU" b="1" smtClean="0">
                <a:solidFill>
                  <a:schemeClr val="tx1"/>
                </a:solidFill>
              </a:rPr>
              <a:t>ГЕТЕРОЛИЗ</a:t>
            </a:r>
            <a:r>
              <a:rPr lang="ru-RU" altLang="ru-RU" smtClean="0"/>
              <a:t>  - способ разрыва ковалентной связи, в результате которого пара электронов остается с одним из атомов, что приводит (чаще всего) к образованию двух противоположно заряженных ионов.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ru-RU" b="1" smtClean="0">
                <a:solidFill>
                  <a:schemeClr val="tx1"/>
                </a:solidFill>
              </a:rPr>
              <a:t>      </a:t>
            </a:r>
            <a:r>
              <a:rPr lang="ru-RU" altLang="ru-RU" sz="3200" b="1" smtClean="0">
                <a:solidFill>
                  <a:schemeClr val="tx1"/>
                </a:solidFill>
              </a:rPr>
              <a:t>А  : В </a:t>
            </a:r>
            <a:r>
              <a:rPr lang="ru-RU" altLang="ru-RU" sz="3200" b="1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→  </a:t>
            </a:r>
            <a:r>
              <a:rPr lang="ru-RU" altLang="ru-RU" sz="3200" b="1" smtClean="0"/>
              <a:t>А</a:t>
            </a:r>
            <a:r>
              <a:rPr lang="ru-RU" altLang="ru-RU" sz="3200" b="1" baseline="30000" smtClean="0"/>
              <a:t>+ </a:t>
            </a:r>
            <a:r>
              <a:rPr lang="ru-RU" altLang="ru-RU" sz="3200" b="1" smtClean="0"/>
              <a:t>+     :В</a:t>
            </a:r>
            <a:r>
              <a:rPr lang="ru-RU" altLang="ru-RU" sz="3200" b="1" baseline="30000" smtClean="0"/>
              <a:t>-                  </a:t>
            </a:r>
            <a:r>
              <a:rPr lang="ru-RU" altLang="ru-RU" b="1" i="1" smtClean="0">
                <a:solidFill>
                  <a:schemeClr val="tx1"/>
                </a:solidFill>
              </a:rPr>
              <a:t>(</a:t>
            </a:r>
            <a:r>
              <a:rPr lang="en-US" altLang="ru-RU" b="1" i="1" smtClean="0">
                <a:solidFill>
                  <a:schemeClr val="tx1"/>
                </a:solidFill>
              </a:rPr>
              <a:t>CH</a:t>
            </a:r>
            <a:r>
              <a:rPr lang="en-US" altLang="ru-RU" b="1" i="1" baseline="-25000" smtClean="0">
                <a:solidFill>
                  <a:schemeClr val="tx1"/>
                </a:solidFill>
              </a:rPr>
              <a:t>3</a:t>
            </a:r>
            <a:r>
              <a:rPr lang="ru-RU" altLang="ru-RU" b="1" i="1" baseline="-25000" smtClean="0">
                <a:solidFill>
                  <a:schemeClr val="tx1"/>
                </a:solidFill>
              </a:rPr>
              <a:t> </a:t>
            </a:r>
            <a:r>
              <a:rPr lang="ru-RU" altLang="ru-RU" b="1" i="1" smtClean="0">
                <a:solidFill>
                  <a:schemeClr val="tx1"/>
                </a:solidFill>
              </a:rPr>
              <a:t>)</a:t>
            </a:r>
            <a:r>
              <a:rPr lang="en-US" altLang="ru-RU" b="1" i="1" baseline="-25000" smtClean="0">
                <a:solidFill>
                  <a:schemeClr val="tx1"/>
                </a:solidFill>
              </a:rPr>
              <a:t> 3</a:t>
            </a:r>
            <a:r>
              <a:rPr lang="ru-RU" altLang="ru-RU" b="1" i="1" smtClean="0">
                <a:solidFill>
                  <a:schemeClr val="tx1"/>
                </a:solidFill>
              </a:rPr>
              <a:t> </a:t>
            </a:r>
            <a:r>
              <a:rPr lang="en-US" altLang="ru-RU" b="1" i="1" smtClean="0">
                <a:solidFill>
                  <a:schemeClr val="tx1"/>
                </a:solidFill>
              </a:rPr>
              <a:t>C</a:t>
            </a:r>
            <a:r>
              <a:rPr lang="ru-RU" altLang="ru-RU" b="1" i="1" smtClean="0">
                <a:solidFill>
                  <a:schemeClr val="tx1"/>
                </a:solidFill>
              </a:rPr>
              <a:t>: </a:t>
            </a:r>
            <a:r>
              <a:rPr lang="en-US" altLang="ru-RU" b="1" i="1" smtClean="0">
                <a:solidFill>
                  <a:schemeClr val="tx1"/>
                </a:solidFill>
              </a:rPr>
              <a:t>Br </a:t>
            </a:r>
            <a:r>
              <a:rPr lang="en-US" altLang="ru-RU" b="1" i="1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→ </a:t>
            </a:r>
            <a:r>
              <a:rPr lang="ru-RU" altLang="ru-RU" b="1" i="1" smtClean="0">
                <a:solidFill>
                  <a:schemeClr val="tx1"/>
                </a:solidFill>
              </a:rPr>
              <a:t>(</a:t>
            </a:r>
            <a:r>
              <a:rPr lang="en-US" altLang="ru-RU" b="1" i="1" smtClean="0">
                <a:solidFill>
                  <a:schemeClr val="tx1"/>
                </a:solidFill>
              </a:rPr>
              <a:t>CH</a:t>
            </a:r>
            <a:r>
              <a:rPr lang="en-US" altLang="ru-RU" b="1" i="1" baseline="-25000" smtClean="0">
                <a:solidFill>
                  <a:schemeClr val="tx1"/>
                </a:solidFill>
              </a:rPr>
              <a:t>3</a:t>
            </a:r>
            <a:r>
              <a:rPr lang="ru-RU" altLang="ru-RU" b="1" i="1" baseline="-25000" smtClean="0">
                <a:solidFill>
                  <a:schemeClr val="tx1"/>
                </a:solidFill>
              </a:rPr>
              <a:t> </a:t>
            </a:r>
            <a:r>
              <a:rPr lang="ru-RU" altLang="ru-RU" b="1" i="1" smtClean="0">
                <a:solidFill>
                  <a:schemeClr val="tx1"/>
                </a:solidFill>
              </a:rPr>
              <a:t>)</a:t>
            </a:r>
            <a:r>
              <a:rPr lang="en-US" altLang="ru-RU" b="1" i="1" baseline="-25000" smtClean="0">
                <a:solidFill>
                  <a:schemeClr val="tx1"/>
                </a:solidFill>
              </a:rPr>
              <a:t> 3</a:t>
            </a:r>
            <a:r>
              <a:rPr lang="ru-RU" altLang="ru-RU" b="1" i="1" smtClean="0">
                <a:solidFill>
                  <a:schemeClr val="tx1"/>
                </a:solidFill>
              </a:rPr>
              <a:t> </a:t>
            </a:r>
            <a:r>
              <a:rPr lang="en-US" altLang="ru-RU" b="1" i="1" smtClean="0">
                <a:solidFill>
                  <a:schemeClr val="tx1"/>
                </a:solidFill>
              </a:rPr>
              <a:t>C+    + </a:t>
            </a:r>
            <a:r>
              <a:rPr lang="ru-RU" altLang="ru-RU" b="1" i="1" smtClean="0">
                <a:solidFill>
                  <a:schemeClr val="tx1"/>
                </a:solidFill>
              </a:rPr>
              <a:t>:</a:t>
            </a:r>
            <a:r>
              <a:rPr lang="ru-RU" altLang="ru-RU" b="1" i="1" smtClean="0"/>
              <a:t>В</a:t>
            </a:r>
            <a:r>
              <a:rPr lang="en-US" altLang="ru-RU" b="1" i="1" smtClean="0"/>
              <a:t>r  </a:t>
            </a:r>
            <a:r>
              <a:rPr lang="en-US" altLang="ru-RU" b="1" i="1" baseline="30000" smtClean="0"/>
              <a:t>-</a:t>
            </a:r>
            <a:endParaRPr lang="ru-RU" altLang="ru-RU" b="1" i="1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ru-RU" b="1" baseline="30000" smtClean="0"/>
              <a:t>      </a:t>
            </a:r>
            <a:r>
              <a:rPr lang="ru-RU" altLang="ru-RU" b="1" baseline="30000" smtClean="0"/>
              <a:t>                  </a:t>
            </a:r>
            <a:r>
              <a:rPr lang="en-US" altLang="ru-RU" b="1" baseline="30000" smtClean="0"/>
              <a:t>             </a:t>
            </a:r>
            <a:r>
              <a:rPr lang="ru-RU" altLang="ru-RU" b="1" baseline="30000" smtClean="0"/>
              <a:t>электрофил        нуклеофил</a:t>
            </a:r>
            <a:endParaRPr lang="ru-RU" altLang="ru-RU" b="1" smtClean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DA172CD-F3A2-4BCF-BE20-35204053515E}" type="datetime8">
              <a:rPr lang="ru-RU"/>
              <a:pPr>
                <a:defRPr/>
              </a:pPr>
              <a:t>03.02.2015 21:20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Кокорина С.Е., МБОУ СОШ №10 г.Североморск, Мурманская область</a:t>
            </a:r>
          </a:p>
        </p:txBody>
      </p:sp>
      <p:sp>
        <p:nvSpPr>
          <p:cNvPr id="32774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479DCB77-3864-4DE2-9F1D-170F3E3BFEC2}" type="slidenum">
              <a:rPr lang="ru-RU" altLang="ru-RU" smtClean="0"/>
              <a:pPr/>
              <a:t>16</a:t>
            </a:fld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1236663" y="822325"/>
            <a:ext cx="9601200" cy="1303338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b="1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</a:rPr>
              <a:t>Домашнее задание:</a:t>
            </a:r>
          </a:p>
        </p:txBody>
      </p:sp>
      <p:sp>
        <p:nvSpPr>
          <p:cNvPr id="3379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b="1" smtClean="0"/>
              <a:t>§ 22 ( учебник В.В.Еремин), вопр. 1-3(устно), 4(письменно)</a:t>
            </a:r>
          </a:p>
          <a:p>
            <a:pPr eaLnBrk="1" hangingPunct="1"/>
            <a:r>
              <a:rPr lang="ru-RU" altLang="ru-RU" b="1" smtClean="0"/>
              <a:t>§7 (уч. О.С. Габриелян) повторить, §8, вопр. 2, 3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455DC65-E0ED-480C-97C1-B2BDEBA11437}" type="datetime8">
              <a:rPr lang="ru-RU"/>
              <a:pPr>
                <a:defRPr/>
              </a:pPr>
              <a:t>03.02.2015 21:20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Кокорина С.Е., МБОУ СОШ №10 </a:t>
            </a:r>
            <a:r>
              <a:rPr lang="ru-RU" dirty="0" err="1"/>
              <a:t>г.Североморск</a:t>
            </a:r>
            <a:r>
              <a:rPr lang="ru-RU" dirty="0"/>
              <a:t>, Мурманская область</a:t>
            </a:r>
          </a:p>
        </p:txBody>
      </p:sp>
      <p:sp>
        <p:nvSpPr>
          <p:cNvPr id="3379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DFAC701A-D374-49ED-B050-C5F2E1CC0782}" type="slidenum">
              <a:rPr lang="ru-RU" altLang="ru-RU" smtClean="0"/>
              <a:pPr/>
              <a:t>17</a:t>
            </a:fld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Особенности реакций с участием органических веществ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eaLnBrk="1" fontAlgn="auto" hangingPunct="1">
              <a:buFont typeface="Arial"/>
              <a:buChar char="•"/>
              <a:defRPr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1. </a:t>
            </a:r>
            <a:r>
              <a:rPr lang="ru-RU" sz="3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Органические вещества имеют молекулярное строение, поэтому реакции с их участием </a:t>
            </a:r>
            <a:r>
              <a:rPr lang="ru-RU" sz="3000" b="1" dirty="0" smtClean="0">
                <a:solidFill>
                  <a:srgbClr val="FF0000"/>
                </a:solidFill>
              </a:rPr>
              <a:t>протекают медленнее</a:t>
            </a:r>
            <a:r>
              <a:rPr lang="ru-RU" sz="3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чем реакции неорганических веществ (ионные). Во многих случаях </a:t>
            </a:r>
            <a:r>
              <a:rPr lang="ru-RU" sz="3000" b="1" dirty="0" smtClean="0">
                <a:solidFill>
                  <a:schemeClr val="accent5">
                    <a:lumMod val="75000"/>
                  </a:schemeClr>
                </a:solidFill>
              </a:rPr>
              <a:t>необходимы:    </a:t>
            </a:r>
            <a:r>
              <a:rPr lang="en-US" sz="3000" b="1" dirty="0" smtClean="0">
                <a:solidFill>
                  <a:schemeClr val="accent5">
                    <a:lumMod val="75000"/>
                  </a:schemeClr>
                </a:solidFill>
              </a:rPr>
              <a:t>t, p, </a:t>
            </a:r>
            <a:r>
              <a:rPr lang="en-US" sz="3000" b="1" dirty="0" err="1" smtClean="0">
                <a:solidFill>
                  <a:schemeClr val="accent5">
                    <a:lumMod val="75000"/>
                  </a:schemeClr>
                </a:solidFill>
              </a:rPr>
              <a:t>kat</a:t>
            </a:r>
            <a:r>
              <a:rPr lang="en-US" sz="3000" b="1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eaLnBrk="1" fontAlgn="auto" hangingPunct="1">
              <a:buFont typeface="Arial"/>
              <a:buChar char="•"/>
              <a:defRPr/>
            </a:pP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2. </a:t>
            </a:r>
            <a:r>
              <a:rPr lang="ru-RU" sz="3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Протекают с </a:t>
            </a:r>
            <a:r>
              <a:rPr lang="ru-RU" sz="3000" b="1" dirty="0" smtClean="0">
                <a:solidFill>
                  <a:schemeClr val="accent5">
                    <a:lumMod val="75000"/>
                  </a:schemeClr>
                </a:solidFill>
              </a:rPr>
              <a:t>небольшим выходом продукта реакции </a:t>
            </a:r>
            <a:r>
              <a:rPr lang="ru-RU" sz="3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(не более 50%), т.к. основная реакция сопровождается несколькими побочными, многие из которых обратимы.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B2E283D-B5FD-44B5-99D1-849DBC775632}" type="datetime8">
              <a:rPr lang="ru-RU"/>
              <a:pPr>
                <a:defRPr/>
              </a:pPr>
              <a:t>03.02.2015 21:20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Кокорина С.Е., МБОУ СОШ №10 г.Североморск, Мурманская область</a:t>
            </a:r>
          </a:p>
        </p:txBody>
      </p:sp>
      <p:sp>
        <p:nvSpPr>
          <p:cNvPr id="17414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4340F5AB-F3DD-455D-9BA4-208AB1539C4A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Особенности реакций с участием органических веществ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6763" y="2557463"/>
            <a:ext cx="10129837" cy="3317875"/>
          </a:xfrm>
        </p:spPr>
        <p:txBody>
          <a:bodyPr rtlCol="0">
            <a:normAutofit/>
          </a:bodyPr>
          <a:lstStyle/>
          <a:p>
            <a:pPr eaLnBrk="1" fontAlgn="auto" hangingPunct="1">
              <a:buFont typeface="Arial"/>
              <a:buChar char="•"/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3. 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Для записи  реакций органических веществ используют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схемы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где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eaLnBrk="1" fontAlgn="auto" hangingPunct="1">
              <a:buFont typeface="Arial"/>
              <a:buNone/>
              <a:defRPr/>
            </a:pP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а) между формулами исходных веществ и продуктов реакции </a:t>
            </a:r>
            <a:r>
              <a:rPr lang="ru-RU" sz="28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ставят стрелку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;</a:t>
            </a:r>
          </a:p>
          <a:p>
            <a:pPr marL="0" indent="0" eaLnBrk="1" fontAlgn="auto" hangingPunct="1">
              <a:buFont typeface="Arial"/>
              <a:buNone/>
              <a:defRPr/>
            </a:pP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б</a:t>
            </a:r>
            <a:r>
              <a:rPr lang="ru-RU" sz="2800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 используют структурные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а не молекулярные </a:t>
            </a:r>
            <a:r>
              <a:rPr lang="ru-RU" sz="2800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формулы веществ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;</a:t>
            </a:r>
          </a:p>
          <a:p>
            <a:pPr marL="0" indent="0" eaLnBrk="1" fontAlgn="auto" hangingPunct="1">
              <a:buFont typeface="Arial"/>
              <a:buNone/>
              <a:defRPr/>
            </a:pP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в) </a:t>
            </a:r>
            <a:r>
              <a:rPr lang="ru-RU" sz="2800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указывают условия проведения </a:t>
            </a:r>
            <a:r>
              <a:rPr lang="ru-RU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химичекой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реакции.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87945BB-A35C-46AB-BAC1-8945E4070D9D}" type="datetime8">
              <a:rPr lang="ru-RU"/>
              <a:pPr>
                <a:defRPr/>
              </a:pPr>
              <a:t>03.02.2015 21:20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Кокорина С.Е., МБОУ СОШ №10 </a:t>
            </a:r>
            <a:r>
              <a:rPr lang="ru-RU" dirty="0" err="1"/>
              <a:t>г.Североморск</a:t>
            </a:r>
            <a:r>
              <a:rPr lang="ru-RU" dirty="0"/>
              <a:t>, Мурманская область</a:t>
            </a:r>
          </a:p>
        </p:txBody>
      </p:sp>
      <p:sp>
        <p:nvSpPr>
          <p:cNvPr id="18438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C6612A05-448D-4236-A808-1BA8318987B0}" type="slidenum">
              <a:rPr lang="ru-RU" altLang="ru-RU" smtClean="0"/>
              <a:pPr/>
              <a:t>3</a:t>
            </a:fld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135063" y="571500"/>
            <a:ext cx="10079037" cy="65722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600" b="1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</a:rPr>
              <a:t>Классификация реакций в органической химии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buFont typeface="Arial"/>
              <a:buNone/>
              <a:defRPr/>
            </a:pPr>
            <a:r>
              <a:rPr lang="en-US" sz="3500" b="1" u="sng" dirty="0" smtClean="0">
                <a:solidFill>
                  <a:srgbClr val="C00000"/>
                </a:solidFill>
              </a:rPr>
              <a:t>I. </a:t>
            </a:r>
            <a:r>
              <a:rPr lang="ru-RU" sz="3500" b="1" u="sng" dirty="0" smtClean="0">
                <a:solidFill>
                  <a:srgbClr val="C00000"/>
                </a:solidFill>
              </a:rPr>
              <a:t>Реакции замещения</a:t>
            </a:r>
            <a:r>
              <a:rPr lang="en-US" sz="3500" b="1" u="sng" dirty="0" smtClean="0">
                <a:solidFill>
                  <a:srgbClr val="C00000"/>
                </a:solidFill>
              </a:rPr>
              <a:t> </a:t>
            </a:r>
            <a:r>
              <a:rPr lang="ru-RU" sz="3500" b="1" u="sng" dirty="0" smtClean="0">
                <a:solidFill>
                  <a:srgbClr val="C00000"/>
                </a:solidFill>
              </a:rPr>
              <a:t>(</a:t>
            </a:r>
            <a:r>
              <a:rPr lang="en-US" sz="3500" b="1" u="sng" dirty="0" smtClean="0">
                <a:solidFill>
                  <a:srgbClr val="C00000"/>
                </a:solidFill>
              </a:rPr>
              <a:t>S)- </a:t>
            </a:r>
            <a:r>
              <a:rPr lang="ru-RU" sz="2800" dirty="0" smtClean="0">
                <a:solidFill>
                  <a:schemeClr val="tx1"/>
                </a:solidFill>
              </a:rPr>
              <a:t>в молекуле субстрата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один атом или группа атомов замещается на другой(</a:t>
            </a:r>
            <a:r>
              <a:rPr lang="ru-RU" sz="2800" dirty="0" err="1" smtClean="0">
                <a:solidFill>
                  <a:schemeClr val="tx1"/>
                </a:solidFill>
              </a:rPr>
              <a:t>ую</a:t>
            </a:r>
            <a:r>
              <a:rPr lang="ru-RU" sz="2800" dirty="0" smtClean="0">
                <a:solidFill>
                  <a:schemeClr val="tx1"/>
                </a:solidFill>
              </a:rPr>
              <a:t>)</a:t>
            </a:r>
            <a:r>
              <a:rPr lang="ru-RU" sz="2800" dirty="0">
                <a:solidFill>
                  <a:schemeClr val="tx1"/>
                </a:solidFill>
              </a:rPr>
              <a:t>: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0" indent="0" eaLnBrk="1" fontAlgn="auto" hangingPunct="1">
              <a:buFont typeface="Arial"/>
              <a:buNone/>
              <a:defRPr/>
            </a:pP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</a:rPr>
              <a:t>          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</a:rPr>
              <a:t>R-X  +  Y →  R-Y +X</a:t>
            </a:r>
          </a:p>
          <a:p>
            <a:pPr eaLnBrk="1" fontAlgn="auto" hangingPunct="1">
              <a:spcBef>
                <a:spcPct val="50000"/>
              </a:spcBef>
              <a:buFont typeface="Arial"/>
              <a:buChar char="•"/>
              <a:defRPr/>
            </a:pPr>
            <a:r>
              <a:rPr lang="ru-RU" altLang="ru-RU" sz="2800" b="1" dirty="0" smtClean="0">
                <a:solidFill>
                  <a:schemeClr val="accent1"/>
                </a:solidFill>
              </a:rPr>
              <a:t>А</a:t>
            </a:r>
            <a:r>
              <a:rPr lang="ru-RU" altLang="ru-RU" sz="2800" b="1" dirty="0" smtClean="0">
                <a:solidFill>
                  <a:schemeClr val="accent1"/>
                </a:solidFill>
                <a:latin typeface="+mj-lt"/>
              </a:rPr>
              <a:t>)</a:t>
            </a:r>
            <a:r>
              <a:rPr lang="ru-RU" altLang="ru-RU" sz="2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altLang="ru-RU" sz="2800" b="1" dirty="0" smtClean="0">
                <a:solidFill>
                  <a:schemeClr val="accent1"/>
                </a:solidFill>
                <a:latin typeface="+mj-lt"/>
              </a:rPr>
              <a:t>СН</a:t>
            </a:r>
            <a:r>
              <a:rPr lang="ru-RU" altLang="ru-RU" sz="2800" b="1" baseline="-25000" dirty="0" smtClean="0">
                <a:solidFill>
                  <a:schemeClr val="accent1"/>
                </a:solidFill>
                <a:latin typeface="+mj-lt"/>
              </a:rPr>
              <a:t>4</a:t>
            </a:r>
            <a:r>
              <a:rPr lang="ru-RU" altLang="ru-RU" sz="2800" b="1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ru-RU" altLang="ru-RU" sz="2800" b="1" dirty="0">
                <a:solidFill>
                  <a:schemeClr val="accent1"/>
                </a:solidFill>
                <a:latin typeface="+mj-lt"/>
              </a:rPr>
              <a:t>+ С</a:t>
            </a:r>
            <a:r>
              <a:rPr lang="en-US" altLang="ru-RU" sz="2800" b="1" dirty="0">
                <a:solidFill>
                  <a:schemeClr val="accent1"/>
                </a:solidFill>
                <a:latin typeface="+mj-lt"/>
              </a:rPr>
              <a:t>l</a:t>
            </a:r>
            <a:r>
              <a:rPr lang="en-US" altLang="ru-RU" sz="2800" b="1" baseline="-25000" dirty="0">
                <a:solidFill>
                  <a:schemeClr val="accent1"/>
                </a:solidFill>
                <a:latin typeface="+mj-lt"/>
              </a:rPr>
              <a:t>2 </a:t>
            </a:r>
            <a:r>
              <a:rPr lang="en-US" altLang="ru-RU" sz="2800" b="1" dirty="0" smtClean="0">
                <a:solidFill>
                  <a:schemeClr val="accent1"/>
                </a:solidFill>
                <a:latin typeface="+mj-lt"/>
              </a:rPr>
              <a:t>→</a:t>
            </a:r>
            <a:r>
              <a:rPr lang="ru-RU" altLang="ru-RU" sz="2800" b="1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ru-RU" sz="2800" b="1" dirty="0" smtClean="0">
                <a:solidFill>
                  <a:schemeClr val="accent1"/>
                </a:solidFill>
                <a:latin typeface="+mj-lt"/>
              </a:rPr>
              <a:t>CH</a:t>
            </a:r>
            <a:r>
              <a:rPr lang="en-US" altLang="ru-RU" sz="2800" b="1" baseline="-25000" dirty="0" smtClean="0">
                <a:solidFill>
                  <a:schemeClr val="accent1"/>
                </a:solidFill>
                <a:latin typeface="+mj-lt"/>
              </a:rPr>
              <a:t>3</a:t>
            </a:r>
            <a:r>
              <a:rPr lang="en-US" altLang="ru-RU" sz="2800" b="1" dirty="0" smtClean="0">
                <a:solidFill>
                  <a:schemeClr val="accent1"/>
                </a:solidFill>
                <a:latin typeface="+mj-lt"/>
              </a:rPr>
              <a:t>Cl </a:t>
            </a:r>
            <a:r>
              <a:rPr lang="en-US" altLang="ru-RU" sz="2800" b="1" dirty="0">
                <a:solidFill>
                  <a:schemeClr val="accent1"/>
                </a:solidFill>
                <a:latin typeface="+mj-lt"/>
              </a:rPr>
              <a:t>+ </a:t>
            </a:r>
            <a:r>
              <a:rPr lang="en-US" altLang="ru-RU" sz="2800" b="1" dirty="0" err="1" smtClean="0">
                <a:solidFill>
                  <a:schemeClr val="accent1"/>
                </a:solidFill>
                <a:latin typeface="+mj-lt"/>
              </a:rPr>
              <a:t>HCl</a:t>
            </a:r>
            <a:r>
              <a:rPr lang="ru-RU" altLang="ru-RU" sz="2800" b="1" dirty="0" smtClean="0">
                <a:solidFill>
                  <a:schemeClr val="accent1"/>
                </a:solidFill>
                <a:latin typeface="+mj-lt"/>
              </a:rPr>
              <a:t> (галогенирование </a:t>
            </a:r>
            <a:r>
              <a:rPr lang="ru-RU" altLang="ru-RU" sz="2800" b="1" dirty="0" err="1" smtClean="0">
                <a:solidFill>
                  <a:schemeClr val="accent1"/>
                </a:solidFill>
                <a:latin typeface="+mj-lt"/>
              </a:rPr>
              <a:t>алканов</a:t>
            </a:r>
            <a:r>
              <a:rPr lang="ru-RU" altLang="ru-RU" sz="2800" b="1" dirty="0" smtClean="0">
                <a:solidFill>
                  <a:schemeClr val="accent1"/>
                </a:solidFill>
                <a:latin typeface="+mj-lt"/>
              </a:rPr>
              <a:t>)</a:t>
            </a:r>
          </a:p>
          <a:p>
            <a:pPr eaLnBrk="1" fontAlgn="auto" hangingPunct="1">
              <a:spcBef>
                <a:spcPct val="50000"/>
              </a:spcBef>
              <a:buFont typeface="Arial"/>
              <a:buChar char="•"/>
              <a:defRPr/>
            </a:pPr>
            <a:r>
              <a:rPr lang="ru-RU" altLang="ru-RU" sz="2800" b="1" dirty="0" smtClean="0">
                <a:solidFill>
                  <a:schemeClr val="accent1"/>
                </a:solidFill>
                <a:latin typeface="+mj-lt"/>
              </a:rPr>
              <a:t>Б) </a:t>
            </a:r>
            <a:r>
              <a:rPr lang="en-US" altLang="ru-RU" sz="2800" b="1" dirty="0">
                <a:solidFill>
                  <a:schemeClr val="accent1"/>
                </a:solidFill>
                <a:latin typeface="+mj-lt"/>
              </a:rPr>
              <a:t>CH</a:t>
            </a:r>
            <a:r>
              <a:rPr lang="en-US" altLang="ru-RU" sz="2800" b="1" baseline="-25000" dirty="0">
                <a:solidFill>
                  <a:schemeClr val="accent1"/>
                </a:solidFill>
                <a:latin typeface="+mj-lt"/>
              </a:rPr>
              <a:t>3</a:t>
            </a:r>
            <a:r>
              <a:rPr lang="en-US" altLang="ru-RU" sz="2800" b="1" dirty="0">
                <a:solidFill>
                  <a:srgbClr val="C00000"/>
                </a:solidFill>
                <a:latin typeface="+mj-lt"/>
              </a:rPr>
              <a:t>Cl</a:t>
            </a:r>
            <a:r>
              <a:rPr lang="en-US" altLang="ru-RU" sz="28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ru-RU" sz="2800" b="1" dirty="0" smtClean="0">
                <a:solidFill>
                  <a:schemeClr val="accent1"/>
                </a:solidFill>
                <a:latin typeface="+mj-lt"/>
              </a:rPr>
              <a:t>+</a:t>
            </a:r>
            <a:r>
              <a:rPr lang="ru-RU" altLang="ru-RU" sz="2800" b="1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ru-RU" sz="2800" b="1" dirty="0" smtClean="0">
                <a:solidFill>
                  <a:schemeClr val="accent1"/>
                </a:solidFill>
                <a:latin typeface="+mj-lt"/>
              </a:rPr>
              <a:t>Na</a:t>
            </a:r>
            <a:r>
              <a:rPr lang="en-US" altLang="ru-RU" sz="2800" b="1" dirty="0" smtClean="0">
                <a:solidFill>
                  <a:srgbClr val="0070C0"/>
                </a:solidFill>
                <a:latin typeface="+mj-lt"/>
              </a:rPr>
              <a:t>OH</a:t>
            </a:r>
            <a:r>
              <a:rPr lang="en-US" altLang="ru-RU" sz="2800" b="1" dirty="0" smtClean="0">
                <a:solidFill>
                  <a:schemeClr val="accent1"/>
                </a:solidFill>
                <a:latin typeface="+mj-lt"/>
              </a:rPr>
              <a:t> →CH</a:t>
            </a:r>
            <a:r>
              <a:rPr lang="en-US" altLang="ru-RU" sz="2800" b="1" baseline="-25000" dirty="0" smtClean="0">
                <a:solidFill>
                  <a:schemeClr val="accent1"/>
                </a:solidFill>
                <a:latin typeface="+mj-lt"/>
              </a:rPr>
              <a:t>3</a:t>
            </a:r>
            <a:r>
              <a:rPr lang="en-US" altLang="ru-RU" sz="2800" b="1" dirty="0" smtClean="0">
                <a:solidFill>
                  <a:srgbClr val="0070C0"/>
                </a:solidFill>
                <a:latin typeface="+mj-lt"/>
              </a:rPr>
              <a:t>OH</a:t>
            </a:r>
            <a:r>
              <a:rPr lang="en-US" altLang="ru-RU" sz="2800" b="1" dirty="0" smtClean="0">
                <a:solidFill>
                  <a:schemeClr val="accent1"/>
                </a:solidFill>
                <a:latin typeface="+mj-lt"/>
              </a:rPr>
              <a:t> +</a:t>
            </a:r>
            <a:r>
              <a:rPr lang="en-US" altLang="ru-RU" sz="2800" b="1" dirty="0" err="1" smtClean="0">
                <a:solidFill>
                  <a:schemeClr val="accent1"/>
                </a:solidFill>
                <a:latin typeface="+mj-lt"/>
              </a:rPr>
              <a:t>Na</a:t>
            </a:r>
            <a:r>
              <a:rPr lang="en-US" altLang="ru-RU" sz="2800" b="1" dirty="0" err="1" smtClean="0">
                <a:solidFill>
                  <a:srgbClr val="C00000"/>
                </a:solidFill>
                <a:latin typeface="+mj-lt"/>
              </a:rPr>
              <a:t>Cl</a:t>
            </a:r>
            <a:endParaRPr lang="en-US" altLang="ru-RU" sz="2800" b="1" dirty="0" smtClean="0">
              <a:solidFill>
                <a:srgbClr val="C00000"/>
              </a:solidFill>
              <a:latin typeface="+mj-lt"/>
            </a:endParaRPr>
          </a:p>
          <a:p>
            <a:pPr eaLnBrk="1" fontAlgn="auto" hangingPunct="1">
              <a:spcBef>
                <a:spcPct val="50000"/>
              </a:spcBef>
              <a:buFont typeface="Arial"/>
              <a:buChar char="•"/>
              <a:defRPr/>
            </a:pPr>
            <a:r>
              <a:rPr lang="ru-RU" altLang="ru-RU" sz="2800" b="1" dirty="0" smtClean="0">
                <a:solidFill>
                  <a:schemeClr val="accent1"/>
                </a:solidFill>
                <a:latin typeface="+mj-lt"/>
              </a:rPr>
              <a:t>В) </a:t>
            </a:r>
            <a:r>
              <a:rPr lang="ru-RU" altLang="ru-RU" sz="2800" b="1" dirty="0">
                <a:solidFill>
                  <a:schemeClr val="accent1"/>
                </a:solidFill>
                <a:latin typeface="+mj-lt"/>
              </a:rPr>
              <a:t>СН</a:t>
            </a:r>
            <a:r>
              <a:rPr lang="ru-RU" altLang="ru-RU" sz="2800" b="1" baseline="-25000" dirty="0">
                <a:solidFill>
                  <a:schemeClr val="accent1"/>
                </a:solidFill>
                <a:latin typeface="+mj-lt"/>
              </a:rPr>
              <a:t>4</a:t>
            </a:r>
            <a:r>
              <a:rPr lang="ru-RU" altLang="ru-RU" sz="28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ru-RU" altLang="ru-RU" sz="2800" b="1" dirty="0" smtClean="0">
                <a:solidFill>
                  <a:schemeClr val="accent1"/>
                </a:solidFill>
                <a:latin typeface="+mj-lt"/>
              </a:rPr>
              <a:t>+ Н</a:t>
            </a:r>
            <a:r>
              <a:rPr kumimoji="1" lang="en-US" altLang="ru-RU" sz="2800" b="1" dirty="0" smtClean="0">
                <a:solidFill>
                  <a:schemeClr val="accent1"/>
                </a:solidFill>
                <a:latin typeface="+mj-lt"/>
              </a:rPr>
              <a:t>NO</a:t>
            </a:r>
            <a:r>
              <a:rPr kumimoji="1" lang="en-US" altLang="ru-RU" sz="1200" b="1" dirty="0" smtClean="0">
                <a:solidFill>
                  <a:schemeClr val="accent1"/>
                </a:solidFill>
                <a:latin typeface="+mj-lt"/>
              </a:rPr>
              <a:t>3</a:t>
            </a:r>
            <a:r>
              <a:rPr kumimoji="1" lang="ru-RU" altLang="ru-RU" sz="2800" dirty="0">
                <a:solidFill>
                  <a:srgbClr val="09090D"/>
                </a:solidFill>
                <a:latin typeface="+mj-lt"/>
              </a:rPr>
              <a:t> </a:t>
            </a:r>
            <a:r>
              <a:rPr kumimoji="1" lang="en-US" altLang="ru-RU" sz="2800" dirty="0" smtClean="0">
                <a:solidFill>
                  <a:srgbClr val="09090D"/>
                </a:solidFill>
                <a:latin typeface="+mj-lt"/>
              </a:rPr>
              <a:t>(</a:t>
            </a:r>
            <a:r>
              <a:rPr kumimoji="1" lang="ru-RU" altLang="ru-RU" sz="2800" dirty="0" smtClean="0">
                <a:solidFill>
                  <a:schemeClr val="accent1"/>
                </a:solidFill>
                <a:latin typeface="+mj-lt"/>
              </a:rPr>
              <a:t>НО</a:t>
            </a:r>
            <a:r>
              <a:rPr kumimoji="1" lang="en-US" altLang="ru-RU" sz="2800" dirty="0" smtClean="0">
                <a:solidFill>
                  <a:schemeClr val="accent1"/>
                </a:solidFill>
                <a:latin typeface="+mj-lt"/>
              </a:rPr>
              <a:t>-</a:t>
            </a:r>
            <a:r>
              <a:rPr kumimoji="1" lang="en-US" altLang="ru-RU" sz="2800" dirty="0" smtClean="0">
                <a:solidFill>
                  <a:srgbClr val="09090D"/>
                </a:solidFill>
                <a:latin typeface="+mj-lt"/>
              </a:rPr>
              <a:t>NO</a:t>
            </a:r>
            <a:r>
              <a:rPr kumimoji="1" lang="en-US" altLang="ru-RU" sz="2200" dirty="0" smtClean="0">
                <a:solidFill>
                  <a:srgbClr val="09090D"/>
                </a:solidFill>
                <a:latin typeface="+mj-lt"/>
              </a:rPr>
              <a:t>2</a:t>
            </a:r>
            <a:r>
              <a:rPr kumimoji="1" lang="en-US" altLang="ru-RU" sz="2800" dirty="0" smtClean="0">
                <a:solidFill>
                  <a:srgbClr val="09090D"/>
                </a:solidFill>
                <a:latin typeface="+mj-lt"/>
              </a:rPr>
              <a:t>)</a:t>
            </a:r>
            <a:r>
              <a:rPr kumimoji="1" lang="en-US" altLang="ru-RU" sz="1200" dirty="0" smtClean="0">
                <a:solidFill>
                  <a:srgbClr val="09090D"/>
                </a:solidFill>
                <a:latin typeface="+mj-lt"/>
              </a:rPr>
              <a:t> </a:t>
            </a:r>
            <a:r>
              <a:rPr lang="en-US" altLang="ru-RU" sz="2800" b="1" dirty="0">
                <a:solidFill>
                  <a:schemeClr val="accent1"/>
                </a:solidFill>
                <a:latin typeface="+mj-lt"/>
              </a:rPr>
              <a:t>→</a:t>
            </a:r>
            <a:r>
              <a:rPr lang="en-US" altLang="ru-RU" sz="2800" b="1" dirty="0" smtClean="0">
                <a:solidFill>
                  <a:schemeClr val="accent1"/>
                </a:solidFill>
                <a:latin typeface="+mj-lt"/>
              </a:rPr>
              <a:t>CH</a:t>
            </a:r>
            <a:r>
              <a:rPr lang="en-US" altLang="ru-RU" sz="2800" b="1" baseline="-25000" dirty="0" smtClean="0">
                <a:solidFill>
                  <a:schemeClr val="accent1"/>
                </a:solidFill>
                <a:latin typeface="+mj-lt"/>
              </a:rPr>
              <a:t>3</a:t>
            </a:r>
            <a:r>
              <a:rPr kumimoji="1" lang="en-US" altLang="ru-RU" sz="2800" dirty="0" smtClean="0">
                <a:solidFill>
                  <a:srgbClr val="09090D"/>
                </a:solidFill>
                <a:latin typeface="+mj-lt"/>
              </a:rPr>
              <a:t>NO</a:t>
            </a:r>
            <a:r>
              <a:rPr kumimoji="1" lang="en-US" altLang="ru-RU" sz="2200" dirty="0" smtClean="0">
                <a:solidFill>
                  <a:srgbClr val="09090D"/>
                </a:solidFill>
                <a:latin typeface="+mj-lt"/>
              </a:rPr>
              <a:t>2 </a:t>
            </a:r>
            <a:r>
              <a:rPr kumimoji="1" lang="en-US" altLang="ru-RU" sz="2200" b="1" dirty="0" smtClean="0">
                <a:solidFill>
                  <a:schemeClr val="accent1"/>
                </a:solidFill>
                <a:latin typeface="+mj-lt"/>
              </a:rPr>
              <a:t>+</a:t>
            </a:r>
            <a:r>
              <a:rPr kumimoji="1" lang="en-US" altLang="ru-RU" sz="2800" b="1" dirty="0">
                <a:solidFill>
                  <a:srgbClr val="09090D"/>
                </a:solidFill>
                <a:latin typeface="+mj-lt"/>
              </a:rPr>
              <a:t> </a:t>
            </a:r>
            <a:r>
              <a:rPr kumimoji="1" lang="en-US" altLang="ru-RU" sz="2800" b="1" dirty="0">
                <a:solidFill>
                  <a:schemeClr val="accent1"/>
                </a:solidFill>
                <a:latin typeface="+mj-lt"/>
              </a:rPr>
              <a:t>H</a:t>
            </a:r>
            <a:r>
              <a:rPr kumimoji="1" lang="en-US" altLang="ru-RU" sz="1200" b="1" dirty="0">
                <a:solidFill>
                  <a:schemeClr val="accent1"/>
                </a:solidFill>
                <a:latin typeface="+mj-lt"/>
              </a:rPr>
              <a:t>2</a:t>
            </a:r>
            <a:r>
              <a:rPr kumimoji="1" lang="en-US" altLang="ru-RU" sz="2800" b="1" dirty="0">
                <a:solidFill>
                  <a:schemeClr val="accent1"/>
                </a:solidFill>
                <a:latin typeface="+mj-lt"/>
              </a:rPr>
              <a:t>O</a:t>
            </a:r>
            <a:endParaRPr kumimoji="1" lang="ru-RU" altLang="ru-RU" sz="2800" b="1" dirty="0">
              <a:solidFill>
                <a:schemeClr val="accent1"/>
              </a:solidFill>
              <a:latin typeface="+mj-lt"/>
            </a:endParaRPr>
          </a:p>
          <a:p>
            <a:pPr eaLnBrk="1" fontAlgn="auto" hangingPunct="1">
              <a:spcBef>
                <a:spcPct val="50000"/>
              </a:spcBef>
              <a:buFont typeface="Arial"/>
              <a:buChar char="•"/>
              <a:defRPr/>
            </a:pPr>
            <a:endParaRPr lang="en-US" altLang="ru-RU" sz="2800" b="1" dirty="0" smtClean="0">
              <a:solidFill>
                <a:schemeClr val="accent1"/>
              </a:solidFill>
              <a:latin typeface="Franklin Gothic Book" panose="020B0503020102020204" pitchFamily="34" charset="0"/>
            </a:endParaRPr>
          </a:p>
          <a:p>
            <a:pPr eaLnBrk="1" fontAlgn="auto" hangingPunct="1">
              <a:spcBef>
                <a:spcPct val="50000"/>
              </a:spcBef>
              <a:buFont typeface="Arial"/>
              <a:buChar char="•"/>
              <a:defRPr/>
            </a:pPr>
            <a:endParaRPr lang="en-US" altLang="ru-RU" sz="2800" b="1" dirty="0">
              <a:solidFill>
                <a:schemeClr val="accent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68588" y="1482725"/>
            <a:ext cx="7011987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 По структурному признаку: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EA958D9-9433-4493-9FD0-9A11FF11DC8B}" type="datetime8">
              <a:rPr lang="ru-RU"/>
              <a:pPr>
                <a:defRPr/>
              </a:pPr>
              <a:t>03.02.2015 21:20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Кокорина С.Е., МБОУ СОШ №10 г.Североморск, Мурманская область</a:t>
            </a:r>
          </a:p>
        </p:txBody>
      </p:sp>
      <p:sp>
        <p:nvSpPr>
          <p:cNvPr id="20487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16430D75-9FB5-4182-B6C0-8837EACD1479}" type="slidenum">
              <a:rPr lang="ru-RU" altLang="ru-RU" smtClean="0"/>
              <a:pPr/>
              <a:t>4</a:t>
            </a:fld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5188" y="963613"/>
            <a:ext cx="10494962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latin typeface="+mn-lt"/>
              </a:rPr>
              <a:t>Субстрат </a:t>
            </a:r>
            <a:r>
              <a:rPr lang="ru-RU" sz="3200" dirty="0">
                <a:latin typeface="+mn-lt"/>
              </a:rPr>
              <a:t>– основное вещество ( от лат. </a:t>
            </a:r>
            <a:r>
              <a:rPr lang="en-US" sz="3200" dirty="0" err="1">
                <a:latin typeface="+mn-lt"/>
              </a:rPr>
              <a:t>Sybstratum</a:t>
            </a:r>
            <a:r>
              <a:rPr lang="en-US" sz="3200" dirty="0">
                <a:latin typeface="+mn-lt"/>
              </a:rPr>
              <a:t>- </a:t>
            </a:r>
            <a:r>
              <a:rPr lang="ru-RU" sz="3200" dirty="0">
                <a:latin typeface="+mn-lt"/>
              </a:rPr>
              <a:t>основа), вступающее в химическую реакцию. Это </a:t>
            </a:r>
            <a:r>
              <a:rPr lang="ru-RU" sz="3200" b="1" dirty="0">
                <a:latin typeface="+mn-lt"/>
              </a:rPr>
              <a:t>более сложное </a:t>
            </a:r>
            <a:r>
              <a:rPr lang="ru-RU" sz="3200" dirty="0">
                <a:latin typeface="+mn-lt"/>
              </a:rPr>
              <a:t>по строению вещество или </a:t>
            </a:r>
            <a:r>
              <a:rPr lang="ru-RU" sz="3200" b="1" dirty="0">
                <a:latin typeface="+mn-lt"/>
              </a:rPr>
              <a:t>соединение со старшей   функциональной группой.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3200" dirty="0">
                <a:latin typeface="+mn-lt"/>
              </a:rPr>
              <a:t>Если из двух реагирующих веществ одно органическое а другое неорганическое, то субстратом считают органическое вещество;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latin typeface="+mn-lt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3200" dirty="0">
                <a:latin typeface="+mn-lt"/>
              </a:rPr>
              <a:t>Второе (неорганическое вещество) называют </a:t>
            </a:r>
            <a:r>
              <a:rPr lang="ru-RU" sz="3200" b="1" dirty="0">
                <a:solidFill>
                  <a:srgbClr val="C00000"/>
                </a:solidFill>
                <a:latin typeface="+mn-lt"/>
              </a:rPr>
              <a:t>реагентом</a:t>
            </a:r>
            <a:r>
              <a:rPr lang="ru-RU" sz="3200" dirty="0">
                <a:latin typeface="+mn-lt"/>
              </a:rPr>
              <a:t>.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F622360-C355-46FD-8539-F64825D5271E}" type="datetime8">
              <a:rPr lang="ru-RU"/>
              <a:pPr>
                <a:defRPr/>
              </a:pPr>
              <a:t>03.02.2015 21:20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Кокорина С.Е., МБОУ СОШ №10 г.Североморск, Мурманская область</a:t>
            </a:r>
          </a:p>
        </p:txBody>
      </p:sp>
      <p:sp>
        <p:nvSpPr>
          <p:cNvPr id="2150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C01193F1-61DA-44F2-B28F-EA98426F5D58}" type="slidenum">
              <a:rPr lang="ru-RU" altLang="ru-RU" smtClean="0"/>
              <a:pPr/>
              <a:t>5</a:t>
            </a:fld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866775" y="850900"/>
            <a:ext cx="9601200" cy="1303338"/>
          </a:xfrm>
        </p:spPr>
        <p:txBody>
          <a:bodyPr/>
          <a:lstStyle/>
          <a:p>
            <a:pPr eaLnBrk="1" hangingPunct="1"/>
            <a:r>
              <a:rPr lang="en-US" altLang="ru-RU" sz="3600" b="1" u="sng" smtClean="0">
                <a:ln>
                  <a:noFill/>
                </a:ln>
                <a:solidFill>
                  <a:srgbClr val="C00000"/>
                </a:solidFill>
              </a:rPr>
              <a:t>II</a:t>
            </a:r>
            <a:r>
              <a:rPr lang="ru-RU" altLang="ru-RU" sz="3600" b="1" u="sng" smtClean="0">
                <a:ln>
                  <a:noFill/>
                </a:ln>
                <a:solidFill>
                  <a:srgbClr val="C00000"/>
                </a:solidFill>
              </a:rPr>
              <a:t>. Реакции присоединения</a:t>
            </a:r>
            <a:r>
              <a:rPr lang="en-US" altLang="ru-RU" sz="3600" b="1" u="sng" smtClean="0">
                <a:ln>
                  <a:noFill/>
                </a:ln>
                <a:solidFill>
                  <a:srgbClr val="C00000"/>
                </a:solidFill>
              </a:rPr>
              <a:t> </a:t>
            </a:r>
            <a:r>
              <a:rPr lang="ru-RU" altLang="ru-RU" sz="3600" b="1" u="sng" smtClean="0">
                <a:ln>
                  <a:noFill/>
                </a:ln>
                <a:solidFill>
                  <a:srgbClr val="C00000"/>
                </a:solidFill>
              </a:rPr>
              <a:t>(А</a:t>
            </a:r>
            <a:r>
              <a:rPr lang="en-US" altLang="ru-RU" sz="3600" b="1" u="sng" smtClean="0">
                <a:ln>
                  <a:noFill/>
                </a:ln>
                <a:solidFill>
                  <a:srgbClr val="C00000"/>
                </a:solidFill>
              </a:rPr>
              <a:t>)</a:t>
            </a:r>
            <a:r>
              <a:rPr lang="ru-RU" altLang="ru-RU" sz="3600" b="1" u="sng" smtClean="0">
                <a:ln>
                  <a:noFill/>
                </a:ln>
                <a:solidFill>
                  <a:srgbClr val="C00000"/>
                </a:solidFill>
              </a:rPr>
              <a:t> </a:t>
            </a:r>
            <a:r>
              <a:rPr lang="en-US" altLang="ru-RU" sz="3600" b="1" u="sng" smtClean="0">
                <a:ln>
                  <a:noFill/>
                </a:ln>
                <a:solidFill>
                  <a:srgbClr val="C00000"/>
                </a:solidFill>
              </a:rPr>
              <a:t/>
            </a:r>
            <a:br>
              <a:rPr lang="en-US" altLang="ru-RU" sz="3600" b="1" u="sng" smtClean="0">
                <a:ln>
                  <a:noFill/>
                </a:ln>
                <a:solidFill>
                  <a:srgbClr val="C00000"/>
                </a:solidFill>
              </a:rPr>
            </a:br>
            <a:r>
              <a:rPr lang="ru-RU" altLang="ru-RU" sz="3600" b="1" i="1" smtClean="0">
                <a:ln>
                  <a:noFill/>
                </a:ln>
                <a:solidFill>
                  <a:schemeClr val="tx1"/>
                </a:solidFill>
              </a:rPr>
              <a:t>от англ. </a:t>
            </a:r>
            <a:r>
              <a:rPr lang="en-US" altLang="ru-RU" sz="3600" b="1" i="1" smtClean="0">
                <a:ln>
                  <a:noFill/>
                </a:ln>
                <a:solidFill>
                  <a:schemeClr val="tx1"/>
                </a:solidFill>
              </a:rPr>
              <a:t>addition – </a:t>
            </a:r>
            <a:r>
              <a:rPr lang="ru-RU" altLang="ru-RU" sz="3600" b="1" smtClean="0">
                <a:ln>
                  <a:noFill/>
                </a:ln>
                <a:solidFill>
                  <a:schemeClr val="tx1"/>
                </a:solidFill>
              </a:rPr>
              <a:t>присоединение</a:t>
            </a:r>
            <a:br>
              <a:rPr lang="ru-RU" altLang="ru-RU" sz="3600" b="1" smtClean="0">
                <a:ln>
                  <a:noFill/>
                </a:ln>
                <a:solidFill>
                  <a:schemeClr val="tx1"/>
                </a:solidFill>
              </a:rPr>
            </a:br>
            <a:r>
              <a:rPr lang="ru-RU" altLang="ru-RU" sz="2400" b="1" smtClean="0">
                <a:ln>
                  <a:noFill/>
                </a:ln>
                <a:solidFill>
                  <a:schemeClr val="tx1"/>
                </a:solidFill>
              </a:rPr>
              <a:t>В зависимости от того, какие изменения происходят с субстратом, различают реакции: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6775" y="2557463"/>
            <a:ext cx="10029825" cy="3317875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buFont typeface="Arial"/>
              <a:buNone/>
              <a:defRPr/>
            </a:pPr>
            <a:r>
              <a:rPr lang="en-US" b="1" dirty="0" smtClean="0">
                <a:solidFill>
                  <a:srgbClr val="C00000"/>
                </a:solidFill>
              </a:rPr>
              <a:t>1.</a:t>
            </a:r>
            <a:r>
              <a:rPr lang="ru-RU" b="1" dirty="0" smtClean="0">
                <a:solidFill>
                  <a:srgbClr val="C00000"/>
                </a:solidFill>
              </a:rPr>
              <a:t> Гидрирование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(присоединение водорода):</a:t>
            </a:r>
          </a:p>
          <a:p>
            <a:pPr marL="0" indent="0" eaLnBrk="1" fontAlgn="auto" hangingPunct="1">
              <a:buFont typeface="Arial"/>
              <a:buNone/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</a:t>
            </a:r>
            <a:r>
              <a:rPr lang="ru-RU" altLang="ru-RU" b="1" dirty="0">
                <a:solidFill>
                  <a:schemeClr val="tx1"/>
                </a:solidFill>
                <a:latin typeface="Baskerville Old Face" panose="02020602080505020303" pitchFamily="18" charset="0"/>
              </a:rPr>
              <a:t>СН</a:t>
            </a:r>
            <a:r>
              <a:rPr lang="ru-RU" altLang="ru-RU" b="1" baseline="-25000" dirty="0">
                <a:solidFill>
                  <a:schemeClr val="tx1"/>
                </a:solidFill>
                <a:latin typeface="Baskerville Old Face" panose="02020602080505020303" pitchFamily="18" charset="0"/>
              </a:rPr>
              <a:t>2</a:t>
            </a:r>
            <a:r>
              <a:rPr lang="ru-RU" altLang="ru-RU" b="1" dirty="0">
                <a:solidFill>
                  <a:schemeClr val="tx1"/>
                </a:solidFill>
                <a:latin typeface="Baskerville Old Face" panose="02020602080505020303" pitchFamily="18" charset="0"/>
              </a:rPr>
              <a:t> </a:t>
            </a:r>
            <a:r>
              <a:rPr lang="ru-RU" altLang="ru-RU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=</a:t>
            </a:r>
            <a:r>
              <a:rPr lang="ru-RU" altLang="ru-RU" b="1" dirty="0">
                <a:solidFill>
                  <a:schemeClr val="tx1"/>
                </a:solidFill>
                <a:latin typeface="Baskerville Old Face" panose="02020602080505020303" pitchFamily="18" charset="0"/>
              </a:rPr>
              <a:t>СН</a:t>
            </a:r>
            <a:r>
              <a:rPr lang="ru-RU" altLang="ru-RU" b="1" baseline="-25000" dirty="0">
                <a:solidFill>
                  <a:schemeClr val="tx1"/>
                </a:solidFill>
                <a:latin typeface="Baskerville Old Face" panose="02020602080505020303" pitchFamily="18" charset="0"/>
              </a:rPr>
              <a:t>2</a:t>
            </a:r>
            <a:r>
              <a:rPr lang="ru-RU" altLang="ru-RU" b="1" dirty="0">
                <a:solidFill>
                  <a:schemeClr val="tx1"/>
                </a:solidFill>
                <a:latin typeface="Baskerville Old Face" panose="02020602080505020303" pitchFamily="18" charset="0"/>
              </a:rPr>
              <a:t> </a:t>
            </a:r>
            <a:r>
              <a:rPr lang="ru-RU" altLang="ru-RU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+ </a:t>
            </a:r>
            <a:r>
              <a:rPr lang="ru-RU" altLang="ru-RU" b="1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Н</a:t>
            </a:r>
            <a:r>
              <a:rPr lang="ru-RU" altLang="ru-RU" b="1" baseline="-25000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2</a:t>
            </a:r>
            <a:r>
              <a:rPr lang="ru-RU" altLang="ru-RU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 </a:t>
            </a:r>
            <a:r>
              <a:rPr lang="ru-RU" altLang="ru-RU" b="1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→ </a:t>
            </a:r>
            <a:r>
              <a:rPr lang="ru-RU" altLang="ru-RU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СН</a:t>
            </a:r>
            <a:r>
              <a:rPr lang="ru-RU" altLang="ru-RU" b="1" baseline="-25000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3</a:t>
            </a:r>
            <a:r>
              <a:rPr lang="ru-RU" altLang="ru-RU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- СН</a:t>
            </a:r>
            <a:r>
              <a:rPr lang="ru-RU" altLang="ru-RU" b="1" baseline="-25000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3</a:t>
            </a:r>
            <a:r>
              <a:rPr lang="ru-RU" altLang="ru-RU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 </a:t>
            </a:r>
          </a:p>
          <a:p>
            <a:pPr marL="0" indent="0" eaLnBrk="1" fontAlgn="auto" hangingPunct="1">
              <a:buFont typeface="Arial"/>
              <a:buNone/>
              <a:defRPr/>
            </a:pPr>
            <a:r>
              <a:rPr lang="ru-RU" altLang="ru-RU" b="1" dirty="0" smtClean="0">
                <a:solidFill>
                  <a:srgbClr val="990000"/>
                </a:solidFill>
                <a:latin typeface="Baskerville Old Face" panose="02020602080505020303" pitchFamily="18" charset="0"/>
              </a:rPr>
              <a:t>2. Галогенирование </a:t>
            </a:r>
            <a:r>
              <a:rPr lang="ru-RU" altLang="ru-RU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(присоединение галогенов С</a:t>
            </a:r>
            <a:r>
              <a:rPr lang="en-US" altLang="ru-RU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l</a:t>
            </a:r>
            <a:r>
              <a:rPr lang="ru-RU" altLang="ru-RU" baseline="-25000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2</a:t>
            </a:r>
            <a:r>
              <a:rPr lang="en-US" altLang="ru-RU" baseline="-25000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  , </a:t>
            </a:r>
            <a:r>
              <a:rPr lang="en-US" altLang="ru-RU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Br</a:t>
            </a:r>
            <a:r>
              <a:rPr lang="ru-RU" altLang="ru-RU" baseline="-25000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2</a:t>
            </a:r>
            <a:r>
              <a:rPr lang="ru-RU" altLang="ru-RU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 </a:t>
            </a:r>
            <a:r>
              <a:rPr lang="en-US" altLang="ru-RU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)</a:t>
            </a:r>
            <a:endParaRPr lang="ru-RU" altLang="ru-RU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altLang="ru-RU" b="1" dirty="0" smtClean="0">
                <a:solidFill>
                  <a:srgbClr val="990000"/>
                </a:solidFill>
                <a:latin typeface="Baskerville Old Face" panose="02020602080505020303" pitchFamily="18" charset="0"/>
              </a:rPr>
              <a:t>      </a:t>
            </a:r>
            <a:r>
              <a:rPr lang="ru-RU" altLang="ru-RU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СН</a:t>
            </a:r>
            <a:r>
              <a:rPr lang="ru-RU" altLang="ru-RU" b="1" baseline="-25000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2</a:t>
            </a:r>
            <a:r>
              <a:rPr lang="ru-RU" altLang="ru-RU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 </a:t>
            </a:r>
            <a:r>
              <a:rPr lang="ru-RU" altLang="ru-RU" b="1" dirty="0">
                <a:solidFill>
                  <a:schemeClr val="tx1"/>
                </a:solidFill>
                <a:latin typeface="Baskerville Old Face" panose="02020602080505020303" pitchFamily="18" charset="0"/>
              </a:rPr>
              <a:t>=СН</a:t>
            </a:r>
            <a:r>
              <a:rPr lang="ru-RU" altLang="ru-RU" b="1" baseline="-25000" dirty="0">
                <a:solidFill>
                  <a:schemeClr val="tx1"/>
                </a:solidFill>
                <a:latin typeface="Baskerville Old Face" panose="02020602080505020303" pitchFamily="18" charset="0"/>
              </a:rPr>
              <a:t>2</a:t>
            </a:r>
            <a:r>
              <a:rPr lang="ru-RU" altLang="ru-RU" b="1" dirty="0">
                <a:solidFill>
                  <a:schemeClr val="tx1"/>
                </a:solidFill>
                <a:latin typeface="Baskerville Old Face" panose="02020602080505020303" pitchFamily="18" charset="0"/>
              </a:rPr>
              <a:t> + </a:t>
            </a:r>
            <a:r>
              <a:rPr lang="en-US" altLang="ru-RU" b="1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Br</a:t>
            </a:r>
            <a:r>
              <a:rPr lang="ru-RU" altLang="ru-RU" b="1" baseline="-25000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2</a:t>
            </a:r>
            <a:r>
              <a:rPr lang="ru-RU" altLang="ru-RU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 </a:t>
            </a:r>
            <a:r>
              <a:rPr lang="ru-RU" altLang="ru-RU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→ </a:t>
            </a:r>
            <a:r>
              <a:rPr lang="ru-RU" altLang="ru-RU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СН</a:t>
            </a:r>
            <a:r>
              <a:rPr lang="en-US" altLang="ru-RU" b="1" baseline="-25000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2 </a:t>
            </a:r>
            <a:r>
              <a:rPr lang="ru-RU" altLang="ru-RU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– СН</a:t>
            </a:r>
            <a:r>
              <a:rPr lang="en-US" altLang="ru-RU" b="1" baseline="-25000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2</a:t>
            </a:r>
            <a:r>
              <a:rPr lang="en-US" altLang="ru-RU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altLang="ru-RU" b="1" dirty="0">
                <a:solidFill>
                  <a:schemeClr val="tx1"/>
                </a:solidFill>
                <a:latin typeface="Baskerville Old Face" panose="02020602080505020303" pitchFamily="18" charset="0"/>
              </a:rPr>
              <a:t> </a:t>
            </a:r>
            <a:r>
              <a:rPr lang="en-US" altLang="ru-RU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                                     </a:t>
            </a:r>
            <a:r>
              <a:rPr lang="he-IL" altLang="ru-RU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׀</a:t>
            </a:r>
            <a:r>
              <a:rPr lang="en-US" alt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he-IL" altLang="ru-RU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׀</a:t>
            </a:r>
            <a:endParaRPr lang="en-US" altLang="ru-RU" b="1" dirty="0" smtClean="0">
              <a:solidFill>
                <a:schemeClr val="tx1"/>
              </a:solidFill>
              <a:latin typeface="Baskerville Old Face" panose="02020602080505020303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altLang="ru-RU" b="1" dirty="0">
                <a:solidFill>
                  <a:schemeClr val="tx1"/>
                </a:solidFill>
                <a:latin typeface="Baskerville Old Face" panose="02020602080505020303" pitchFamily="18" charset="0"/>
              </a:rPr>
              <a:t> </a:t>
            </a:r>
            <a:r>
              <a:rPr lang="en-US" altLang="ru-RU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                                     </a:t>
            </a:r>
            <a:r>
              <a:rPr lang="en-US" altLang="ru-RU" b="1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Br      </a:t>
            </a:r>
            <a:r>
              <a:rPr lang="en-US" altLang="ru-RU" b="1" dirty="0" err="1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Br</a:t>
            </a:r>
            <a:endParaRPr lang="en-US" altLang="ru-RU" b="1" dirty="0">
              <a:solidFill>
                <a:srgbClr val="C00000"/>
              </a:solidFill>
              <a:latin typeface="Baskerville Old Face" panose="02020602080505020303" pitchFamily="18" charset="0"/>
            </a:endParaRPr>
          </a:p>
          <a:p>
            <a:pPr marL="0" indent="0" eaLnBrk="1" fontAlgn="auto" hangingPunct="1">
              <a:buFont typeface="Arial"/>
              <a:buNone/>
              <a:defRPr/>
            </a:pPr>
            <a:r>
              <a:rPr lang="en-US" altLang="ru-RU" b="1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3. </a:t>
            </a:r>
            <a:r>
              <a:rPr lang="ru-RU" altLang="ru-RU" b="1" dirty="0" err="1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Гидрогалогенирование</a:t>
            </a:r>
            <a:r>
              <a:rPr lang="ru-RU" altLang="ru-RU" b="1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ru-RU" altLang="ru-RU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( присоединение </a:t>
            </a:r>
            <a:r>
              <a:rPr lang="ru-RU" altLang="ru-RU" dirty="0" err="1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галогеноводородов</a:t>
            </a:r>
            <a:r>
              <a:rPr lang="ru-RU" altLang="ru-RU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 НС</a:t>
            </a:r>
            <a:r>
              <a:rPr lang="en-US" altLang="ru-RU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l, HBr, HI</a:t>
            </a:r>
            <a:r>
              <a:rPr lang="ru-RU" altLang="ru-RU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):    </a:t>
            </a:r>
            <a:r>
              <a:rPr lang="ru-RU" altLang="ru-RU" b="1" dirty="0">
                <a:solidFill>
                  <a:schemeClr val="tx1"/>
                </a:solidFill>
                <a:latin typeface="Baskerville Old Face" panose="02020602080505020303" pitchFamily="18" charset="0"/>
              </a:rPr>
              <a:t>СН</a:t>
            </a:r>
            <a:r>
              <a:rPr lang="ru-RU" altLang="ru-RU" b="1" baseline="-25000" dirty="0">
                <a:solidFill>
                  <a:schemeClr val="tx1"/>
                </a:solidFill>
                <a:latin typeface="Baskerville Old Face" panose="02020602080505020303" pitchFamily="18" charset="0"/>
              </a:rPr>
              <a:t>2</a:t>
            </a:r>
            <a:r>
              <a:rPr lang="ru-RU" altLang="ru-RU" b="1" dirty="0">
                <a:solidFill>
                  <a:schemeClr val="tx1"/>
                </a:solidFill>
                <a:latin typeface="Baskerville Old Face" panose="02020602080505020303" pitchFamily="18" charset="0"/>
              </a:rPr>
              <a:t> =СН</a:t>
            </a:r>
            <a:r>
              <a:rPr lang="ru-RU" altLang="ru-RU" b="1" baseline="-25000" dirty="0">
                <a:solidFill>
                  <a:schemeClr val="tx1"/>
                </a:solidFill>
                <a:latin typeface="Baskerville Old Face" panose="02020602080505020303" pitchFamily="18" charset="0"/>
              </a:rPr>
              <a:t>2</a:t>
            </a:r>
            <a:r>
              <a:rPr lang="ru-RU" altLang="ru-RU" b="1" dirty="0">
                <a:solidFill>
                  <a:schemeClr val="tx1"/>
                </a:solidFill>
                <a:latin typeface="Baskerville Old Face" panose="02020602080505020303" pitchFamily="18" charset="0"/>
              </a:rPr>
              <a:t> + </a:t>
            </a:r>
            <a:r>
              <a:rPr lang="en-US" altLang="ru-RU" b="1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HBr</a:t>
            </a:r>
            <a:r>
              <a:rPr lang="en-US" altLang="ru-RU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 </a:t>
            </a:r>
            <a:r>
              <a:rPr lang="ru-RU" altLang="ru-RU" b="1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→</a:t>
            </a:r>
            <a:r>
              <a:rPr lang="en-US" altLang="ru-RU" b="1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 </a:t>
            </a:r>
            <a:r>
              <a:rPr lang="ru-RU" altLang="ru-RU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СН</a:t>
            </a:r>
            <a:r>
              <a:rPr lang="ru-RU" altLang="ru-RU" b="1" baseline="-25000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3</a:t>
            </a:r>
            <a:r>
              <a:rPr lang="ru-RU" altLang="ru-RU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-</a:t>
            </a:r>
            <a:r>
              <a:rPr lang="en-US" altLang="ru-RU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 </a:t>
            </a:r>
            <a:r>
              <a:rPr lang="ru-RU" altLang="ru-RU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СН</a:t>
            </a:r>
            <a:r>
              <a:rPr lang="ru-RU" altLang="ru-RU" b="1" baseline="-25000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2</a:t>
            </a:r>
            <a:r>
              <a:rPr lang="en-US" altLang="ru-RU" b="1" dirty="0">
                <a:solidFill>
                  <a:srgbClr val="C00000"/>
                </a:solidFill>
                <a:latin typeface="Baskerville Old Face" panose="02020602080505020303" pitchFamily="18" charset="0"/>
              </a:rPr>
              <a:t>Br</a:t>
            </a:r>
            <a:endParaRPr lang="ru-RU" altLang="ru-RU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  <a:p>
            <a:pPr marL="0" indent="0" eaLnBrk="1" fontAlgn="auto" hangingPunct="1">
              <a:buFont typeface="Arial"/>
              <a:buNone/>
              <a:defRPr/>
            </a:pPr>
            <a:endParaRPr lang="ru-RU" altLang="ru-RU" b="1" dirty="0">
              <a:solidFill>
                <a:srgbClr val="990000"/>
              </a:solidFill>
              <a:latin typeface="Baskerville Old Face" panose="02020602080505020303" pitchFamily="18" charset="0"/>
            </a:endParaRPr>
          </a:p>
          <a:p>
            <a:pPr marL="0" indent="0" eaLnBrk="1" fontAlgn="auto" hangingPunct="1">
              <a:buFont typeface="Arial"/>
              <a:buNone/>
              <a:defRPr/>
            </a:pPr>
            <a:endParaRPr lang="ru-RU" altLang="ru-RU" b="1" dirty="0">
              <a:solidFill>
                <a:srgbClr val="990000"/>
              </a:solidFill>
              <a:latin typeface="Baskerville Old Face" panose="02020602080505020303" pitchFamily="18" charset="0"/>
            </a:endParaRPr>
          </a:p>
          <a:p>
            <a:pPr marL="0" indent="0" eaLnBrk="1" fontAlgn="auto" hangingPunct="1">
              <a:buFont typeface="Arial"/>
              <a:buNone/>
              <a:defRPr/>
            </a:pPr>
            <a:endParaRPr lang="ru-RU" altLang="ru-RU" b="1" dirty="0">
              <a:solidFill>
                <a:srgbClr val="990000"/>
              </a:solidFill>
              <a:latin typeface="Baskerville Old Face" panose="02020602080505020303" pitchFamily="18" charset="0"/>
            </a:endParaRPr>
          </a:p>
          <a:p>
            <a:pPr marL="0" indent="0" eaLnBrk="1" fontAlgn="auto" hangingPunct="1">
              <a:buFont typeface="Arial"/>
              <a:buNone/>
              <a:defRPr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335C668-E604-4FCB-A192-4F5CC97BC979}" type="datetime8">
              <a:rPr lang="ru-RU"/>
              <a:pPr>
                <a:defRPr/>
              </a:pPr>
              <a:t>03.02.2015 21:20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Кокорина С.Е., МБОУ СОШ №10 г.Североморск, Мурманская область</a:t>
            </a:r>
          </a:p>
        </p:txBody>
      </p:sp>
      <p:sp>
        <p:nvSpPr>
          <p:cNvPr id="22534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36709894-AC7E-4BFB-BC52-27F45FFA89F4}" type="slidenum">
              <a:rPr lang="ru-RU" altLang="ru-RU" smtClean="0"/>
              <a:pPr/>
              <a:t>6</a:t>
            </a:fld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>
                <a:solidFill>
                  <a:srgbClr val="C00000"/>
                </a:solidFill>
              </a:rPr>
              <a:t>II</a:t>
            </a:r>
            <a:r>
              <a:rPr lang="ru-RU" b="1" u="sng" dirty="0">
                <a:solidFill>
                  <a:srgbClr val="C00000"/>
                </a:solidFill>
              </a:rPr>
              <a:t>. Реакции присоединения</a:t>
            </a:r>
            <a:r>
              <a:rPr lang="en-US" b="1" u="sng" dirty="0">
                <a:solidFill>
                  <a:srgbClr val="C00000"/>
                </a:solidFill>
              </a:rPr>
              <a:t> </a:t>
            </a:r>
            <a:r>
              <a:rPr lang="ru-RU" b="1" u="sng" dirty="0">
                <a:solidFill>
                  <a:srgbClr val="C00000"/>
                </a:solidFill>
              </a:rPr>
              <a:t>(А</a:t>
            </a:r>
            <a:r>
              <a:rPr lang="en-US" b="1" u="sng" dirty="0">
                <a:solidFill>
                  <a:srgbClr val="C00000"/>
                </a:solidFill>
              </a:rPr>
              <a:t>)</a:t>
            </a:r>
            <a:r>
              <a:rPr lang="ru-RU" b="1" u="sng" dirty="0">
                <a:solidFill>
                  <a:srgbClr val="C00000"/>
                </a:solidFill>
              </a:rPr>
              <a:t> </a:t>
            </a:r>
            <a:r>
              <a:rPr lang="en-US" b="1" u="sng" dirty="0">
                <a:solidFill>
                  <a:srgbClr val="C00000"/>
                </a:solidFill>
              </a:rPr>
              <a:t/>
            </a:r>
            <a:br>
              <a:rPr lang="en-US" b="1" u="sng" dirty="0">
                <a:solidFill>
                  <a:srgbClr val="C00000"/>
                </a:solidFill>
              </a:rPr>
            </a:br>
            <a:r>
              <a:rPr lang="ru-RU" b="1" i="1" dirty="0">
                <a:solidFill>
                  <a:schemeClr val="tx1"/>
                </a:solidFill>
              </a:rPr>
              <a:t>от англ. </a:t>
            </a:r>
            <a:r>
              <a:rPr lang="en-US" b="1" i="1" dirty="0">
                <a:solidFill>
                  <a:schemeClr val="tx1"/>
                </a:solidFill>
              </a:rPr>
              <a:t>addition - </a:t>
            </a:r>
            <a:r>
              <a:rPr lang="ru-RU" b="1" dirty="0">
                <a:solidFill>
                  <a:schemeClr val="tx1"/>
                </a:solidFill>
              </a:rPr>
              <a:t>присоединение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55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ru-RU" b="1" smtClean="0">
                <a:solidFill>
                  <a:srgbClr val="C00000"/>
                </a:solidFill>
              </a:rPr>
              <a:t>4. </a:t>
            </a:r>
            <a:r>
              <a:rPr lang="ru-RU" altLang="ru-RU" b="1" smtClean="0">
                <a:solidFill>
                  <a:srgbClr val="C00000"/>
                </a:solidFill>
              </a:rPr>
              <a:t>Гидратация </a:t>
            </a:r>
            <a:r>
              <a:rPr lang="ru-RU" altLang="ru-RU" b="1" smtClean="0">
                <a:solidFill>
                  <a:schemeClr val="tx1"/>
                </a:solidFill>
              </a:rPr>
              <a:t>(присоединение воды):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ru-RU" altLang="ru-RU" b="1" smtClean="0">
                <a:solidFill>
                  <a:schemeClr val="tx1"/>
                </a:solidFill>
              </a:rPr>
              <a:t>    </a:t>
            </a:r>
            <a:r>
              <a:rPr lang="ru-RU" altLang="ru-RU" b="1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СН</a:t>
            </a:r>
            <a:r>
              <a:rPr lang="ru-RU" altLang="ru-RU" b="1" baseline="-2500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2</a:t>
            </a:r>
            <a:r>
              <a:rPr lang="ru-RU" altLang="ru-RU" b="1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 =СН</a:t>
            </a:r>
            <a:r>
              <a:rPr lang="ru-RU" altLang="ru-RU" b="1" baseline="-2500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2</a:t>
            </a:r>
            <a:r>
              <a:rPr lang="ru-RU" altLang="ru-RU" b="1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 + </a:t>
            </a:r>
            <a:r>
              <a:rPr lang="en-US" altLang="ru-RU" b="1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H</a:t>
            </a:r>
            <a:r>
              <a:rPr lang="ru-RU" altLang="ru-RU" b="1" baseline="-2500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2</a:t>
            </a:r>
            <a:r>
              <a:rPr lang="en-US" altLang="ru-RU" b="1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O</a:t>
            </a:r>
            <a:r>
              <a:rPr lang="ru-RU" altLang="ru-RU" b="1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→ </a:t>
            </a:r>
            <a:r>
              <a:rPr lang="ru-RU" altLang="ru-RU" b="1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СН</a:t>
            </a:r>
            <a:r>
              <a:rPr lang="en-US" altLang="ru-RU" b="1" baseline="-2500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3 </a:t>
            </a:r>
            <a:r>
              <a:rPr lang="ru-RU" altLang="ru-RU" b="1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– СН</a:t>
            </a:r>
            <a:r>
              <a:rPr lang="en-US" altLang="ru-RU" b="1" baseline="-2500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2</a:t>
            </a:r>
            <a:r>
              <a:rPr lang="en-US" altLang="ru-RU" b="1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 </a:t>
            </a:r>
            <a:r>
              <a:rPr lang="en-US" altLang="ru-RU" b="1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OH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ru-RU" b="1" smtClean="0">
              <a:solidFill>
                <a:srgbClr val="C00000"/>
              </a:solidFill>
              <a:latin typeface="Baskerville Old Face" panose="02020602080505020303" pitchFamily="18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ru-RU" b="1" smtClean="0">
                <a:solidFill>
                  <a:srgbClr val="C00000"/>
                </a:solidFill>
              </a:rPr>
              <a:t>5. </a:t>
            </a:r>
            <a:r>
              <a:rPr lang="ru-RU" altLang="ru-RU" b="1" smtClean="0">
                <a:solidFill>
                  <a:srgbClr val="C00000"/>
                </a:solidFill>
              </a:rPr>
              <a:t>Полимеризация </a:t>
            </a:r>
            <a:r>
              <a:rPr lang="ru-RU" altLang="ru-RU" b="1" smtClean="0">
                <a:solidFill>
                  <a:schemeClr val="tx1"/>
                </a:solidFill>
              </a:rPr>
              <a:t>(соединение большого числа молекул с двойными связями между атомами углерода с образованием высокомолекулярного соединения):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ru-RU" altLang="ru-RU" b="1" smtClean="0">
                <a:solidFill>
                  <a:schemeClr val="tx1"/>
                </a:solidFill>
              </a:rPr>
              <a:t>    </a:t>
            </a:r>
            <a:endParaRPr lang="en-US" altLang="ru-RU" b="1" smtClean="0">
              <a:solidFill>
                <a:schemeClr val="tx1"/>
              </a:solidFill>
            </a:endParaRP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ru-RU" b="1" smtClean="0">
                <a:solidFill>
                  <a:schemeClr val="tx1"/>
                </a:solidFill>
              </a:rPr>
              <a:t>     </a:t>
            </a:r>
            <a:r>
              <a:rPr lang="ru-RU" altLang="ru-RU" b="1" smtClean="0">
                <a:solidFill>
                  <a:schemeClr val="tx1"/>
                </a:solidFill>
              </a:rPr>
              <a:t>  </a:t>
            </a:r>
            <a:r>
              <a:rPr lang="en-US" altLang="ru-RU" b="1" smtClean="0">
                <a:solidFill>
                  <a:schemeClr val="tx1"/>
                </a:solidFill>
              </a:rPr>
              <a:t>n </a:t>
            </a:r>
            <a:r>
              <a:rPr lang="ru-RU" altLang="ru-RU" b="1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СН</a:t>
            </a:r>
            <a:r>
              <a:rPr lang="ru-RU" altLang="ru-RU" b="1" baseline="-2500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2</a:t>
            </a:r>
            <a:r>
              <a:rPr lang="ru-RU" altLang="ru-RU" b="1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 =СН</a:t>
            </a:r>
            <a:r>
              <a:rPr lang="ru-RU" altLang="ru-RU" b="1" baseline="-2500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2</a:t>
            </a:r>
            <a:r>
              <a:rPr lang="ru-RU" altLang="ru-RU" b="1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 </a:t>
            </a:r>
            <a:r>
              <a:rPr lang="ru-RU" altLang="ru-RU" b="1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→ </a:t>
            </a:r>
            <a:r>
              <a:rPr lang="en-US" altLang="ru-RU" b="1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  - [</a:t>
            </a:r>
            <a:r>
              <a:rPr lang="ru-RU" altLang="ru-RU" b="1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СН</a:t>
            </a:r>
            <a:r>
              <a:rPr lang="ru-RU" altLang="ru-RU" b="1" baseline="-2500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2</a:t>
            </a:r>
            <a:r>
              <a:rPr lang="ru-RU" altLang="ru-RU" b="1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 </a:t>
            </a:r>
            <a:r>
              <a:rPr lang="en-US" altLang="ru-RU" b="1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-  </a:t>
            </a:r>
            <a:r>
              <a:rPr lang="ru-RU" altLang="ru-RU" b="1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СН</a:t>
            </a:r>
            <a:r>
              <a:rPr lang="ru-RU" altLang="ru-RU" b="1" baseline="-2500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2</a:t>
            </a:r>
            <a:r>
              <a:rPr lang="ru-RU" altLang="ru-RU" b="1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 </a:t>
            </a:r>
            <a:r>
              <a:rPr lang="en-US" altLang="ru-RU" b="1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]n -</a:t>
            </a:r>
            <a:endParaRPr lang="en-US" altLang="ru-RU" b="1" smtClean="0">
              <a:solidFill>
                <a:schemeClr val="tx1"/>
              </a:solidFill>
            </a:endParaRP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ru-RU" b="1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           </a:t>
            </a:r>
            <a:r>
              <a:rPr lang="ru-RU" altLang="ru-RU" b="1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этилен           полиэтилен</a:t>
            </a:r>
            <a:r>
              <a:rPr lang="en-US" altLang="ru-RU" b="1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                           </a:t>
            </a:r>
            <a:r>
              <a:rPr lang="en-US" altLang="ru-RU" b="1" smtClean="0">
                <a:solidFill>
                  <a:schemeClr val="tx1"/>
                </a:solidFill>
                <a:latin typeface="Times New Roman" panose="02020603050405020304" pitchFamily="18" charset="0"/>
              </a:rPr>
              <a:t>  </a:t>
            </a:r>
            <a:r>
              <a:rPr lang="en-US" altLang="ru-RU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en-US" altLang="ru-RU" b="1" smtClean="0">
              <a:solidFill>
                <a:schemeClr val="tx1"/>
              </a:solidFill>
              <a:latin typeface="Baskerville Old Face" panose="02020602080505020303" pitchFamily="18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ru-RU" b="1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                                      </a:t>
            </a:r>
            <a:r>
              <a:rPr lang="en-US" altLang="ru-RU" b="1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          </a:t>
            </a:r>
            <a:endParaRPr lang="ru-RU" altLang="ru-RU" b="1" smtClean="0">
              <a:solidFill>
                <a:schemeClr val="tx1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5C4F73B-CA4A-4CB2-A3D6-C3A697095B68}" type="datetime8">
              <a:rPr lang="ru-RU"/>
              <a:pPr>
                <a:defRPr/>
              </a:pPr>
              <a:t>03.02.2015 21:20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Кокорина С.Е., МБОУ СОШ №10 </a:t>
            </a:r>
            <a:r>
              <a:rPr lang="ru-RU" dirty="0" err="1"/>
              <a:t>г.Североморск</a:t>
            </a:r>
            <a:r>
              <a:rPr lang="ru-RU" dirty="0"/>
              <a:t>, Мурманская область</a:t>
            </a:r>
          </a:p>
        </p:txBody>
      </p:sp>
      <p:sp>
        <p:nvSpPr>
          <p:cNvPr id="23558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03E2B014-A270-4F66-BD53-03F09D1CA061}" type="slidenum">
              <a:rPr lang="ru-RU" altLang="ru-RU" smtClean="0"/>
              <a:pPr/>
              <a:t>7</a:t>
            </a:fld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z="3200" b="1" u="sng" smtClean="0">
                <a:ln>
                  <a:noFill/>
                </a:ln>
                <a:solidFill>
                  <a:srgbClr val="C00000"/>
                </a:solidFill>
              </a:rPr>
              <a:t>III</a:t>
            </a:r>
            <a:r>
              <a:rPr lang="ru-RU" altLang="ru-RU" sz="3200" b="1" u="sng" smtClean="0">
                <a:ln>
                  <a:noFill/>
                </a:ln>
                <a:solidFill>
                  <a:srgbClr val="C00000"/>
                </a:solidFill>
              </a:rPr>
              <a:t>. Реакции элиминирования</a:t>
            </a:r>
            <a:r>
              <a:rPr lang="en-US" altLang="ru-RU" sz="3200" b="1" u="sng" smtClean="0">
                <a:ln>
                  <a:noFill/>
                </a:ln>
                <a:solidFill>
                  <a:srgbClr val="C00000"/>
                </a:solidFill>
              </a:rPr>
              <a:t> </a:t>
            </a:r>
            <a:r>
              <a:rPr lang="ru-RU" altLang="ru-RU" sz="3200" b="1" u="sng" smtClean="0">
                <a:ln>
                  <a:noFill/>
                </a:ln>
                <a:solidFill>
                  <a:srgbClr val="C00000"/>
                </a:solidFill>
              </a:rPr>
              <a:t>(отщепления</a:t>
            </a:r>
            <a:r>
              <a:rPr lang="en-US" altLang="ru-RU" sz="3200" b="1" u="sng" smtClean="0">
                <a:ln>
                  <a:noFill/>
                </a:ln>
                <a:solidFill>
                  <a:srgbClr val="C00000"/>
                </a:solidFill>
              </a:rPr>
              <a:t>)</a:t>
            </a:r>
            <a:r>
              <a:rPr lang="ru-RU" altLang="ru-RU" sz="3200" b="1" u="sng" smtClean="0">
                <a:ln>
                  <a:noFill/>
                </a:ln>
                <a:solidFill>
                  <a:srgbClr val="C00000"/>
                </a:solidFill>
              </a:rPr>
              <a:t> – Е</a:t>
            </a:r>
            <a:br>
              <a:rPr lang="ru-RU" altLang="ru-RU" sz="3200" b="1" u="sng" smtClean="0">
                <a:ln>
                  <a:noFill/>
                </a:ln>
                <a:solidFill>
                  <a:srgbClr val="C00000"/>
                </a:solidFill>
              </a:rPr>
            </a:br>
            <a:r>
              <a:rPr lang="ru-RU" altLang="ru-RU" sz="3200" smtClean="0">
                <a:ln>
                  <a:noFill/>
                </a:ln>
                <a:solidFill>
                  <a:schemeClr val="tx1"/>
                </a:solidFill>
              </a:rPr>
              <a:t>(от англ. </a:t>
            </a:r>
            <a:r>
              <a:rPr lang="en-US" altLang="ru-RU" sz="3200" smtClean="0">
                <a:ln>
                  <a:noFill/>
                </a:ln>
                <a:solidFill>
                  <a:schemeClr val="tx1"/>
                </a:solidFill>
              </a:rPr>
              <a:t>eleminate- </a:t>
            </a:r>
            <a:r>
              <a:rPr lang="ru-RU" altLang="ru-RU" sz="3200" smtClean="0">
                <a:ln>
                  <a:noFill/>
                </a:ln>
                <a:solidFill>
                  <a:schemeClr val="tx1"/>
                </a:solidFill>
              </a:rPr>
              <a:t>удалять)</a:t>
            </a:r>
            <a:r>
              <a:rPr lang="en-US" altLang="ru-RU" sz="3200" smtClean="0">
                <a:ln>
                  <a:noFill/>
                </a:ln>
                <a:solidFill>
                  <a:schemeClr val="tx1"/>
                </a:solidFill>
              </a:rPr>
              <a:t/>
            </a:r>
            <a:br>
              <a:rPr lang="en-US" altLang="ru-RU" sz="3200" smtClean="0">
                <a:ln>
                  <a:noFill/>
                </a:ln>
                <a:solidFill>
                  <a:schemeClr val="tx1"/>
                </a:solidFill>
              </a:rPr>
            </a:br>
            <a:endParaRPr lang="ru-RU" altLang="ru-RU" sz="3200" smtClean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9013" y="1911350"/>
            <a:ext cx="9974262" cy="4422775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C00000"/>
                </a:solidFill>
              </a:rPr>
              <a:t>1. Дегидрирование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(отщепление водорода)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 никелевом катализаторе:</a:t>
            </a: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 eaLnBrk="1" fontAlgn="auto" hangingPunct="1">
              <a:buFont typeface="Arial" panose="020B0604020202020204" pitchFamily="34" charset="0"/>
              <a:buAutoNum type="arabicPeriod"/>
              <a:defRPr/>
            </a:pP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eaLnBrk="1" fontAlgn="auto" hangingPunct="1">
              <a:buFont typeface="Arial" panose="020B0604020202020204" pitchFamily="34" charset="0"/>
              <a:buNone/>
              <a:defRPr/>
            </a:pPr>
            <a:r>
              <a:rPr lang="ru-RU" altLang="ru-RU" b="1" dirty="0" smtClean="0">
                <a:solidFill>
                  <a:srgbClr val="C00000"/>
                </a:solidFill>
              </a:rPr>
              <a:t>2. Дегалогенирование </a:t>
            </a:r>
            <a:r>
              <a:rPr lang="en-US" altLang="ru-RU" dirty="0" smtClean="0">
                <a:solidFill>
                  <a:schemeClr val="tx1"/>
                </a:solidFill>
              </a:rPr>
              <a:t>(</a:t>
            </a:r>
            <a:r>
              <a:rPr lang="ru-RU" altLang="ru-RU" dirty="0" smtClean="0">
                <a:solidFill>
                  <a:schemeClr val="tx1"/>
                </a:solidFill>
              </a:rPr>
              <a:t>отщепление галогена):</a:t>
            </a:r>
            <a:endParaRPr lang="en-US" altLang="ru-RU" dirty="0" smtClean="0">
              <a:solidFill>
                <a:schemeClr val="tx1"/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altLang="ru-RU" b="1" dirty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en-US" altLang="ru-RU" b="1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     </a:t>
            </a:r>
            <a:r>
              <a:rPr lang="ru-RU" altLang="ru-RU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СН</a:t>
            </a:r>
            <a:r>
              <a:rPr lang="ru-RU" altLang="ru-RU" b="1" baseline="-25000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3</a:t>
            </a:r>
            <a:r>
              <a:rPr lang="ru-RU" altLang="ru-RU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- СН – СН -СН</a:t>
            </a:r>
            <a:r>
              <a:rPr lang="ru-RU" altLang="ru-RU" b="1" baseline="-25000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3</a:t>
            </a:r>
            <a:r>
              <a:rPr lang="ru-RU" altLang="ru-RU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 + </a:t>
            </a:r>
            <a:r>
              <a:rPr lang="en-US" altLang="ru-RU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Zn </a:t>
            </a:r>
            <a:r>
              <a:rPr lang="ru-RU" altLang="ru-RU" b="1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→</a:t>
            </a:r>
            <a:r>
              <a:rPr lang="ru-RU" altLang="ru-RU" b="1" dirty="0">
                <a:solidFill>
                  <a:schemeClr val="tx1"/>
                </a:solidFill>
                <a:latin typeface="Baskerville Old Face" panose="02020602080505020303" pitchFamily="18" charset="0"/>
              </a:rPr>
              <a:t> СН</a:t>
            </a:r>
            <a:r>
              <a:rPr lang="ru-RU" altLang="ru-RU" b="1" baseline="-25000" dirty="0">
                <a:solidFill>
                  <a:schemeClr val="tx1"/>
                </a:solidFill>
                <a:latin typeface="Baskerville Old Face" panose="02020602080505020303" pitchFamily="18" charset="0"/>
              </a:rPr>
              <a:t>3</a:t>
            </a:r>
            <a:r>
              <a:rPr lang="ru-RU" altLang="ru-RU" b="1" dirty="0">
                <a:solidFill>
                  <a:schemeClr val="tx1"/>
                </a:solidFill>
                <a:latin typeface="Baskerville Old Face" panose="02020602080505020303" pitchFamily="18" charset="0"/>
              </a:rPr>
              <a:t>-</a:t>
            </a:r>
            <a: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 </a:t>
            </a:r>
            <a:r>
              <a:rPr lang="ru-RU" altLang="ru-RU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СН = СН</a:t>
            </a:r>
            <a:r>
              <a:rPr lang="en-US" altLang="ru-RU" b="1" baseline="-25000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 </a:t>
            </a:r>
            <a:r>
              <a:rPr lang="ru-RU" altLang="ru-RU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-</a:t>
            </a:r>
            <a:r>
              <a:rPr lang="ru-RU" altLang="ru-RU" b="1" dirty="0">
                <a:solidFill>
                  <a:schemeClr val="tx1"/>
                </a:solidFill>
                <a:latin typeface="Baskerville Old Face" panose="02020602080505020303" pitchFamily="18" charset="0"/>
              </a:rPr>
              <a:t>СН</a:t>
            </a:r>
            <a:r>
              <a:rPr lang="ru-RU" altLang="ru-RU" b="1" baseline="-25000" dirty="0">
                <a:solidFill>
                  <a:schemeClr val="tx1"/>
                </a:solidFill>
                <a:latin typeface="Baskerville Old Face" panose="02020602080505020303" pitchFamily="18" charset="0"/>
              </a:rPr>
              <a:t>3</a:t>
            </a:r>
            <a:r>
              <a:rPr lang="ru-RU" altLang="ru-RU" b="1" dirty="0">
                <a:solidFill>
                  <a:schemeClr val="tx1"/>
                </a:solidFill>
                <a:latin typeface="Baskerville Old Face" panose="02020602080505020303" pitchFamily="18" charset="0"/>
              </a:rPr>
              <a:t> </a:t>
            </a:r>
            <a:r>
              <a:rPr lang="en-US" altLang="ru-RU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+ Zn</a:t>
            </a:r>
            <a:r>
              <a:rPr lang="en-US" altLang="ru-RU" b="1" dirty="0" smtClean="0">
                <a:solidFill>
                  <a:srgbClr val="0070C0"/>
                </a:solidFill>
                <a:latin typeface="Baskerville Old Face" panose="02020602080505020303" pitchFamily="18" charset="0"/>
              </a:rPr>
              <a:t>Br</a:t>
            </a:r>
            <a:r>
              <a:rPr lang="en-US" altLang="ru-RU" sz="1400" b="1" dirty="0" smtClean="0">
                <a:solidFill>
                  <a:srgbClr val="0070C0"/>
                </a:solidFill>
                <a:latin typeface="Baskerville Old Face" panose="02020602080505020303" pitchFamily="18" charset="0"/>
              </a:rPr>
              <a:t>2</a:t>
            </a:r>
            <a:r>
              <a:rPr lang="ru-RU" altLang="ru-RU" b="1" dirty="0" smtClean="0">
                <a:solidFill>
                  <a:srgbClr val="990000"/>
                </a:solidFill>
                <a:latin typeface="Baskerville Old Face" panose="02020602080505020303" pitchFamily="18" charset="0"/>
              </a:rPr>
              <a:t/>
            </a:r>
            <a:br>
              <a:rPr lang="ru-RU" altLang="ru-RU" b="1" dirty="0" smtClean="0">
                <a:solidFill>
                  <a:srgbClr val="990000"/>
                </a:solidFill>
                <a:latin typeface="Baskerville Old Face" panose="02020602080505020303" pitchFamily="18" charset="0"/>
              </a:rPr>
            </a:br>
            <a:r>
              <a:rPr lang="ru-RU" altLang="ru-RU" b="1" dirty="0" smtClean="0">
                <a:solidFill>
                  <a:srgbClr val="990000"/>
                </a:solidFill>
                <a:latin typeface="Baskerville Old Face" panose="02020602080505020303" pitchFamily="18" charset="0"/>
              </a:rPr>
              <a:t>               </a:t>
            </a:r>
            <a:r>
              <a:rPr lang="he-IL" altLang="ru-RU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׀</a:t>
            </a:r>
            <a:r>
              <a:rPr lang="ru-RU" altLang="ru-RU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he-IL" altLang="ru-RU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׀</a:t>
            </a:r>
            <a:endParaRPr lang="en-US" altLang="ru-RU" b="1" dirty="0" smtClean="0">
              <a:solidFill>
                <a:srgbClr val="C00000"/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            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Br        </a:t>
            </a:r>
            <a:r>
              <a:rPr lang="en-US" b="1" dirty="0" err="1" smtClean="0">
                <a:solidFill>
                  <a:srgbClr val="0070C0"/>
                </a:solidFill>
              </a:rPr>
              <a:t>Br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b="1" dirty="0" smtClean="0">
                <a:solidFill>
                  <a:srgbClr val="C00000"/>
                </a:solidFill>
              </a:rPr>
              <a:t>3.</a:t>
            </a:r>
            <a:r>
              <a:rPr lang="ru-RU" b="1" dirty="0" smtClean="0">
                <a:solidFill>
                  <a:srgbClr val="C00000"/>
                </a:solidFill>
              </a:rPr>
              <a:t> Дегидрогалогенирования </a:t>
            </a:r>
            <a:r>
              <a:rPr lang="en-US" altLang="ru-RU" dirty="0">
                <a:solidFill>
                  <a:srgbClr val="C00000"/>
                </a:solidFill>
              </a:rPr>
              <a:t>(</a:t>
            </a:r>
            <a:r>
              <a:rPr lang="ru-RU" altLang="ru-RU" dirty="0">
                <a:solidFill>
                  <a:schemeClr val="tx1"/>
                </a:solidFill>
              </a:rPr>
              <a:t>отщепление </a:t>
            </a:r>
            <a:r>
              <a:rPr lang="ru-RU" altLang="ru-RU" dirty="0" err="1" smtClean="0">
                <a:solidFill>
                  <a:schemeClr val="tx1"/>
                </a:solidFill>
              </a:rPr>
              <a:t>галогеноводрода</a:t>
            </a:r>
            <a:r>
              <a:rPr lang="ru-RU" altLang="ru-RU" dirty="0" smtClean="0">
                <a:solidFill>
                  <a:schemeClr val="tx1"/>
                </a:solidFill>
              </a:rPr>
              <a:t>):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b="1" dirty="0" smtClean="0">
                <a:latin typeface="Baskerville Old Face" panose="02020602080505020303" pitchFamily="18" charset="0"/>
              </a:rPr>
              <a:t>    СН</a:t>
            </a:r>
            <a:r>
              <a:rPr lang="ru-RU" altLang="ru-RU" b="1" baseline="-25000" dirty="0" smtClean="0">
                <a:latin typeface="Baskerville Old Face" panose="02020602080505020303" pitchFamily="18" charset="0"/>
              </a:rPr>
              <a:t>3</a:t>
            </a:r>
            <a:r>
              <a:rPr lang="ru-RU" altLang="ru-RU" b="1" dirty="0" smtClean="0">
                <a:latin typeface="Baskerville Old Face" panose="02020602080505020303" pitchFamily="18" charset="0"/>
              </a:rPr>
              <a:t>-</a:t>
            </a:r>
            <a:r>
              <a:rPr lang="ru-RU" altLang="ru-RU" b="1" dirty="0">
                <a:solidFill>
                  <a:schemeClr val="tx1"/>
                </a:solidFill>
                <a:latin typeface="Baskerville Old Face" panose="02020602080505020303" pitchFamily="18" charset="0"/>
              </a:rPr>
              <a:t>СН</a:t>
            </a:r>
            <a:r>
              <a:rPr lang="ru-RU" altLang="ru-RU" b="1" baseline="-25000" dirty="0">
                <a:solidFill>
                  <a:schemeClr val="tx1"/>
                </a:solidFill>
                <a:latin typeface="Baskerville Old Face" panose="02020602080505020303" pitchFamily="18" charset="0"/>
              </a:rPr>
              <a:t>2</a:t>
            </a:r>
            <a:r>
              <a:rPr lang="en-US" altLang="ru-RU" b="1" dirty="0" smtClean="0">
                <a:solidFill>
                  <a:srgbClr val="0070C0"/>
                </a:solidFill>
                <a:latin typeface="Baskerville Old Face" panose="02020602080505020303" pitchFamily="18" charset="0"/>
              </a:rPr>
              <a:t>Br</a:t>
            </a:r>
            <a:r>
              <a:rPr lang="ru-RU" altLang="ru-RU" b="1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 + </a:t>
            </a:r>
            <a:r>
              <a:rPr lang="en-US" altLang="ru-RU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KOH(</a:t>
            </a:r>
            <a:r>
              <a:rPr lang="ru-RU" altLang="ru-RU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спиртовой р-р)</a:t>
            </a:r>
            <a:r>
              <a:rPr lang="ru-RU" altLang="ru-RU" b="1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→</a:t>
            </a:r>
            <a:r>
              <a:rPr lang="ru-RU" altLang="ru-RU" b="1" dirty="0" smtClean="0">
                <a:latin typeface="Baskerville Old Face" panose="02020602080505020303" pitchFamily="18" charset="0"/>
              </a:rPr>
              <a:t> СН</a:t>
            </a:r>
            <a:r>
              <a:rPr lang="ru-RU" altLang="ru-RU" b="1" baseline="-25000" dirty="0" smtClean="0">
                <a:latin typeface="Baskerville Old Face" panose="02020602080505020303" pitchFamily="18" charset="0"/>
              </a:rPr>
              <a:t>2</a:t>
            </a:r>
            <a:r>
              <a:rPr lang="ru-RU" altLang="ru-RU" b="1" dirty="0" smtClean="0">
                <a:latin typeface="Baskerville Old Face" panose="02020602080505020303" pitchFamily="18" charset="0"/>
              </a:rPr>
              <a:t> =</a:t>
            </a:r>
            <a:r>
              <a:rPr lang="ru-RU" altLang="ru-RU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СН</a:t>
            </a:r>
            <a:r>
              <a:rPr lang="ru-RU" altLang="ru-RU" b="1" baseline="-25000" dirty="0">
                <a:solidFill>
                  <a:schemeClr val="tx1"/>
                </a:solidFill>
                <a:latin typeface="Baskerville Old Face" panose="02020602080505020303" pitchFamily="18" charset="0"/>
              </a:rPr>
              <a:t>2</a:t>
            </a:r>
            <a:r>
              <a:rPr lang="ru-RU" altLang="ru-RU" b="1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ru-RU" altLang="ru-RU" b="1" dirty="0">
                <a:solidFill>
                  <a:schemeClr val="tx1"/>
                </a:solidFill>
                <a:latin typeface="Baskerville Old Face" panose="02020602080505020303" pitchFamily="18" charset="0"/>
              </a:rPr>
              <a:t>+ </a:t>
            </a:r>
            <a:r>
              <a:rPr lang="en-US" altLang="ru-RU" b="1" dirty="0" err="1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K</a:t>
            </a:r>
            <a:r>
              <a:rPr lang="en-US" altLang="ru-RU" b="1" dirty="0" err="1" smtClean="0">
                <a:solidFill>
                  <a:srgbClr val="0070C0"/>
                </a:solidFill>
                <a:latin typeface="Baskerville Old Face" panose="02020602080505020303" pitchFamily="18" charset="0"/>
              </a:rPr>
              <a:t>Br</a:t>
            </a:r>
            <a:r>
              <a:rPr lang="ru-RU" altLang="ru-RU" b="1" dirty="0" smtClean="0">
                <a:solidFill>
                  <a:srgbClr val="0070C0"/>
                </a:solidFill>
                <a:latin typeface="Baskerville Old Face" panose="02020602080505020303" pitchFamily="18" charset="0"/>
              </a:rPr>
              <a:t> </a:t>
            </a:r>
            <a:r>
              <a:rPr lang="ru-RU" altLang="ru-RU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+ Н</a:t>
            </a:r>
            <a:r>
              <a:rPr lang="ru-RU" altLang="ru-RU" b="1" baseline="-25000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2</a:t>
            </a:r>
            <a:r>
              <a:rPr lang="en-US" altLang="ru-RU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O</a:t>
            </a:r>
            <a:endParaRPr lang="ru-RU" altLang="ru-RU" dirty="0" smtClean="0">
              <a:solidFill>
                <a:schemeClr val="tx1"/>
              </a:solidFill>
              <a:latin typeface="Baskerville Old Face" panose="02020602080505020303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C00000"/>
                </a:solidFill>
              </a:rPr>
              <a:t>4. Дегидратация </a:t>
            </a:r>
            <a:r>
              <a:rPr lang="en-US" altLang="ru-RU" dirty="0">
                <a:solidFill>
                  <a:schemeClr val="tx1"/>
                </a:solidFill>
              </a:rPr>
              <a:t>(</a:t>
            </a:r>
            <a:r>
              <a:rPr lang="ru-RU" altLang="ru-RU" dirty="0">
                <a:solidFill>
                  <a:schemeClr val="tx1"/>
                </a:solidFill>
              </a:rPr>
              <a:t>отщепление </a:t>
            </a:r>
            <a:r>
              <a:rPr lang="ru-RU" altLang="ru-RU" dirty="0" smtClean="0">
                <a:solidFill>
                  <a:schemeClr val="tx1"/>
                </a:solidFill>
              </a:rPr>
              <a:t>воды):</a:t>
            </a:r>
            <a:br>
              <a:rPr lang="ru-RU" altLang="ru-RU" dirty="0" smtClean="0">
                <a:solidFill>
                  <a:schemeClr val="tx1"/>
                </a:solidFill>
              </a:rPr>
            </a:br>
            <a:r>
              <a:rPr lang="ru-RU" altLang="ru-RU" dirty="0" smtClean="0">
                <a:solidFill>
                  <a:schemeClr val="tx1"/>
                </a:solidFill>
              </a:rPr>
              <a:t>                          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200" b="1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1200" b="1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200" b="1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t&gt; 140</a:t>
            </a:r>
            <a:endParaRPr lang="en-US" sz="1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    </a:t>
            </a:r>
            <a:r>
              <a:rPr lang="ru-RU" altLang="ru-RU" b="1" dirty="0">
                <a:latin typeface="Baskerville Old Face" panose="02020602080505020303" pitchFamily="18" charset="0"/>
              </a:rPr>
              <a:t>СН</a:t>
            </a:r>
            <a:r>
              <a:rPr lang="ru-RU" altLang="ru-RU" b="1" baseline="-250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3</a:t>
            </a:r>
            <a:r>
              <a:rPr lang="ru-RU" altLang="ru-RU" b="1" dirty="0">
                <a:latin typeface="Baskerville Old Face" panose="02020602080505020303" pitchFamily="18" charset="0"/>
              </a:rPr>
              <a:t>-</a:t>
            </a:r>
            <a:r>
              <a:rPr lang="ru-RU" altLang="ru-RU" b="1" dirty="0">
                <a:solidFill>
                  <a:schemeClr val="tx1"/>
                </a:solidFill>
                <a:latin typeface="Baskerville Old Face" panose="02020602080505020303" pitchFamily="18" charset="0"/>
              </a:rPr>
              <a:t>СН</a:t>
            </a:r>
            <a:r>
              <a:rPr lang="ru-RU" altLang="ru-RU" b="1" baseline="-25000" dirty="0">
                <a:solidFill>
                  <a:schemeClr val="tx1"/>
                </a:solidFill>
                <a:latin typeface="Baskerville Old Face" panose="02020602080505020303" pitchFamily="18" charset="0"/>
              </a:rPr>
              <a:t>2</a:t>
            </a:r>
            <a:r>
              <a:rPr lang="en-US" altLang="ru-RU" b="1" dirty="0" smtClean="0">
                <a:solidFill>
                  <a:srgbClr val="0070C0"/>
                </a:solidFill>
                <a:latin typeface="Baskerville Old Face" panose="02020602080505020303" pitchFamily="18" charset="0"/>
              </a:rPr>
              <a:t>OH</a:t>
            </a:r>
            <a:r>
              <a:rPr lang="ru-RU" altLang="ru-RU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    </a:t>
            </a:r>
            <a:r>
              <a:rPr lang="ru-RU" altLang="ru-RU" b="1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→</a:t>
            </a:r>
            <a:r>
              <a:rPr lang="ru-RU" altLang="ru-RU" b="1" dirty="0" smtClean="0">
                <a:latin typeface="Baskerville Old Face" panose="02020602080505020303" pitchFamily="18" charset="0"/>
              </a:rPr>
              <a:t> </a:t>
            </a:r>
            <a:r>
              <a:rPr lang="en-US" altLang="ru-RU" b="1" dirty="0" smtClean="0">
                <a:latin typeface="Baskerville Old Face" panose="02020602080505020303" pitchFamily="18" charset="0"/>
              </a:rPr>
              <a:t>       </a:t>
            </a:r>
            <a:r>
              <a:rPr lang="ru-RU" altLang="ru-RU" b="1" dirty="0">
                <a:latin typeface="Baskerville Old Face" panose="02020602080505020303" pitchFamily="18" charset="0"/>
              </a:rPr>
              <a:t>СН</a:t>
            </a:r>
            <a:r>
              <a:rPr lang="ru-RU" altLang="ru-RU" b="1" baseline="-25000" dirty="0">
                <a:latin typeface="Baskerville Old Face" panose="02020602080505020303" pitchFamily="18" charset="0"/>
              </a:rPr>
              <a:t>2</a:t>
            </a:r>
            <a:r>
              <a:rPr lang="ru-RU" altLang="ru-RU" b="1" dirty="0">
                <a:latin typeface="Baskerville Old Face" panose="02020602080505020303" pitchFamily="18" charset="0"/>
              </a:rPr>
              <a:t> =СН</a:t>
            </a:r>
            <a:r>
              <a:rPr lang="ru-RU" altLang="ru-RU" b="1" baseline="-25000" dirty="0">
                <a:latin typeface="Baskerville Old Face" panose="02020602080505020303" pitchFamily="18" charset="0"/>
              </a:rPr>
              <a:t>2</a:t>
            </a:r>
            <a:r>
              <a:rPr lang="ru-RU" altLang="ru-RU" b="1" dirty="0">
                <a:latin typeface="Baskerville Old Face" panose="02020602080505020303" pitchFamily="18" charset="0"/>
              </a:rPr>
              <a:t> + </a:t>
            </a:r>
            <a:r>
              <a:rPr lang="ru-RU" altLang="ru-RU" b="1" dirty="0" smtClean="0">
                <a:solidFill>
                  <a:srgbClr val="0070C0"/>
                </a:solidFill>
                <a:latin typeface="Baskerville Old Face" panose="02020602080505020303" pitchFamily="18" charset="0"/>
              </a:rPr>
              <a:t>Н</a:t>
            </a:r>
            <a:r>
              <a:rPr lang="ru-RU" altLang="ru-RU" b="1" baseline="-25000" dirty="0" smtClean="0">
                <a:solidFill>
                  <a:srgbClr val="0070C0"/>
                </a:solidFill>
                <a:latin typeface="Baskerville Old Face" panose="02020602080505020303" pitchFamily="18" charset="0"/>
              </a:rPr>
              <a:t>2</a:t>
            </a:r>
            <a:r>
              <a:rPr lang="en-US" altLang="ru-RU" b="1" dirty="0" smtClean="0">
                <a:solidFill>
                  <a:srgbClr val="0070C0"/>
                </a:solidFill>
                <a:latin typeface="Baskerville Old Face" panose="02020602080505020303" pitchFamily="18" charset="0"/>
              </a:rPr>
              <a:t>O</a:t>
            </a:r>
            <a:endParaRPr lang="ru-RU" altLang="ru-RU" b="1" dirty="0">
              <a:solidFill>
                <a:srgbClr val="0070C0"/>
              </a:solidFill>
              <a:latin typeface="Baskerville Old Face" panose="02020602080505020303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altLang="ru-RU" b="1" dirty="0" smtClean="0">
                <a:latin typeface="Baskerville Old Face" panose="02020602080505020303" pitchFamily="18" charset="0"/>
              </a:rPr>
              <a:t>      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4580" name="Прямоугольник 4"/>
          <p:cNvSpPr>
            <a:spLocks noChangeArrowheads="1"/>
          </p:cNvSpPr>
          <p:nvPr/>
        </p:nvSpPr>
        <p:spPr bwMode="auto">
          <a:xfrm>
            <a:off x="1295400" y="2376488"/>
            <a:ext cx="4454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ru-RU" altLang="ru-RU" sz="2400" b="1">
                <a:latin typeface="Baskerville Old Face" panose="02020602080505020303" pitchFamily="18" charset="0"/>
              </a:rPr>
              <a:t> СН</a:t>
            </a:r>
            <a:r>
              <a:rPr lang="ru-RU" altLang="ru-RU" sz="2400" b="1" baseline="-25000">
                <a:solidFill>
                  <a:srgbClr val="0070C0"/>
                </a:solidFill>
                <a:latin typeface="Baskerville Old Face" panose="02020602080505020303" pitchFamily="18" charset="0"/>
              </a:rPr>
              <a:t>3</a:t>
            </a:r>
            <a:r>
              <a:rPr lang="ru-RU" altLang="ru-RU" sz="2400" b="1">
                <a:latin typeface="Baskerville Old Face" panose="02020602080505020303" pitchFamily="18" charset="0"/>
              </a:rPr>
              <a:t>- СН</a:t>
            </a:r>
            <a:r>
              <a:rPr lang="ru-RU" altLang="ru-RU" sz="2400" b="1" baseline="-25000">
                <a:solidFill>
                  <a:srgbClr val="0070C0"/>
                </a:solidFill>
                <a:latin typeface="Baskerville Old Face" panose="02020602080505020303" pitchFamily="18" charset="0"/>
              </a:rPr>
              <a:t>3</a:t>
            </a:r>
            <a:r>
              <a:rPr lang="ru-RU" altLang="ru-RU" sz="2400" b="1">
                <a:latin typeface="Baskerville Old Face" panose="02020602080505020303" pitchFamily="18" charset="0"/>
              </a:rPr>
              <a:t> </a:t>
            </a:r>
            <a:r>
              <a:rPr lang="ru-RU" altLang="ru-RU" sz="2400" b="1">
                <a:latin typeface="Franklin Gothic Book" panose="020B0503020102020204" pitchFamily="34" charset="0"/>
              </a:rPr>
              <a:t>→ </a:t>
            </a:r>
            <a:r>
              <a:rPr lang="ru-RU" altLang="ru-RU" sz="2400" b="1">
                <a:latin typeface="Baskerville Old Face" panose="02020602080505020303" pitchFamily="18" charset="0"/>
              </a:rPr>
              <a:t>СН</a:t>
            </a:r>
            <a:r>
              <a:rPr lang="ru-RU" altLang="ru-RU" sz="2400" b="1" baseline="-25000">
                <a:latin typeface="Baskerville Old Face" panose="02020602080505020303" pitchFamily="18" charset="0"/>
              </a:rPr>
              <a:t>2</a:t>
            </a:r>
            <a:r>
              <a:rPr lang="ru-RU" altLang="ru-RU" sz="2400" b="1">
                <a:latin typeface="Baskerville Old Face" panose="02020602080505020303" pitchFamily="18" charset="0"/>
              </a:rPr>
              <a:t> =СН</a:t>
            </a:r>
            <a:r>
              <a:rPr lang="ru-RU" altLang="ru-RU" sz="2400" b="1" baseline="-25000">
                <a:latin typeface="Baskerville Old Face" panose="02020602080505020303" pitchFamily="18" charset="0"/>
              </a:rPr>
              <a:t>2</a:t>
            </a:r>
            <a:r>
              <a:rPr lang="ru-RU" altLang="ru-RU" sz="2400" b="1">
                <a:latin typeface="Baskerville Old Face" panose="02020602080505020303" pitchFamily="18" charset="0"/>
              </a:rPr>
              <a:t> + </a:t>
            </a:r>
            <a:r>
              <a:rPr lang="ru-RU" altLang="ru-RU" sz="2400" b="1">
                <a:solidFill>
                  <a:srgbClr val="0070C0"/>
                </a:solidFill>
                <a:latin typeface="Baskerville Old Face" panose="02020602080505020303" pitchFamily="18" charset="0"/>
              </a:rPr>
              <a:t>Н</a:t>
            </a:r>
            <a:r>
              <a:rPr lang="ru-RU" altLang="ru-RU" sz="2400" b="1" baseline="-25000">
                <a:solidFill>
                  <a:srgbClr val="0070C0"/>
                </a:solidFill>
                <a:latin typeface="Baskerville Old Face" panose="02020602080505020303" pitchFamily="18" charset="0"/>
              </a:rPr>
              <a:t>2</a:t>
            </a:r>
            <a:endParaRPr lang="ru-RU" altLang="ru-RU" sz="2400" b="1">
              <a:solidFill>
                <a:srgbClr val="0070C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9565361-D2C2-4319-AD8F-4C82C506D5D7}" type="datetime8">
              <a:rPr lang="ru-RU"/>
              <a:pPr>
                <a:defRPr/>
              </a:pPr>
              <a:t>03.02.2015 21:20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Кокорина С.Е., МБОУ СОШ №10 г.Североморск, Мурманская область</a:t>
            </a:r>
          </a:p>
        </p:txBody>
      </p:sp>
      <p:sp>
        <p:nvSpPr>
          <p:cNvPr id="24583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AB2FDDF1-EBAB-4835-9FC9-A8F0662D5885}" type="slidenum">
              <a:rPr lang="ru-RU" altLang="ru-RU" smtClean="0"/>
              <a:pPr/>
              <a:t>8</a:t>
            </a:fld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1428750" y="963613"/>
            <a:ext cx="9601200" cy="1303337"/>
          </a:xfrm>
        </p:spPr>
        <p:txBody>
          <a:bodyPr/>
          <a:lstStyle/>
          <a:p>
            <a:pPr eaLnBrk="1" hangingPunct="1"/>
            <a:r>
              <a:rPr lang="en-US" altLang="ru-RU" b="1" u="sng" smtClean="0">
                <a:ln>
                  <a:noFill/>
                </a:ln>
                <a:solidFill>
                  <a:srgbClr val="C00000"/>
                </a:solidFill>
              </a:rPr>
              <a:t>IV</a:t>
            </a:r>
            <a:r>
              <a:rPr lang="ru-RU" altLang="ru-RU" b="1" u="sng" smtClean="0">
                <a:ln>
                  <a:noFill/>
                </a:ln>
                <a:solidFill>
                  <a:srgbClr val="C00000"/>
                </a:solidFill>
              </a:rPr>
              <a:t>. Реакции изомеризации</a:t>
            </a:r>
            <a:br>
              <a:rPr lang="ru-RU" altLang="ru-RU" b="1" u="sng" smtClean="0">
                <a:ln>
                  <a:noFill/>
                </a:ln>
                <a:solidFill>
                  <a:srgbClr val="C00000"/>
                </a:solidFill>
              </a:rPr>
            </a:br>
            <a:r>
              <a:rPr lang="en-US" altLang="ru-RU" smtClean="0">
                <a:ln>
                  <a:noFill/>
                </a:ln>
                <a:solidFill>
                  <a:schemeClr val="tx1"/>
                </a:solidFill>
              </a:rPr>
              <a:t> </a:t>
            </a:r>
            <a:endParaRPr lang="ru-RU" altLang="ru-RU" smtClean="0">
              <a:ln>
                <a:noFill/>
              </a:ln>
            </a:endParaRPr>
          </a:p>
        </p:txBody>
      </p:sp>
      <p:sp>
        <p:nvSpPr>
          <p:cNvPr id="25603" name="Объект 2"/>
          <p:cNvSpPr>
            <a:spLocks noGrp="1"/>
          </p:cNvSpPr>
          <p:nvPr>
            <p:ph idx="1"/>
          </p:nvPr>
        </p:nvSpPr>
        <p:spPr>
          <a:xfrm>
            <a:off x="1314450" y="2386013"/>
            <a:ext cx="9601200" cy="3081337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mtClean="0"/>
              <a:t>  </a:t>
            </a:r>
            <a:r>
              <a:rPr lang="en-US" altLang="ru-RU" smtClean="0"/>
              <a:t>  </a:t>
            </a:r>
            <a:r>
              <a:rPr lang="ru-RU" altLang="ru-RU" b="1" smtClean="0"/>
              <a:t>Под влиянием катализаторов при нагревании углеводороды нормального строения подвергаются изомеризации - перестройке углеродного скелета с образованием алканов разветвленного строения.               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ru-RU" altLang="ru-RU" b="1" baseline="30000" smtClean="0">
                <a:solidFill>
                  <a:srgbClr val="C00000"/>
                </a:solidFill>
              </a:rPr>
              <a:t>                                                </a:t>
            </a:r>
            <a:r>
              <a:rPr lang="en-US" altLang="ru-RU" b="1" baseline="30000" smtClean="0">
                <a:solidFill>
                  <a:srgbClr val="C00000"/>
                </a:solidFill>
              </a:rPr>
              <a:t>  </a:t>
            </a:r>
            <a:r>
              <a:rPr lang="ru-RU" altLang="ru-RU" b="1" baseline="30000" smtClean="0">
                <a:solidFill>
                  <a:srgbClr val="C00000"/>
                </a:solidFill>
              </a:rPr>
              <a:t> </a:t>
            </a:r>
            <a:r>
              <a:rPr lang="en-US" altLang="ru-RU" b="1" baseline="30000" smtClean="0">
                <a:solidFill>
                  <a:srgbClr val="C00000"/>
                </a:solidFill>
              </a:rPr>
              <a:t>AlCl3</a:t>
            </a:r>
            <a:r>
              <a:rPr lang="ru-RU" altLang="ru-RU" b="1" baseline="30000" smtClean="0">
                <a:solidFill>
                  <a:srgbClr val="C00000"/>
                </a:solidFill>
              </a:rPr>
              <a:t>, </a:t>
            </a:r>
            <a:r>
              <a:rPr lang="en-US" altLang="ru-RU" b="1" baseline="30000" smtClean="0">
                <a:solidFill>
                  <a:srgbClr val="C00000"/>
                </a:solidFill>
              </a:rPr>
              <a:t>t</a:t>
            </a:r>
            <a:r>
              <a:rPr lang="ru-RU" altLang="ru-RU" b="1" smtClean="0"/>
              <a:t>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ru-RU" b="1" smtClean="0">
                <a:solidFill>
                  <a:srgbClr val="C00000"/>
                </a:solidFill>
              </a:rPr>
              <a:t>CH</a:t>
            </a:r>
            <a:r>
              <a:rPr lang="en-US" altLang="ru-RU" b="1" baseline="-25000" smtClean="0">
                <a:solidFill>
                  <a:srgbClr val="C00000"/>
                </a:solidFill>
              </a:rPr>
              <a:t>3</a:t>
            </a:r>
            <a:r>
              <a:rPr lang="en-US" altLang="ru-RU" b="1" smtClean="0">
                <a:solidFill>
                  <a:srgbClr val="C00000"/>
                </a:solidFill>
              </a:rPr>
              <a:t>-CH</a:t>
            </a:r>
            <a:r>
              <a:rPr lang="en-US" altLang="ru-RU" b="1" baseline="-25000" smtClean="0">
                <a:solidFill>
                  <a:srgbClr val="C00000"/>
                </a:solidFill>
              </a:rPr>
              <a:t>2</a:t>
            </a:r>
            <a:r>
              <a:rPr lang="en-US" altLang="ru-RU" b="1" smtClean="0">
                <a:solidFill>
                  <a:srgbClr val="C00000"/>
                </a:solidFill>
              </a:rPr>
              <a:t>-CH</a:t>
            </a:r>
            <a:r>
              <a:rPr lang="en-US" altLang="ru-RU" b="1" baseline="-25000" smtClean="0">
                <a:solidFill>
                  <a:srgbClr val="C00000"/>
                </a:solidFill>
              </a:rPr>
              <a:t>2</a:t>
            </a:r>
            <a:r>
              <a:rPr lang="en-US" altLang="ru-RU" b="1" smtClean="0">
                <a:solidFill>
                  <a:srgbClr val="C00000"/>
                </a:solidFill>
              </a:rPr>
              <a:t>-CH</a:t>
            </a:r>
            <a:r>
              <a:rPr lang="en-US" altLang="ru-RU" b="1" baseline="-25000" smtClean="0">
                <a:solidFill>
                  <a:srgbClr val="C00000"/>
                </a:solidFill>
              </a:rPr>
              <a:t>3 </a:t>
            </a:r>
            <a:r>
              <a:rPr lang="ru-RU" altLang="ru-RU" b="1" baseline="-25000" smtClean="0">
                <a:solidFill>
                  <a:srgbClr val="C00000"/>
                </a:solidFill>
              </a:rPr>
              <a:t>    </a:t>
            </a:r>
            <a:r>
              <a:rPr lang="ru-RU" altLang="ru-RU" b="1" baseline="-25000" smtClean="0">
                <a:solidFill>
                  <a:srgbClr val="C00000"/>
                </a:solidFill>
                <a:latin typeface="Franklin Gothic Book" panose="020B0503020102020204" pitchFamily="34" charset="0"/>
              </a:rPr>
              <a:t>→</a:t>
            </a:r>
            <a:r>
              <a:rPr lang="en-US" altLang="ru-RU" b="1" smtClean="0">
                <a:solidFill>
                  <a:srgbClr val="C00000"/>
                </a:solidFill>
              </a:rPr>
              <a:t>   </a:t>
            </a:r>
            <a:r>
              <a:rPr lang="ru-RU" altLang="ru-RU" b="1" smtClean="0">
                <a:solidFill>
                  <a:srgbClr val="C00000"/>
                </a:solidFill>
              </a:rPr>
              <a:t>   </a:t>
            </a:r>
            <a:r>
              <a:rPr lang="en-US" altLang="ru-RU" b="1" smtClean="0">
                <a:solidFill>
                  <a:srgbClr val="C00000"/>
                </a:solidFill>
              </a:rPr>
              <a:t>CH</a:t>
            </a:r>
            <a:r>
              <a:rPr lang="en-US" altLang="ru-RU" b="1" baseline="-25000" smtClean="0">
                <a:solidFill>
                  <a:srgbClr val="C00000"/>
                </a:solidFill>
              </a:rPr>
              <a:t>3</a:t>
            </a:r>
            <a:r>
              <a:rPr lang="en-US" altLang="ru-RU" b="1" smtClean="0">
                <a:solidFill>
                  <a:srgbClr val="C00000"/>
                </a:solidFill>
              </a:rPr>
              <a:t>-CH-CH</a:t>
            </a:r>
            <a:r>
              <a:rPr lang="en-US" altLang="ru-RU" b="1" baseline="-25000" smtClean="0">
                <a:solidFill>
                  <a:srgbClr val="C00000"/>
                </a:solidFill>
              </a:rPr>
              <a:t>3</a:t>
            </a:r>
            <a:endParaRPr lang="ru-RU" altLang="ru-RU" b="1" smtClean="0">
              <a:solidFill>
                <a:srgbClr val="C00000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b="1" baseline="-25000" smtClean="0">
                <a:solidFill>
                  <a:srgbClr val="C00000"/>
                </a:solidFill>
              </a:rPr>
              <a:t>   </a:t>
            </a:r>
            <a:r>
              <a:rPr lang="en-US" altLang="ru-RU" b="1" baseline="-25000" smtClean="0">
                <a:solidFill>
                  <a:srgbClr val="C00000"/>
                </a:solidFill>
              </a:rPr>
              <a:t>                                                                        </a:t>
            </a:r>
            <a:r>
              <a:rPr lang="ru-RU" altLang="ru-RU" b="1" baseline="-25000" smtClean="0">
                <a:solidFill>
                  <a:srgbClr val="C00000"/>
                </a:solidFill>
              </a:rPr>
              <a:t>      </a:t>
            </a:r>
            <a:r>
              <a:rPr lang="en-US" altLang="ru-RU" b="1" baseline="-25000" smtClean="0">
                <a:solidFill>
                  <a:srgbClr val="C00000"/>
                </a:solidFill>
              </a:rPr>
              <a:t> |</a:t>
            </a:r>
            <a:endParaRPr lang="ru-RU" altLang="ru-RU" b="1" baseline="-25000" smtClean="0">
              <a:solidFill>
                <a:srgbClr val="C00000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b="1" baseline="-25000" smtClean="0">
                <a:solidFill>
                  <a:srgbClr val="C00000"/>
                </a:solidFill>
              </a:rPr>
              <a:t>                                                                                  </a:t>
            </a:r>
            <a:r>
              <a:rPr lang="en-US" altLang="ru-RU" b="1" smtClean="0">
                <a:solidFill>
                  <a:srgbClr val="C00000"/>
                </a:solidFill>
              </a:rPr>
              <a:t>CH</a:t>
            </a:r>
            <a:r>
              <a:rPr lang="en-US" altLang="ru-RU" b="1" baseline="-25000" smtClean="0">
                <a:solidFill>
                  <a:srgbClr val="C00000"/>
                </a:solidFill>
              </a:rPr>
              <a:t>3</a:t>
            </a:r>
            <a:endParaRPr lang="ru-RU" altLang="ru-RU" b="1" smtClean="0">
              <a:solidFill>
                <a:srgbClr val="C00000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b="1" smtClean="0"/>
              <a:t>  н-бутан                          2-метилпропан</a:t>
            </a:r>
          </a:p>
          <a:p>
            <a:pPr eaLnBrk="1" hangingPunct="1"/>
            <a:endParaRPr lang="ru-RU" altLang="ru-RU" smtClean="0"/>
          </a:p>
        </p:txBody>
      </p:sp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1EA5934-284D-4033-8B1E-A5B0C3C80414}" type="datetime8">
              <a:rPr lang="ru-RU"/>
              <a:pPr>
                <a:defRPr/>
              </a:pPr>
              <a:t>03.02.2015 21:20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43250" y="6578600"/>
            <a:ext cx="7305675" cy="279400"/>
          </a:xfrm>
        </p:spPr>
        <p:txBody>
          <a:bodyPr/>
          <a:lstStyle/>
          <a:p>
            <a:pPr>
              <a:defRPr/>
            </a:pPr>
            <a:r>
              <a:rPr lang="ru-RU" dirty="0"/>
              <a:t>Кокорина С.Е., МБОУ СОШ №10 </a:t>
            </a:r>
            <a:r>
              <a:rPr lang="ru-RU" dirty="0" err="1"/>
              <a:t>г.Североморск</a:t>
            </a:r>
            <a:r>
              <a:rPr lang="ru-RU" dirty="0"/>
              <a:t>, Мурманская область</a:t>
            </a:r>
          </a:p>
        </p:txBody>
      </p:sp>
      <p:sp>
        <p:nvSpPr>
          <p:cNvPr id="2560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830C6154-2CBE-4878-8ED5-207FE70A4D31}" type="slidenum">
              <a:rPr lang="ru-RU" altLang="ru-RU" smtClean="0"/>
              <a:pPr/>
              <a:t>9</a:t>
            </a:fld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455</TotalTime>
  <Words>1113</Words>
  <Application>Microsoft Office PowerPoint</Application>
  <PresentationFormat>Широкоэкранный</PresentationFormat>
  <Paragraphs>149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Garamond</vt:lpstr>
      <vt:lpstr>Arial</vt:lpstr>
      <vt:lpstr>Calibri</vt:lpstr>
      <vt:lpstr>Franklin Gothic Book</vt:lpstr>
      <vt:lpstr>Wingdings</vt:lpstr>
      <vt:lpstr>Baskerville Old Face</vt:lpstr>
      <vt:lpstr>Times New Roman</vt:lpstr>
      <vt:lpstr>Натуральные материалы</vt:lpstr>
      <vt:lpstr>Особенности и классификация химических реакций в органической химии </vt:lpstr>
      <vt:lpstr>Особенности реакций с участием органических веществ</vt:lpstr>
      <vt:lpstr>Особенности реакций с участием органических веществ</vt:lpstr>
      <vt:lpstr>Классификация реакций в органической химии</vt:lpstr>
      <vt:lpstr>Презентация PowerPoint</vt:lpstr>
      <vt:lpstr>II. Реакции присоединения (А)  от англ. addition – присоединение В зависимости от того, какие изменения происходят с субстратом, различают реакции:</vt:lpstr>
      <vt:lpstr>II. Реакции присоединения (А)  от англ. addition - присоединение</vt:lpstr>
      <vt:lpstr>III. Реакции элиминирования (отщепления) – Е (от англ. eleminate- удалять) </vt:lpstr>
      <vt:lpstr>IV. Реакции изомеризации  </vt:lpstr>
      <vt:lpstr>V. Реакции разложения  (сокращения углеродной цепи)</vt:lpstr>
      <vt:lpstr>VI. Ароматизация (риформинг) (англ. reforming, от reform — переделывать, улучшать)</vt:lpstr>
      <vt:lpstr>VII. Реакции oкисления </vt:lpstr>
      <vt:lpstr>VIII. Наращивания углеродной цепи</vt:lpstr>
      <vt:lpstr>По механизму протекания :</vt:lpstr>
      <vt:lpstr>Презентация PowerPoint</vt:lpstr>
      <vt:lpstr>3. Электрофильные (Е)-(протекают под действием и при участии электрофилов).     Электрофилы  – катионы или молекулы, имеющие атом с незаполненной орбиталью или частичным положительным зарядом, способные взаимодействовать с амомами, обладающими избытком электронной плотности  ( катионы: Н+, (CH3 ) 3 C+ и др.) </vt:lpstr>
      <vt:lpstr>Домашнее задание: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и классификация химических реакций в органической химии</dc:title>
  <dc:creator>User</dc:creator>
  <cp:lastModifiedBy>User</cp:lastModifiedBy>
  <cp:revision>34</cp:revision>
  <dcterms:created xsi:type="dcterms:W3CDTF">2014-10-05T19:17:24Z</dcterms:created>
  <dcterms:modified xsi:type="dcterms:W3CDTF">2015-02-03T17:21:13Z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