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7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65" r:id="rId13"/>
    <p:sldId id="290" r:id="rId14"/>
    <p:sldId id="272" r:id="rId15"/>
    <p:sldId id="273" r:id="rId16"/>
    <p:sldId id="274" r:id="rId17"/>
    <p:sldId id="275" r:id="rId18"/>
    <p:sldId id="295" r:id="rId19"/>
    <p:sldId id="288" r:id="rId20"/>
    <p:sldId id="289" r:id="rId21"/>
    <p:sldId id="276" r:id="rId22"/>
    <p:sldId id="280" r:id="rId23"/>
    <p:sldId id="281" r:id="rId24"/>
    <p:sldId id="282" r:id="rId25"/>
    <p:sldId id="297" r:id="rId26"/>
    <p:sldId id="278" r:id="rId27"/>
    <p:sldId id="283" r:id="rId28"/>
    <p:sldId id="287" r:id="rId29"/>
    <p:sldId id="279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8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61788-B4D2-466F-A370-CD05728AE43B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918A-D728-44EB-B8D7-80A2ECCC5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61788-B4D2-466F-A370-CD05728AE43B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918A-D728-44EB-B8D7-80A2ECCC5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61788-B4D2-466F-A370-CD05728AE43B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918A-D728-44EB-B8D7-80A2ECCC5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61788-B4D2-466F-A370-CD05728AE43B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918A-D728-44EB-B8D7-80A2ECCC5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61788-B4D2-466F-A370-CD05728AE43B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918A-D728-44EB-B8D7-80A2ECCC5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61788-B4D2-466F-A370-CD05728AE43B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918A-D728-44EB-B8D7-80A2ECCC5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61788-B4D2-466F-A370-CD05728AE43B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918A-D728-44EB-B8D7-80A2ECCC5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61788-B4D2-466F-A370-CD05728AE43B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918A-D728-44EB-B8D7-80A2ECCC5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61788-B4D2-466F-A370-CD05728AE43B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918A-D728-44EB-B8D7-80A2ECCC5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61788-B4D2-466F-A370-CD05728AE43B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918A-D728-44EB-B8D7-80A2ECCC5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61788-B4D2-466F-A370-CD05728AE43B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918A-D728-44EB-B8D7-80A2ECCC5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8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61788-B4D2-466F-A370-CD05728AE43B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9918A-D728-44EB-B8D7-80A2ECCC5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229600" cy="18288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Презентация к учебному занятию по химии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«Скорость химической реакции. Факторы влияющие на скорость химической реакции»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23528" y="1772816"/>
            <a:ext cx="808513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ru-RU" b="1" dirty="0"/>
          </a:p>
          <a:p>
            <a:pPr>
              <a:lnSpc>
                <a:spcPct val="120000"/>
              </a:lnSpc>
            </a:pPr>
            <a:r>
              <a:rPr lang="ru-RU" sz="3600" b="1" dirty="0"/>
              <a:t>         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             </a:t>
            </a:r>
            <a:r>
              <a:rPr lang="ru-RU" sz="3600" b="1" dirty="0" err="1" smtClean="0">
                <a:solidFill>
                  <a:schemeClr val="bg1"/>
                </a:solidFill>
              </a:rPr>
              <a:t>υ</a:t>
            </a:r>
            <a:r>
              <a:rPr lang="ru-RU" sz="3600" b="1" baseline="-25000" dirty="0" err="1" smtClean="0">
                <a:solidFill>
                  <a:schemeClr val="bg1"/>
                </a:solidFill>
              </a:rPr>
              <a:t>гомог</a:t>
            </a:r>
            <a:r>
              <a:rPr lang="ru-RU" sz="3600" b="1" baseline="-25000" dirty="0" err="1">
                <a:solidFill>
                  <a:schemeClr val="bg1"/>
                </a:solidFill>
              </a:rPr>
              <a:t>.</a:t>
            </a:r>
            <a:r>
              <a:rPr lang="ru-RU" sz="3600" b="1" dirty="0">
                <a:solidFill>
                  <a:schemeClr val="bg1"/>
                </a:solidFill>
              </a:rPr>
              <a:t> =</a:t>
            </a:r>
            <a:endParaRPr lang="ru-RU" sz="3600" dirty="0">
              <a:solidFill>
                <a:schemeClr val="bg1"/>
              </a:solidFill>
            </a:endParaRPr>
          </a:p>
          <a:p>
            <a:endParaRPr lang="ru-RU" dirty="0"/>
          </a:p>
          <a:p>
            <a:pPr>
              <a:lnSpc>
                <a:spcPct val="120000"/>
              </a:lnSpc>
            </a:pPr>
            <a:endParaRPr lang="ru-RU" sz="2000" dirty="0"/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bg1"/>
                </a:solidFill>
              </a:rPr>
              <a:t>где Δ </a:t>
            </a:r>
            <a:r>
              <a:rPr lang="ru-RU" sz="2000" dirty="0" err="1">
                <a:solidFill>
                  <a:schemeClr val="bg1"/>
                </a:solidFill>
              </a:rPr>
              <a:t>n</a:t>
            </a:r>
            <a:r>
              <a:rPr lang="ru-RU" sz="2000" dirty="0">
                <a:solidFill>
                  <a:schemeClr val="bg1"/>
                </a:solidFill>
              </a:rPr>
              <a:t> – изменение числа молей одного из веществ, (моль);</a:t>
            </a:r>
          </a:p>
          <a:p>
            <a:pPr>
              <a:lnSpc>
                <a:spcPct val="120000"/>
              </a:lnSpc>
            </a:pPr>
            <a:r>
              <a:rPr lang="ru-RU" sz="2000" dirty="0" err="1">
                <a:solidFill>
                  <a:schemeClr val="bg1"/>
                </a:solidFill>
              </a:rPr>
              <a:t>Δt </a:t>
            </a:r>
            <a:r>
              <a:rPr lang="ru-RU" sz="2000" dirty="0">
                <a:solidFill>
                  <a:schemeClr val="bg1"/>
                </a:solidFill>
              </a:rPr>
              <a:t>– интервал времени (с, мин);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bg1"/>
                </a:solidFill>
              </a:rPr>
              <a:t>V – объем газа или раствора (л)</a:t>
            </a:r>
          </a:p>
          <a:p>
            <a:endParaRPr lang="ru-RU" dirty="0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284663" y="2636838"/>
            <a:ext cx="719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Δ </a:t>
            </a:r>
            <a:r>
              <a:rPr lang="ru-RU" sz="2400" b="1" dirty="0" err="1">
                <a:solidFill>
                  <a:schemeClr val="bg1"/>
                </a:solidFill>
              </a:rPr>
              <a:t>n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4284663" y="31416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067944" y="3140968"/>
            <a:ext cx="1081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Δt </a:t>
            </a:r>
            <a:r>
              <a:rPr lang="ru-RU" sz="2400" b="1" dirty="0">
                <a:solidFill>
                  <a:schemeClr val="bg1"/>
                </a:solidFill>
              </a:rPr>
              <a:t>∙V</a:t>
            </a:r>
          </a:p>
        </p:txBody>
      </p:sp>
      <p:sp>
        <p:nvSpPr>
          <p:cNvPr id="37898" name="Oval 10"/>
          <p:cNvSpPr>
            <a:spLocks noChangeArrowheads="1"/>
          </p:cNvSpPr>
          <p:nvPr/>
        </p:nvSpPr>
        <p:spPr bwMode="auto">
          <a:xfrm rot="19804355">
            <a:off x="4439974" y="2385692"/>
            <a:ext cx="815975" cy="14208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5435600" y="2636838"/>
            <a:ext cx="7521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ΔC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467544" y="5517232"/>
            <a:ext cx="37773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ΔC</a:t>
            </a:r>
            <a:r>
              <a:rPr lang="ru-RU" sz="2000" dirty="0">
                <a:solidFill>
                  <a:srgbClr val="002060"/>
                </a:solidFill>
              </a:rPr>
              <a:t> – </a:t>
            </a:r>
            <a:r>
              <a:rPr lang="ru-RU" sz="2000" dirty="0">
                <a:solidFill>
                  <a:schemeClr val="bg1"/>
                </a:solidFill>
              </a:rPr>
              <a:t>изменение концентрации</a:t>
            </a: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1547664" y="2276872"/>
            <a:ext cx="5040560" cy="165618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55576" y="260648"/>
            <a:ext cx="7776864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Скорость гомогенной реакции (</a:t>
            </a:r>
            <a:r>
              <a:rPr lang="ru-RU" sz="28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υ</a:t>
            </a:r>
            <a:r>
              <a:rPr lang="ru-RU" sz="2800" b="1" baseline="-2500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гомог</a:t>
            </a:r>
            <a:r>
              <a:rPr lang="ru-RU" sz="2800" b="1" baseline="-250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ru-RU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определяется изменением количества вещества в единицу времени в единице объёма</a:t>
            </a:r>
            <a:endParaRPr lang="ru-RU" sz="28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4716016" y="5013176"/>
            <a:ext cx="3208337" cy="1179513"/>
            <a:chOff x="1655" y="890"/>
            <a:chExt cx="2021" cy="743"/>
          </a:xfrm>
        </p:grpSpPr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2472" y="1253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655" y="1071"/>
              <a:ext cx="72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 b="1" dirty="0" err="1">
                  <a:solidFill>
                    <a:schemeClr val="bg1"/>
                  </a:solidFill>
                </a:rPr>
                <a:t>υ</a:t>
              </a:r>
              <a:r>
                <a:rPr lang="ru-RU" sz="3200" b="1" baseline="-25000" dirty="0" err="1">
                  <a:solidFill>
                    <a:schemeClr val="bg1"/>
                  </a:solidFill>
                </a:rPr>
                <a:t>гомог</a:t>
              </a:r>
              <a:r>
                <a:rPr lang="ru-RU" sz="3200" b="1" baseline="-25000" dirty="0" err="1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  <a:endParaRPr lang="ru-RU" sz="3200" b="1" baseline="-25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2200" y="1117"/>
              <a:ext cx="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=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2426" y="890"/>
              <a:ext cx="36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chemeClr val="bg1"/>
                  </a:solidFill>
                </a:rPr>
                <a:t>ΔC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2472" y="1253"/>
              <a:ext cx="33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dirty="0" err="1">
                  <a:solidFill>
                    <a:schemeClr val="bg1"/>
                  </a:solidFill>
                </a:rPr>
                <a:t>Δt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3061" y="935"/>
              <a:ext cx="5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cs typeface="Times New Roman" pitchFamily="18" charset="0"/>
                </a:rPr>
                <a:t>моль</a:t>
              </a:r>
              <a:endParaRPr lang="en-US" sz="240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3107" y="1253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3560" y="935"/>
              <a:ext cx="116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4800" dirty="0"/>
            </a:p>
            <a:p>
              <a:endParaRPr lang="ru-RU" dirty="0"/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3107" y="1253"/>
              <a:ext cx="4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</a:rPr>
                <a:t>л </a:t>
              </a:r>
              <a:r>
                <a:rPr lang="en-US" sz="2400" dirty="0">
                  <a:solidFill>
                    <a:schemeClr val="bg1"/>
                  </a:solidFill>
                  <a:cs typeface="Times New Roman" pitchFamily="18" charset="0"/>
                </a:rPr>
                <a:t>·</a:t>
              </a:r>
              <a:r>
                <a:rPr lang="ru-RU" sz="2400" dirty="0">
                  <a:solidFill>
                    <a:schemeClr val="bg1"/>
                  </a:solidFill>
                  <a:cs typeface="Times New Roman" pitchFamily="18" charset="0"/>
                </a:rPr>
                <a:t> с</a:t>
              </a:r>
              <a:endParaRPr lang="en-US" sz="240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sp>
        <p:nvSpPr>
          <p:cNvPr id="26" name="Двойные круглые скобки 25"/>
          <p:cNvSpPr/>
          <p:nvPr/>
        </p:nvSpPr>
        <p:spPr>
          <a:xfrm>
            <a:off x="6660232" y="5229200"/>
            <a:ext cx="1368152" cy="720080"/>
          </a:xfrm>
          <a:prstGeom prst="bracketPair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 animBg="1"/>
      <p:bldP spid="37899" grpId="0"/>
      <p:bldP spid="37900" grpId="0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4D43-3199-436F-9B73-22A4ED8DC8D2}" type="slidenum">
              <a:rPr lang="ru-RU"/>
              <a:pPr/>
              <a:t>11</a:t>
            </a:fld>
            <a:endParaRPr lang="ru-RU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843213" y="3429000"/>
            <a:ext cx="13460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chemeClr val="bg1"/>
                </a:solidFill>
              </a:rPr>
              <a:t>υ</a:t>
            </a:r>
            <a:r>
              <a:rPr lang="ru-RU" sz="3600" b="1" baseline="-25000" dirty="0" err="1">
                <a:solidFill>
                  <a:schemeClr val="bg1"/>
                </a:solidFill>
              </a:rPr>
              <a:t>гетер.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4499992" y="3789040"/>
            <a:ext cx="10081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Δt </a:t>
            </a:r>
            <a:r>
              <a:rPr lang="ru-RU" sz="2400" b="1" dirty="0">
                <a:solidFill>
                  <a:schemeClr val="bg1"/>
                </a:solidFill>
              </a:rPr>
              <a:t>∙ S</a:t>
            </a:r>
          </a:p>
          <a:p>
            <a:endParaRPr lang="ru-RU" dirty="0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4716016" y="3284984"/>
            <a:ext cx="792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Δ </a:t>
            </a:r>
            <a:r>
              <a:rPr lang="ru-RU" sz="2400" b="1" dirty="0" err="1">
                <a:solidFill>
                  <a:schemeClr val="bg1"/>
                </a:solidFill>
              </a:rPr>
              <a:t>n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779912" y="3501008"/>
            <a:ext cx="6687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   </a:t>
            </a:r>
            <a:r>
              <a:rPr lang="ru-RU" sz="3200" dirty="0" smtClean="0">
                <a:solidFill>
                  <a:schemeClr val="bg1"/>
                </a:solidFill>
              </a:rPr>
              <a:t>=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4644008" y="3789040"/>
            <a:ext cx="7207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539750" y="4724400"/>
            <a:ext cx="8459788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где  </a:t>
            </a:r>
            <a:r>
              <a:rPr lang="ru-RU" sz="2000" dirty="0">
                <a:solidFill>
                  <a:schemeClr val="bg1"/>
                </a:solidFill>
              </a:rPr>
              <a:t>Δ </a:t>
            </a:r>
            <a:r>
              <a:rPr lang="ru-RU" sz="2000" dirty="0" err="1">
                <a:solidFill>
                  <a:schemeClr val="bg1"/>
                </a:solidFill>
              </a:rPr>
              <a:t>n</a:t>
            </a:r>
            <a:r>
              <a:rPr lang="ru-RU" sz="2000" dirty="0">
                <a:solidFill>
                  <a:schemeClr val="bg1"/>
                </a:solidFill>
              </a:rPr>
              <a:t> – изменение количества вещества (реагента или продукта), (моль);</a:t>
            </a:r>
          </a:p>
          <a:p>
            <a:pPr>
              <a:lnSpc>
                <a:spcPct val="115000"/>
              </a:lnSpc>
            </a:pPr>
            <a:r>
              <a:rPr lang="ru-RU" sz="2000" dirty="0" err="1">
                <a:solidFill>
                  <a:schemeClr val="bg1"/>
                </a:solidFill>
              </a:rPr>
              <a:t>Δt </a:t>
            </a:r>
            <a:r>
              <a:rPr lang="ru-RU" sz="2000" dirty="0">
                <a:solidFill>
                  <a:schemeClr val="bg1"/>
                </a:solidFill>
              </a:rPr>
              <a:t>– интервал времени (с, мин);</a:t>
            </a:r>
          </a:p>
          <a:p>
            <a:pPr>
              <a:lnSpc>
                <a:spcPct val="115000"/>
              </a:lnSpc>
            </a:pPr>
            <a:r>
              <a:rPr lang="ru-RU" sz="2000" dirty="0">
                <a:solidFill>
                  <a:schemeClr val="bg1"/>
                </a:solidFill>
              </a:rPr>
              <a:t>S – площадь поверхности соприкосновения веществ (см</a:t>
            </a:r>
            <a:r>
              <a:rPr lang="ru-RU" sz="2000" baseline="30000" dirty="0">
                <a:solidFill>
                  <a:schemeClr val="bg1"/>
                </a:solidFill>
              </a:rPr>
              <a:t>2</a:t>
            </a:r>
            <a:r>
              <a:rPr lang="ru-RU" sz="2000" dirty="0">
                <a:solidFill>
                  <a:schemeClr val="bg1"/>
                </a:solidFill>
              </a:rPr>
              <a:t>, м</a:t>
            </a:r>
            <a:r>
              <a:rPr lang="ru-RU" sz="2000" baseline="30000" dirty="0">
                <a:solidFill>
                  <a:schemeClr val="bg1"/>
                </a:solidFill>
              </a:rPr>
              <a:t>2</a:t>
            </a:r>
            <a:r>
              <a:rPr lang="ru-RU" sz="2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2411760" y="3141662"/>
            <a:ext cx="3528391" cy="143946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55576" y="260648"/>
            <a:ext cx="7776864" cy="227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Скорость гетерогенной реакции (</a:t>
            </a:r>
            <a:r>
              <a:rPr lang="ru-RU" sz="28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υ</a:t>
            </a:r>
            <a:r>
              <a:rPr lang="ru-RU" sz="2800" b="1" baseline="-2500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гетер</a:t>
            </a:r>
            <a:r>
              <a:rPr lang="ru-RU" sz="2800" b="1" baseline="-250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ru-RU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определяется изменением количества вещества в единицу времени на  единице поверхности соприкосновения веществ</a:t>
            </a:r>
            <a:endParaRPr lang="ru-RU" sz="28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Почему реакций протекают с разной скоростью?</a:t>
            </a:r>
            <a:endParaRPr lang="ru-RU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</a:t>
            </a:r>
            <a:r>
              <a:rPr lang="ru-RU" dirty="0" smtClean="0">
                <a:solidFill>
                  <a:schemeClr val="bg1"/>
                </a:solidFill>
              </a:rPr>
              <a:t>Энергия  активации </a:t>
            </a:r>
            <a:r>
              <a:rPr lang="ru-RU" i="1" dirty="0" err="1" smtClean="0">
                <a:solidFill>
                  <a:schemeClr val="bg1"/>
                </a:solidFill>
              </a:rPr>
              <a:t>Е</a:t>
            </a:r>
            <a:r>
              <a:rPr lang="ru-RU" i="1" baseline="-25000" dirty="0" err="1" smtClean="0">
                <a:solidFill>
                  <a:schemeClr val="bg1"/>
                </a:solidFill>
              </a:rPr>
              <a:t>акт</a:t>
            </a:r>
            <a:r>
              <a:rPr lang="ru-RU" dirty="0" smtClean="0">
                <a:solidFill>
                  <a:schemeClr val="bg1"/>
                </a:solidFill>
              </a:rPr>
              <a:t>  - минимальный избыток энергии, который должна иметь частица  (или пара частиц), чтобы произошло эффективное соударение  </a:t>
            </a:r>
          </a:p>
          <a:p>
            <a:pPr>
              <a:buNone/>
            </a:pPr>
            <a:endParaRPr lang="ru-RU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434" name="Picture 2" descr="http://www.hemi.nsu.ru/ris109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501008"/>
            <a:ext cx="2692278" cy="3168352"/>
          </a:xfrm>
          <a:prstGeom prst="rect">
            <a:avLst/>
          </a:prstGeom>
          <a:noFill/>
        </p:spPr>
      </p:pic>
      <p:pic>
        <p:nvPicPr>
          <p:cNvPr id="18436" name="Picture 4" descr="http://www.hemi.nsu.ru/ris104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573016"/>
            <a:ext cx="2664296" cy="3135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Факторы, влияющие на скорость химической реакции</a:t>
            </a:r>
            <a:endParaRPr lang="ru-RU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28800"/>
            <a:ext cx="8208912" cy="44644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1.  </a:t>
            </a:r>
            <a:r>
              <a:rPr lang="ru-RU" sz="3200" b="1" dirty="0" smtClean="0">
                <a:solidFill>
                  <a:srgbClr val="FF0000"/>
                </a:solidFill>
              </a:rPr>
              <a:t>Природа реагирующих веществ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</a:t>
            </a:r>
            <a:r>
              <a:rPr lang="ru-RU" sz="2400" dirty="0" smtClean="0">
                <a:solidFill>
                  <a:schemeClr val="bg1"/>
                </a:solidFill>
              </a:rPr>
              <a:t>особенности электронного строения атомов, их состав, строение, реакционная активность. Реакционная активность веществ определяется характером химической связи в соединениях и их строением. Наиболее активны вещества с ионными и полярными ковалентными связями.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5" descr="C:\Documents and Settings\Admin\Рабочий стол\image0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581128"/>
            <a:ext cx="4940125" cy="1976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rmAutofit fontScale="92500"/>
          </a:bodyPr>
          <a:lstStyle/>
          <a:p>
            <a:pPr marL="651510" indent="-51435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2. Температура.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</a:t>
            </a:r>
            <a:r>
              <a:rPr lang="en-US" dirty="0" err="1" smtClean="0">
                <a:solidFill>
                  <a:schemeClr val="bg1"/>
                </a:solidFill>
              </a:rPr>
              <a:t>ри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повышении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температуры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на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каждые</a:t>
            </a:r>
            <a:r>
              <a:rPr lang="en-US" dirty="0" smtClean="0">
                <a:solidFill>
                  <a:schemeClr val="bg1"/>
                </a:solidFill>
              </a:rPr>
              <a:t> 10</a:t>
            </a:r>
            <a:r>
              <a:rPr lang="en-US" baseline="30000" dirty="0" smtClean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 С,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скорость реакции увеличивается </a:t>
            </a:r>
            <a:r>
              <a:rPr lang="en-US" dirty="0" smtClean="0">
                <a:solidFill>
                  <a:schemeClr val="bg1"/>
                </a:solidFill>
              </a:rPr>
              <a:t> в 2-4 </a:t>
            </a:r>
            <a:r>
              <a:rPr lang="en-US" dirty="0" err="1" smtClean="0">
                <a:solidFill>
                  <a:schemeClr val="bg1"/>
                </a:solidFill>
              </a:rPr>
              <a:t>раза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(</a:t>
            </a:r>
            <a:r>
              <a:rPr lang="en-US" sz="3200" dirty="0" err="1" smtClean="0">
                <a:solidFill>
                  <a:schemeClr val="bg1"/>
                </a:solidFill>
              </a:rPr>
              <a:t>правило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Вант-Гоффа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 marL="651510" indent="-514350" algn="ctr">
              <a:buNone/>
            </a:pP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no47_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780928"/>
            <a:ext cx="2592288" cy="3671239"/>
          </a:xfrm>
          <a:prstGeom prst="rect">
            <a:avLst/>
          </a:prstGeom>
        </p:spPr>
      </p:pic>
      <p:pic>
        <p:nvPicPr>
          <p:cNvPr id="5" name="Рисунок 4" descr="img16.jpg"/>
          <p:cNvPicPr>
            <a:picLocks noChangeAspect="1"/>
          </p:cNvPicPr>
          <p:nvPr/>
        </p:nvPicPr>
        <p:blipFill>
          <a:blip r:embed="rId3" cstate="print"/>
          <a:srcRect l="6531" t="22280" r="7476" b="12201"/>
          <a:stretch>
            <a:fillRect/>
          </a:stretch>
        </p:blipFill>
        <p:spPr>
          <a:xfrm>
            <a:off x="611560" y="3068960"/>
            <a:ext cx="378042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3. Площадь соприкосновения реагирующих веществ</a:t>
            </a:r>
          </a:p>
          <a:p>
            <a:pPr>
              <a:buNone/>
            </a:pPr>
            <a:endParaRPr lang="ru-RU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</a:t>
            </a:r>
            <a:r>
              <a:rPr lang="ru-RU" dirty="0" smtClean="0">
                <a:solidFill>
                  <a:schemeClr val="bg1"/>
                </a:solidFill>
              </a:rPr>
              <a:t>Скорость реакции зависит от состояния поверхности соприкосновения реагирующих веществ.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Чем больше площадь соприкосновения, тем быстрее протекает реакция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6048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4.  Концентрация веществ.</a:t>
            </a:r>
          </a:p>
          <a:p>
            <a:pPr marL="457200" indent="-45720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</a:t>
            </a:r>
            <a:r>
              <a:rPr lang="ru-RU" dirty="0" smtClean="0">
                <a:solidFill>
                  <a:schemeClr val="bg1"/>
                </a:solidFill>
              </a:rPr>
              <a:t>С повышением концентрации реагирующих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веществ увеличивается скорость реакции.</a:t>
            </a:r>
          </a:p>
          <a:p>
            <a:pPr marL="457200" indent="-457200">
              <a:buNone/>
            </a:pPr>
            <a:endParaRPr lang="ru-RU" sz="800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Закон действующих масс (</a:t>
            </a:r>
            <a:r>
              <a:rPr lang="ru-RU" b="1" dirty="0" err="1" smtClean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. д. м.):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Скорость химической реакции (</a:t>
            </a:r>
            <a:r>
              <a:rPr lang="ru-RU" dirty="0" err="1" smtClean="0">
                <a:solidFill>
                  <a:schemeClr val="bg1"/>
                </a:solidFill>
              </a:rPr>
              <a:t>υ</a:t>
            </a:r>
            <a:r>
              <a:rPr lang="ru-RU" baseline="-25000" dirty="0" err="1" smtClean="0">
                <a:solidFill>
                  <a:schemeClr val="bg1"/>
                </a:solidFill>
              </a:rPr>
              <a:t>х</a:t>
            </a:r>
            <a:r>
              <a:rPr lang="ru-RU" baseline="-25000" dirty="0" smtClean="0">
                <a:solidFill>
                  <a:schemeClr val="bg1"/>
                </a:solidFill>
              </a:rPr>
              <a:t>.р.</a:t>
            </a:r>
            <a:r>
              <a:rPr lang="ru-RU" dirty="0" smtClean="0">
                <a:solidFill>
                  <a:schemeClr val="bg1"/>
                </a:solidFill>
              </a:rPr>
              <a:t>) прямо пропорциональна произведению концентраций реагирующих веществ, взятых в степенях, равных их коэффициентам в уравнении реакции.</a:t>
            </a:r>
          </a:p>
          <a:p>
            <a:pPr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5301208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А + В → С </a:t>
            </a:r>
          </a:p>
          <a:p>
            <a:pPr algn="ctr"/>
            <a:endParaRPr lang="ru-RU" sz="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υ</a:t>
            </a:r>
            <a:r>
              <a:rPr lang="ru-RU" sz="3600" b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х.р   </a:t>
            </a:r>
            <a:r>
              <a:rPr lang="ru-RU" sz="3600" b="1" baseline="-25000" dirty="0" smtClean="0">
                <a:solidFill>
                  <a:schemeClr val="accent6">
                    <a:lumMod val="75000"/>
                  </a:schemeClr>
                </a:solidFill>
              </a:rPr>
              <a:t>= </a:t>
            </a:r>
            <a:r>
              <a:rPr lang="en-US" sz="3600" b="1" baseline="-25000" dirty="0" smtClean="0">
                <a:solidFill>
                  <a:schemeClr val="accent6">
                    <a:lumMod val="75000"/>
                  </a:schemeClr>
                </a:solidFill>
              </a:rPr>
              <a:t>k * [A]*[B]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>
            <a:normAutofit fontScale="85000" lnSpcReduction="20000"/>
          </a:bodyPr>
          <a:lstStyle/>
          <a:p>
            <a:pPr marL="651510" indent="-514350" algn="ctr"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5. Катализаторы и ингибиторы.</a:t>
            </a:r>
          </a:p>
          <a:p>
            <a:pPr marL="651510" indent="-514350" algn="ctr">
              <a:buAutoNum type="arabicPeriod" startAt="5"/>
            </a:pPr>
            <a:endParaRPr lang="ru-RU" sz="32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457200">
              <a:lnSpc>
                <a:spcPct val="120000"/>
              </a:lnSpc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Катализаторы</a:t>
            </a:r>
            <a:r>
              <a:rPr lang="ru-RU" sz="3200" dirty="0" smtClean="0">
                <a:solidFill>
                  <a:schemeClr val="bg1"/>
                </a:solidFill>
              </a:rPr>
              <a:t> – вещества, ускоряющие химические  реакции.</a:t>
            </a:r>
          </a:p>
          <a:p>
            <a:pPr marL="457200" indent="-457200">
              <a:lnSpc>
                <a:spcPct val="120000"/>
              </a:lnSpc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                 </a:t>
            </a:r>
            <a:r>
              <a:rPr lang="ru-RU" sz="3200" dirty="0" smtClean="0">
                <a:solidFill>
                  <a:srgbClr val="FFFF00"/>
                </a:solidFill>
              </a:rPr>
              <a:t>А + В → С – протекает медленно</a:t>
            </a:r>
          </a:p>
          <a:p>
            <a:pPr marL="457200" indent="-457200">
              <a:lnSpc>
                <a:spcPct val="120000"/>
              </a:lnSpc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                 А + К → АК      </a:t>
            </a:r>
            <a:r>
              <a:rPr lang="en-US" sz="3200" dirty="0" smtClean="0">
                <a:solidFill>
                  <a:srgbClr val="FFFF00"/>
                </a:solidFill>
              </a:rPr>
              <a:t>      </a:t>
            </a:r>
            <a:r>
              <a:rPr lang="ru-RU" sz="3200" dirty="0" smtClean="0">
                <a:solidFill>
                  <a:srgbClr val="FFFF00"/>
                </a:solidFill>
              </a:rPr>
              <a:t>  протекают быстро</a:t>
            </a:r>
          </a:p>
          <a:p>
            <a:pPr marL="457200" indent="-457200">
              <a:lnSpc>
                <a:spcPct val="120000"/>
              </a:lnSpc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                 АК + В → С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+ К</a:t>
            </a:r>
          </a:p>
          <a:p>
            <a:pPr marL="457200" indent="-45720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▪ Катализаторы остаются неизменными по окончании   </a:t>
            </a:r>
          </a:p>
          <a:p>
            <a:pPr marL="457200" indent="-45720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   реакции</a:t>
            </a:r>
          </a:p>
          <a:p>
            <a:pPr marL="457200" indent="-45720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  </a:t>
            </a:r>
          </a:p>
          <a:p>
            <a:pPr marL="457200" indent="-457200">
              <a:buNone/>
            </a:pPr>
            <a:endParaRPr lang="ru-RU" sz="1100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▪ Ингибиторы – вещества, замедляющие скорость реакции</a:t>
            </a:r>
          </a:p>
          <a:p>
            <a:pPr marL="651510" indent="-514350" algn="ctr">
              <a:buNone/>
            </a:pP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Задача№</a:t>
            </a:r>
            <a:r>
              <a:rPr lang="ru-RU" sz="24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</a:t>
            </a:r>
          </a:p>
          <a:p>
            <a:r>
              <a:rPr lang="ru-RU" sz="24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замкнутый сосуд вместимостью 5 литров помещены: водород массой 0,8 г и хлор. Через 10 секунд в результате реакции масса водорода снизилась до 0,3 г. Вычислите скорость реакции. </a:t>
            </a:r>
          </a:p>
          <a:p>
            <a:endParaRPr lang="ru-RU" sz="2400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400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r>
              <a:rPr lang="ru-RU" sz="24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636912"/>
            <a:ext cx="4634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Дано:                          Решение 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79712" y="2780928"/>
            <a:ext cx="0" cy="18722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11560" y="3140968"/>
            <a:ext cx="49685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059832" y="1988840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υ</a:t>
            </a:r>
            <a:r>
              <a:rPr lang="ru-RU" sz="2400" b="1" baseline="-25000" dirty="0" err="1" smtClean="0">
                <a:solidFill>
                  <a:schemeClr val="bg1"/>
                </a:solidFill>
              </a:rPr>
              <a:t>гомог.</a:t>
            </a:r>
            <a:r>
              <a:rPr lang="ru-RU" sz="2400" b="1" dirty="0" smtClean="0">
                <a:solidFill>
                  <a:schemeClr val="bg1"/>
                </a:solidFill>
              </a:rPr>
              <a:t> =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1772816"/>
            <a:ext cx="596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Δ </a:t>
            </a:r>
            <a:r>
              <a:rPr lang="ru-RU" sz="2400" b="1" dirty="0" err="1" smtClean="0">
                <a:solidFill>
                  <a:schemeClr val="bg1"/>
                </a:solidFill>
              </a:rPr>
              <a:t>n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95936" y="2204864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Δt </a:t>
            </a:r>
            <a:r>
              <a:rPr lang="ru-RU" sz="2400" b="1" dirty="0" smtClean="0">
                <a:solidFill>
                  <a:schemeClr val="bg1"/>
                </a:solidFill>
              </a:rPr>
              <a:t>∙V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139952" y="2204864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220072" y="1988840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∆n=n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-n</a:t>
            </a:r>
            <a:r>
              <a:rPr lang="en-US" sz="2800" baseline="-25000" dirty="0" smtClean="0">
                <a:solidFill>
                  <a:schemeClr val="bg1"/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Задача№2 </a:t>
            </a:r>
            <a:br>
              <a:rPr lang="ru-RU" sz="27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7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Вычислите, во сколько раз увеличится скорость реакции при повышении температуры от 30 до 70 ∘ С, если температурный коэффициент скорости равен 2.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1988840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err="1" smtClean="0">
                <a:solidFill>
                  <a:schemeClr val="bg1"/>
                </a:solidFill>
              </a:rPr>
              <a:t>υ=υ</a:t>
            </a:r>
            <a:r>
              <a:rPr lang="ru-RU" sz="3200" b="1" baseline="-25000" dirty="0" err="1" smtClean="0">
                <a:solidFill>
                  <a:schemeClr val="bg1"/>
                </a:solidFill>
              </a:rPr>
              <a:t>0</a:t>
            </a:r>
            <a:r>
              <a:rPr lang="ru-RU" sz="3200" b="1" dirty="0" err="1" smtClean="0">
                <a:solidFill>
                  <a:schemeClr val="bg1"/>
                </a:solidFill>
                <a:latin typeface="Cambria Math"/>
                <a:ea typeface="Cambria Math"/>
              </a:rPr>
              <a:t>·</a:t>
            </a:r>
            <a:r>
              <a:rPr lang="en-US" sz="3200" b="1" dirty="0" smtClean="0">
                <a:solidFill>
                  <a:schemeClr val="bg1"/>
                </a:solidFill>
                <a:latin typeface="Cambria Math"/>
                <a:ea typeface="Cambria Math"/>
              </a:rPr>
              <a:t>ƴ</a:t>
            </a:r>
            <a:r>
              <a:rPr lang="en-US" sz="3200" b="1" baseline="30000" dirty="0" smtClean="0">
                <a:solidFill>
                  <a:schemeClr val="bg1"/>
                </a:solidFill>
                <a:latin typeface="Cambria Math"/>
                <a:ea typeface="Cambria Math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 </a:t>
            </a:r>
            <a:r>
              <a:rPr lang="ru-RU" sz="3200" b="1" baseline="30000" dirty="0" smtClean="0">
                <a:solidFill>
                  <a:schemeClr val="bg1"/>
                </a:solidFill>
              </a:rPr>
              <a:t>(t2-t1)/10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2564904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Дано:                          Решение 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267744" y="2636912"/>
            <a:ext cx="0" cy="1512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39552" y="3140968"/>
            <a:ext cx="50405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444208" y="1988840"/>
            <a:ext cx="1368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υ/υ</a:t>
            </a:r>
            <a:r>
              <a:rPr lang="ru-RU" sz="3200" b="1" baseline="-25000" dirty="0" err="1" smtClean="0">
                <a:solidFill>
                  <a:schemeClr val="bg1"/>
                </a:solidFill>
              </a:rPr>
              <a:t>0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Отходы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427984" y="1412776"/>
            <a:ext cx="4716016" cy="424847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</a:t>
            </a:r>
            <a:r>
              <a:rPr lang="ru-RU" sz="5400" b="1" dirty="0" smtClean="0">
                <a:solidFill>
                  <a:schemeClr val="bg1"/>
                </a:solidFill>
              </a:rPr>
              <a:t>95 %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    Специальные полигоны. Несанкционированные свалки  </a:t>
            </a:r>
          </a:p>
          <a:p>
            <a:pPr>
              <a:buNone/>
            </a:pP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932040" y="980728"/>
            <a:ext cx="1008112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275856" y="908720"/>
            <a:ext cx="936104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Содержимое 10"/>
          <p:cNvSpPr txBox="1">
            <a:spLocks/>
          </p:cNvSpPr>
          <p:nvPr/>
        </p:nvSpPr>
        <p:spPr>
          <a:xfrm>
            <a:off x="0" y="1412776"/>
            <a:ext cx="4788024" cy="4248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5 %</a:t>
            </a: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        </a:t>
            </a:r>
            <a:r>
              <a:rPr lang="ru-RU" sz="2800" dirty="0" smtClean="0">
                <a:solidFill>
                  <a:schemeClr val="bg1"/>
                </a:solidFill>
              </a:rPr>
              <a:t>Мусоросжигательные и мусороперерабатывающие заводы</a:t>
            </a:r>
          </a:p>
          <a:p>
            <a:pPr marL="548640" marR="0" lvl="0" indent="-4114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Рисунок 14" descr="d3d3LmdhemV0YWlya3V0c2sucnUvd3AtY29udGVudC91cGxvYWRzLzIwMTEvMDgvcmVjeWNsZTEuanB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717032"/>
            <a:ext cx="3888432" cy="2508128"/>
          </a:xfrm>
          <a:prstGeom prst="rect">
            <a:avLst/>
          </a:prstGeom>
        </p:spPr>
      </p:pic>
      <p:pic>
        <p:nvPicPr>
          <p:cNvPr id="16" name="Рисунок 15" descr="48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717032"/>
            <a:ext cx="3816424" cy="244827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621166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Утилизация ТБО глобальная экологическая проблема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Задача №3.</a:t>
            </a:r>
            <a:br>
              <a:rPr lang="ru-RU" sz="24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Запишите кинетическое уравнение для следующих уравнений реакций:</a:t>
            </a:r>
            <a:br>
              <a:rPr lang="ru-RU" sz="24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А) S</a:t>
            </a:r>
            <a:r>
              <a:rPr lang="ru-RU" sz="2400" baseline="-250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2400" baseline="-2500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</a:t>
            </a:r>
            <a:r>
              <a:rPr lang="ru-RU" sz="2400" baseline="-250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ru-RU" sz="24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+ O</a:t>
            </a:r>
            <a:r>
              <a:rPr lang="ru-RU" sz="2400" baseline="-250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 (г) </a:t>
            </a:r>
            <a:r>
              <a:rPr lang="ru-RU" sz="24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 SO</a:t>
            </a:r>
            <a:r>
              <a:rPr lang="ru-RU" sz="2400" baseline="-250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 (г)</a:t>
            </a:r>
            <a:r>
              <a:rPr lang="ru-RU" sz="24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Б) 2SO</a:t>
            </a:r>
            <a:r>
              <a:rPr lang="ru-RU" sz="2400" baseline="-250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 (г) </a:t>
            </a:r>
            <a:r>
              <a:rPr lang="ru-RU" sz="24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 O</a:t>
            </a:r>
            <a:r>
              <a:rPr lang="ru-RU" sz="2400" baseline="-250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 (г) </a:t>
            </a:r>
            <a:r>
              <a:rPr lang="ru-RU" sz="24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 2SO</a:t>
            </a:r>
            <a:r>
              <a:rPr lang="ru-RU" sz="2400" baseline="-250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 (ж)</a:t>
            </a:r>
            <a:r>
              <a:rPr lang="ru-RU" sz="24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40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492896"/>
            <a:ext cx="8013576" cy="38164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Решение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119675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А + В → С </a:t>
            </a:r>
          </a:p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υ</a:t>
            </a:r>
            <a:r>
              <a:rPr lang="ru-RU" sz="3600" b="1" baseline="-25000" dirty="0" err="1" smtClean="0">
                <a:solidFill>
                  <a:schemeClr val="bg1"/>
                </a:solidFill>
              </a:rPr>
              <a:t>х.р   </a:t>
            </a:r>
            <a:r>
              <a:rPr lang="ru-RU" sz="3600" b="1" baseline="-25000" dirty="0" smtClean="0">
                <a:solidFill>
                  <a:schemeClr val="bg1"/>
                </a:solidFill>
              </a:rPr>
              <a:t>= </a:t>
            </a:r>
            <a:r>
              <a:rPr lang="en-US" sz="3600" b="1" baseline="-25000" dirty="0" smtClean="0">
                <a:solidFill>
                  <a:schemeClr val="bg1"/>
                </a:solidFill>
              </a:rPr>
              <a:t>k * [A]*[B]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приготовление домашних соусов, используем уксусную кислоту,</a:t>
            </a:r>
            <a:br>
              <a:rPr lang="ru-RU" sz="32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 не соляную или серную</a:t>
            </a:r>
            <a:r>
              <a:rPr lang="ru-RU" sz="32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20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2852936"/>
            <a:ext cx="3898776" cy="3024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   </a:t>
            </a:r>
            <a:r>
              <a:rPr lang="ru-RU" sz="3600" b="1" dirty="0" smtClean="0">
                <a:solidFill>
                  <a:srgbClr val="FF0000"/>
                </a:solidFill>
              </a:rPr>
              <a:t>Природа реагирующих веществ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DSC09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744924"/>
            <a:ext cx="3960440" cy="2970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Если нужно быстро истопить печь, мелко колем дрова.</a:t>
            </a:r>
            <a:endParaRPr lang="ru-RU" sz="320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2852936"/>
            <a:ext cx="4464496" cy="3024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sz="3600" b="1" dirty="0" smtClean="0">
                <a:solidFill>
                  <a:srgbClr val="FF0000"/>
                </a:solidFill>
              </a:rPr>
              <a:t>Площадь поверхности соприкосновения веществ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3e4f2e8784c8230def9b94adf931e7d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492896"/>
            <a:ext cx="4081636" cy="3265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бы варенье не закисло, добавляем больше сахара.</a:t>
            </a:r>
            <a:endParaRPr lang="ru-RU" sz="320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2420888"/>
            <a:ext cx="4464496" cy="38164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3600" b="1" dirty="0" smtClean="0">
                <a:solidFill>
                  <a:srgbClr val="FF0000"/>
                </a:solidFill>
              </a:rPr>
              <a:t>Концентрация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 реагирующих веществ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 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 Ингибитор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   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o.110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933056"/>
            <a:ext cx="2740868" cy="2740868"/>
          </a:xfrm>
          <a:prstGeom prst="rect">
            <a:avLst/>
          </a:prstGeom>
        </p:spPr>
      </p:pic>
      <p:pic>
        <p:nvPicPr>
          <p:cNvPr id="5" name="Рисунок 4" descr="169656_36624-640x480.jpg"/>
          <p:cNvPicPr>
            <a:picLocks noChangeAspect="1"/>
          </p:cNvPicPr>
          <p:nvPr/>
        </p:nvPicPr>
        <p:blipFill>
          <a:blip r:embed="rId3" cstate="print"/>
          <a:srcRect t="8001" b="11151"/>
          <a:stretch>
            <a:fillRect/>
          </a:stretch>
        </p:blipFill>
        <p:spPr>
          <a:xfrm>
            <a:off x="251520" y="2060848"/>
            <a:ext cx="2605149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бы белье лучше отстирывалось используем теплую воду.</a:t>
            </a:r>
            <a:endParaRPr lang="ru-RU" sz="320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2852936"/>
            <a:ext cx="4464496" cy="30243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sz="3600" b="1" dirty="0" smtClean="0">
                <a:solidFill>
                  <a:srgbClr val="FF0000"/>
                </a:solidFill>
              </a:rPr>
              <a:t>Температура.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1485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160839"/>
            <a:ext cx="4248472" cy="3909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Скорость химической реакции в моей профессии.</a:t>
            </a:r>
            <a:endParaRPr lang="ru-RU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752528" cy="3564396"/>
          </a:xfrm>
        </p:spPr>
      </p:pic>
      <p:pic>
        <p:nvPicPr>
          <p:cNvPr id="5" name="Рисунок 4" descr="news_1366619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284984"/>
            <a:ext cx="4499992" cy="337499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r>
              <a:rPr lang="ru-RU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Предложите способы ускорения разложения твердых бытовых отходов.</a:t>
            </a:r>
            <a:endParaRPr lang="ru-RU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mus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5" y="2492896"/>
            <a:ext cx="6490229" cy="4144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Сжигание. </a:t>
            </a:r>
            <a:b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(применение фактора -  температура)</a:t>
            </a:r>
            <a:endParaRPr lang="ru-RU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musor_i_list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628800"/>
            <a:ext cx="3936437" cy="2952328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4725144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Выделяющуюся при этом тепловую энергию использовать  в котельных, в системах отопления, в различных производствах. При этом будет происходить экономия природного газа.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Измельчение</a:t>
            </a:r>
            <a:b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(применение фактора –увеличение площади соприкосновения веществ)</a:t>
            </a:r>
            <a:endParaRPr lang="ru-RU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tb156225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38700"/>
            <a:ext cx="8229600" cy="4048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5476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Сортировка и переработка.</a:t>
            </a:r>
            <a:b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(применение фактора природа реагирующих веществ)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7697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628800"/>
            <a:ext cx="404973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7544" y="4293096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  Республике Мордовия  немецкая компания  «</a:t>
            </a:r>
            <a:r>
              <a:rPr lang="ru-RU" sz="2400" dirty="0" err="1" smtClean="0">
                <a:solidFill>
                  <a:schemeClr val="bg1"/>
                </a:solidFill>
              </a:rPr>
              <a:t>Ремондис</a:t>
            </a:r>
            <a:r>
              <a:rPr lang="ru-RU" sz="2400" dirty="0" smtClean="0">
                <a:solidFill>
                  <a:schemeClr val="bg1"/>
                </a:solidFill>
              </a:rPr>
              <a:t>» внедряет современную систему обращения с отходами.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Отходы упаковки, собранные в рамках раздельного сбора в Саранске и Рузаевке, направляются на мусоросортировочный завод без загрязнения окружающей среды, затем на заводы вторичной переработки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2938338"/>
          </a:xfrm>
        </p:spPr>
        <p:txBody>
          <a:bodyPr>
            <a:noAutofit/>
          </a:bodyPr>
          <a:lstStyle/>
          <a:p>
            <a:r>
              <a:rPr lang="ru-RU" sz="40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0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0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Скорость химической реакции.  </a:t>
            </a:r>
            <a:br>
              <a:rPr lang="ru-RU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Факторы влияющие  на скорость химической реакции.</a:t>
            </a:r>
            <a:endParaRPr lang="ru-RU" sz="4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85184"/>
            <a:ext cx="8147248" cy="12241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88640"/>
            <a:ext cx="5328591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Тема : </a:t>
            </a:r>
            <a:endParaRPr lang="ru-RU" sz="54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 descr="My magic world - Химия и биолог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114675"/>
            <a:ext cx="523875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Рефлексия </a:t>
            </a:r>
            <a:endParaRPr lang="ru-RU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Что вы изучили?</a:t>
            </a:r>
          </a:p>
          <a:p>
            <a:pPr marL="651510" indent="-514350">
              <a:buAutoNum type="arabicPeriod"/>
            </a:pPr>
            <a:endParaRPr lang="ru-RU" dirty="0" smtClean="0">
              <a:solidFill>
                <a:schemeClr val="bg1"/>
              </a:solidFill>
            </a:endParaRPr>
          </a:p>
          <a:p>
            <a:pPr marL="65151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Чему вы научились?</a:t>
            </a:r>
          </a:p>
          <a:p>
            <a:pPr marL="651510" indent="-514350">
              <a:buAutoNum type="arabicPeriod"/>
            </a:pPr>
            <a:endParaRPr lang="ru-RU" dirty="0" smtClean="0">
              <a:solidFill>
                <a:schemeClr val="bg1"/>
              </a:solidFill>
            </a:endParaRPr>
          </a:p>
          <a:p>
            <a:pPr marL="65151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Что вам понравилось?</a:t>
            </a:r>
          </a:p>
        </p:txBody>
      </p:sp>
      <p:pic>
        <p:nvPicPr>
          <p:cNvPr id="4" name="Рисунок 3" descr="5086894803680479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212976"/>
            <a:ext cx="3610001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Домашнее задание.</a:t>
            </a:r>
            <a:endParaRPr lang="ru-RU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Учебник Габриелян Химия. 11 класс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§ 15 с. 126-135   </a:t>
            </a:r>
            <a:r>
              <a:rPr lang="ru-RU" dirty="0" err="1" smtClean="0">
                <a:solidFill>
                  <a:schemeClr val="bg1"/>
                </a:solidFill>
              </a:rPr>
              <a:t>упр</a:t>
            </a:r>
            <a:r>
              <a:rPr lang="ru-RU" dirty="0" smtClean="0">
                <a:solidFill>
                  <a:schemeClr val="bg1"/>
                </a:solidFill>
              </a:rPr>
              <a:t> 7,10 с. 173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Вопросы для самоподготовки.</a:t>
            </a:r>
          </a:p>
        </p:txBody>
      </p:sp>
      <p:pic>
        <p:nvPicPr>
          <p:cNvPr id="5" name="Рисунок 4" descr="Blue_bo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639769"/>
            <a:ext cx="3888432" cy="2868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работу.</a:t>
            </a:r>
            <a:endParaRPr lang="ru-RU" sz="660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Проблема учебного занятия</a:t>
            </a:r>
            <a:r>
              <a:rPr lang="ru-RU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787208" cy="276490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70000"/>
              </a:lnSpc>
              <a:buNone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Помогут ли решить проблему утилизации твердых бытовых отходов,  знания о скорости химической реакции и факторов влияющих на неё.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Химические реакции</a:t>
            </a:r>
            <a:endParaRPr lang="ru-RU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treasure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4248472" cy="3138005"/>
          </a:xfrm>
        </p:spPr>
      </p:pic>
      <p:pic>
        <p:nvPicPr>
          <p:cNvPr id="5" name="Рисунок 4" descr="0_ba67_3322d46f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495816"/>
            <a:ext cx="4860032" cy="33621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44008" y="1556792"/>
            <a:ext cx="4499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Золотые украшения сохраняют свою красоту и блеск веками.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869160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Брошенный на улице старый автомобиль спустя несколько лет превращается в груду ржавого металла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077072"/>
            <a:ext cx="3153590" cy="22208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такое скорость?</a:t>
            </a:r>
            <a:endParaRPr lang="ru-RU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b="1" dirty="0" smtClean="0">
                <a:solidFill>
                  <a:schemeClr val="bg1"/>
                </a:solidFill>
              </a:rPr>
              <a:t>Скорость - это изменение какой-либо физической величины за единицу времени.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560201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636912"/>
            <a:ext cx="3936437" cy="2952328"/>
          </a:xfrm>
          <a:prstGeom prst="rect">
            <a:avLst/>
          </a:prstGeom>
        </p:spPr>
      </p:pic>
      <p:pic>
        <p:nvPicPr>
          <p:cNvPr id="31746" name="Picture 2" descr="Performance of Direct-Cable Connectio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4725144"/>
            <a:ext cx="2808312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Какая величина, изменяется при протекании химической реакции?</a:t>
            </a:r>
            <a:endParaRPr lang="ru-RU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780928"/>
            <a:ext cx="7427168" cy="27363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Концентрация вещества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изменение концентрации одного из реагирующих веществ в единицу времени, в единицу объема</a:t>
            </a:r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9552" y="764704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Скорость химической реакции -</a:t>
            </a:r>
            <a:endParaRPr kumimoji="0" lang="ru-RU" sz="4100" b="1" i="0" u="none" strike="noStrike" kern="1200" normalizeH="0" baseline="0" noProof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698" name="Picture 2" descr="Скачать химия анимация картинки и фото на телефон бесплатно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25144"/>
            <a:ext cx="6912768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635896" y="836712"/>
            <a:ext cx="21544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Реакции</a:t>
            </a: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1835150" y="1484313"/>
            <a:ext cx="5184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1835150" y="1484313"/>
            <a:ext cx="0" cy="503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7019925" y="1484313"/>
            <a:ext cx="0" cy="503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79388" y="2060575"/>
            <a:ext cx="4968676" cy="47705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/>
              <a:t>         </a:t>
            </a:r>
            <a:r>
              <a:rPr lang="ru-RU" sz="4000" dirty="0"/>
              <a:t> </a:t>
            </a:r>
            <a:r>
              <a:rPr lang="ru-RU" sz="4000" b="1" dirty="0">
                <a:solidFill>
                  <a:schemeClr val="bg1"/>
                </a:solidFill>
              </a:rPr>
              <a:t>Гомогенные</a:t>
            </a:r>
          </a:p>
          <a:p>
            <a:endParaRPr lang="ru-RU" sz="1000" b="1" dirty="0"/>
          </a:p>
          <a:p>
            <a:r>
              <a:rPr lang="ru-RU" sz="2000" dirty="0"/>
              <a:t>        </a:t>
            </a:r>
            <a:r>
              <a:rPr lang="ru-RU" sz="2800" dirty="0" smtClean="0">
                <a:solidFill>
                  <a:srgbClr val="FFFF00"/>
                </a:solidFill>
              </a:rPr>
              <a:t>Реакции </a:t>
            </a:r>
            <a:r>
              <a:rPr lang="ru-RU" sz="2800" dirty="0">
                <a:solidFill>
                  <a:srgbClr val="FFFF00"/>
                </a:solidFill>
              </a:rPr>
              <a:t>протекают </a:t>
            </a:r>
          </a:p>
          <a:p>
            <a:r>
              <a:rPr lang="ru-RU" sz="2800" dirty="0">
                <a:solidFill>
                  <a:srgbClr val="FFFF00"/>
                </a:solidFill>
              </a:rPr>
              <a:t>      </a:t>
            </a:r>
            <a:r>
              <a:rPr lang="ru-RU" sz="2800" dirty="0" smtClean="0">
                <a:solidFill>
                  <a:srgbClr val="FFFF00"/>
                </a:solidFill>
              </a:rPr>
              <a:t>в </a:t>
            </a:r>
            <a:r>
              <a:rPr lang="ru-RU" sz="2800" dirty="0">
                <a:solidFill>
                  <a:srgbClr val="FFFF00"/>
                </a:solidFill>
              </a:rPr>
              <a:t>однородной среде</a:t>
            </a:r>
          </a:p>
          <a:p>
            <a:pPr algn="ctr"/>
            <a:endParaRPr lang="ru-RU" sz="2000" dirty="0"/>
          </a:p>
          <a:p>
            <a:r>
              <a:rPr lang="ru-RU" sz="2000" dirty="0">
                <a:solidFill>
                  <a:schemeClr val="bg1"/>
                </a:solidFill>
              </a:rPr>
              <a:t>    </a:t>
            </a:r>
            <a:r>
              <a:rPr lang="en-US" sz="2000" b="1" dirty="0">
                <a:solidFill>
                  <a:schemeClr val="bg1"/>
                </a:solidFill>
              </a:rPr>
              <a:t>N</a:t>
            </a:r>
            <a:r>
              <a:rPr lang="en-US" sz="2000" b="1" baseline="-25000" dirty="0">
                <a:solidFill>
                  <a:schemeClr val="bg1"/>
                </a:solidFill>
              </a:rPr>
              <a:t>2</a:t>
            </a:r>
            <a:r>
              <a:rPr lang="ru-RU" sz="2000" b="1" baseline="-25000" dirty="0">
                <a:solidFill>
                  <a:schemeClr val="bg1"/>
                </a:solidFill>
              </a:rPr>
              <a:t> </a:t>
            </a:r>
            <a:r>
              <a:rPr lang="en-US" sz="2000" b="1" baseline="-25000" dirty="0">
                <a:solidFill>
                  <a:schemeClr val="bg1"/>
                </a:solidFill>
              </a:rPr>
              <a:t>(</a:t>
            </a:r>
            <a:r>
              <a:rPr lang="ru-RU" sz="2000" b="1" baseline="-25000" dirty="0">
                <a:solidFill>
                  <a:schemeClr val="bg1"/>
                </a:solidFill>
              </a:rPr>
              <a:t>газ)</a:t>
            </a:r>
            <a:r>
              <a:rPr lang="en-US" sz="2000" b="1" dirty="0">
                <a:solidFill>
                  <a:schemeClr val="bg1"/>
                </a:solidFill>
              </a:rPr>
              <a:t> + 3H</a:t>
            </a:r>
            <a:r>
              <a:rPr lang="en-US" sz="2000" b="1" baseline="-25000" dirty="0">
                <a:solidFill>
                  <a:schemeClr val="bg1"/>
                </a:solidFill>
              </a:rPr>
              <a:t>2</a:t>
            </a:r>
            <a:r>
              <a:rPr lang="ru-RU" sz="2000" b="1" baseline="-25000" dirty="0">
                <a:solidFill>
                  <a:schemeClr val="bg1"/>
                </a:solidFill>
              </a:rPr>
              <a:t> (газ)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  <a:cs typeface="Times New Roman" pitchFamily="18" charset="0"/>
              </a:rPr>
              <a:t>↔ 2NH</a:t>
            </a:r>
            <a:r>
              <a:rPr lang="en-US" sz="2000" b="1" baseline="-25000" dirty="0">
                <a:solidFill>
                  <a:schemeClr val="bg1"/>
                </a:solidFill>
                <a:cs typeface="Times New Roman" pitchFamily="18" charset="0"/>
              </a:rPr>
              <a:t>3</a:t>
            </a: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    </a:t>
            </a:r>
            <a:r>
              <a:rPr lang="en-US" sz="2000" b="1" dirty="0" err="1">
                <a:solidFill>
                  <a:schemeClr val="bg1"/>
                </a:solidFill>
              </a:rPr>
              <a:t>NaOH</a:t>
            </a:r>
            <a:r>
              <a:rPr lang="ru-RU" sz="2000" b="1" baseline="-25000" dirty="0">
                <a:solidFill>
                  <a:schemeClr val="bg1"/>
                </a:solidFill>
              </a:rPr>
              <a:t>(</a:t>
            </a:r>
            <a:r>
              <a:rPr lang="ru-RU" sz="2000" b="1" baseline="-25000" dirty="0" err="1">
                <a:solidFill>
                  <a:schemeClr val="bg1"/>
                </a:solidFill>
              </a:rPr>
              <a:t>р-р</a:t>
            </a:r>
            <a:r>
              <a:rPr lang="ru-RU" sz="2000" b="1" baseline="-25000" dirty="0">
                <a:solidFill>
                  <a:schemeClr val="bg1"/>
                </a:solidFill>
              </a:rPr>
              <a:t>)</a:t>
            </a:r>
            <a:r>
              <a:rPr lang="en-US" sz="2000" b="1" dirty="0">
                <a:solidFill>
                  <a:schemeClr val="bg1"/>
                </a:solidFill>
              </a:rPr>
              <a:t> + </a:t>
            </a:r>
            <a:r>
              <a:rPr lang="en-US" sz="2000" b="1" dirty="0" err="1">
                <a:solidFill>
                  <a:schemeClr val="bg1"/>
                </a:solidFill>
              </a:rPr>
              <a:t>HCl</a:t>
            </a:r>
            <a:r>
              <a:rPr lang="ru-RU" sz="2000" b="1" baseline="-25000" dirty="0">
                <a:solidFill>
                  <a:schemeClr val="bg1"/>
                </a:solidFill>
              </a:rPr>
              <a:t>(</a:t>
            </a:r>
            <a:r>
              <a:rPr lang="ru-RU" sz="2000" b="1" baseline="-25000" dirty="0" err="1">
                <a:solidFill>
                  <a:schemeClr val="bg1"/>
                </a:solidFill>
              </a:rPr>
              <a:t>р-р</a:t>
            </a:r>
            <a:r>
              <a:rPr lang="ru-RU" sz="2000" b="1" baseline="-25000" dirty="0">
                <a:solidFill>
                  <a:schemeClr val="bg1"/>
                </a:solidFill>
              </a:rPr>
              <a:t>)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  <a:cs typeface="Times New Roman" pitchFamily="18" charset="0"/>
              </a:rPr>
              <a:t>→ </a:t>
            </a:r>
            <a:r>
              <a:rPr lang="en-US" sz="2000" b="1" dirty="0" err="1">
                <a:solidFill>
                  <a:schemeClr val="bg1"/>
                </a:solidFill>
                <a:cs typeface="Times New Roman" pitchFamily="18" charset="0"/>
              </a:rPr>
              <a:t>NaCl</a:t>
            </a:r>
            <a:r>
              <a:rPr lang="en-US" sz="2000" b="1" dirty="0">
                <a:solidFill>
                  <a:schemeClr val="bg1"/>
                </a:solidFill>
                <a:cs typeface="Times New Roman" pitchFamily="18" charset="0"/>
              </a:rPr>
              <a:t> + H</a:t>
            </a:r>
            <a:r>
              <a:rPr lang="en-US" sz="2000" b="1" baseline="-25000" dirty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chemeClr val="bg1"/>
                </a:solidFill>
                <a:cs typeface="Times New Roman" pitchFamily="18" charset="0"/>
              </a:rPr>
              <a:t>O</a:t>
            </a:r>
            <a:endParaRPr lang="ru-RU" sz="2000" b="1" dirty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ru-RU" sz="2000" b="1" dirty="0">
                <a:cs typeface="Times New Roman" pitchFamily="18" charset="0"/>
              </a:rPr>
              <a:t> </a:t>
            </a:r>
          </a:p>
          <a:p>
            <a:endParaRPr lang="ru-RU" sz="2000" b="1" dirty="0">
              <a:cs typeface="Times New Roman" pitchFamily="18" charset="0"/>
            </a:endParaRPr>
          </a:p>
          <a:p>
            <a:endParaRPr lang="ru-RU" sz="2000" dirty="0">
              <a:cs typeface="Times New Roman" pitchFamily="18" charset="0"/>
            </a:endParaRPr>
          </a:p>
          <a:p>
            <a:pPr algn="ctr"/>
            <a:endParaRPr lang="ru-RU" sz="2000" dirty="0">
              <a:cs typeface="Times New Roman" pitchFamily="18" charset="0"/>
            </a:endParaRPr>
          </a:p>
          <a:p>
            <a:pPr algn="ctr"/>
            <a:endParaRPr lang="ru-RU" sz="1600" dirty="0">
              <a:cs typeface="Times New Roman" pitchFamily="18" charset="0"/>
            </a:endParaRPr>
          </a:p>
          <a:p>
            <a:pPr algn="ctr"/>
            <a:endParaRPr lang="ru-RU" sz="1000" dirty="0">
              <a:cs typeface="Times New Roman" pitchFamily="18" charset="0"/>
            </a:endParaRPr>
          </a:p>
          <a:p>
            <a:pPr algn="ctr"/>
            <a:endParaRPr lang="en-US" sz="1200" dirty="0">
              <a:cs typeface="Times New Roman" pitchFamily="18" charset="0"/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4860032" y="1628800"/>
            <a:ext cx="4138613" cy="5637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dirty="0"/>
              <a:t>             </a:t>
            </a:r>
            <a:r>
              <a:rPr lang="ru-RU" dirty="0" smtClean="0"/>
              <a:t>                </a:t>
            </a:r>
            <a:r>
              <a:rPr lang="ru-RU" sz="4000" b="1" dirty="0" smtClean="0">
                <a:solidFill>
                  <a:schemeClr val="bg1"/>
                </a:solidFill>
              </a:rPr>
              <a:t>Гетерогенные</a:t>
            </a:r>
            <a:endParaRPr lang="ru-RU" sz="4000" b="1" dirty="0">
              <a:solidFill>
                <a:schemeClr val="bg1"/>
              </a:solidFill>
            </a:endParaRPr>
          </a:p>
          <a:p>
            <a:endParaRPr lang="ru-RU" sz="1000" b="1" dirty="0"/>
          </a:p>
          <a:p>
            <a:r>
              <a:rPr lang="ru-RU" sz="2400" dirty="0" smtClean="0">
                <a:solidFill>
                  <a:srgbClr val="FFFF00"/>
                </a:solidFill>
              </a:rPr>
              <a:t> Реакции идут </a:t>
            </a:r>
            <a:r>
              <a:rPr lang="ru-RU" sz="2400" dirty="0">
                <a:solidFill>
                  <a:srgbClr val="FFFF00"/>
                </a:solidFill>
              </a:rPr>
              <a:t>между </a:t>
            </a:r>
            <a:r>
              <a:rPr lang="ru-RU" sz="2400" dirty="0" smtClean="0">
                <a:solidFill>
                  <a:srgbClr val="FFFF00"/>
                </a:solidFill>
              </a:rPr>
              <a:t>         веществами</a:t>
            </a:r>
            <a:r>
              <a:rPr lang="ru-RU" sz="2400" dirty="0">
                <a:solidFill>
                  <a:srgbClr val="FFFF00"/>
                </a:solidFill>
              </a:rPr>
              <a:t>,    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находящимися </a:t>
            </a:r>
            <a:r>
              <a:rPr lang="ru-RU" sz="2400" dirty="0">
                <a:solidFill>
                  <a:srgbClr val="FFFF00"/>
                </a:solidFill>
              </a:rPr>
              <a:t>в разных 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агрегатных </a:t>
            </a:r>
            <a:r>
              <a:rPr lang="ru-RU" sz="2400" dirty="0">
                <a:solidFill>
                  <a:srgbClr val="FFFF00"/>
                </a:solidFill>
              </a:rPr>
              <a:t>состояниях или 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между </a:t>
            </a:r>
            <a:r>
              <a:rPr lang="ru-RU" sz="2400" dirty="0">
                <a:solidFill>
                  <a:srgbClr val="FFFF00"/>
                </a:solidFill>
              </a:rPr>
              <a:t>веществами, не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способными </a:t>
            </a:r>
            <a:r>
              <a:rPr lang="ru-RU" sz="2400" dirty="0">
                <a:solidFill>
                  <a:srgbClr val="FFFF00"/>
                </a:solidFill>
              </a:rPr>
              <a:t>образовывать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гомогенную </a:t>
            </a:r>
            <a:r>
              <a:rPr lang="ru-RU" sz="2400" dirty="0">
                <a:solidFill>
                  <a:srgbClr val="FFFF00"/>
                </a:solidFill>
              </a:rPr>
              <a:t>среду</a:t>
            </a:r>
          </a:p>
          <a:p>
            <a:pPr algn="ctr"/>
            <a:endParaRPr lang="ru-RU" sz="2000" dirty="0"/>
          </a:p>
          <a:p>
            <a:pPr algn="ctr">
              <a:lnSpc>
                <a:spcPct val="115000"/>
              </a:lnSpc>
            </a:pPr>
            <a:r>
              <a:rPr lang="en-US" sz="2000" b="1" dirty="0">
                <a:solidFill>
                  <a:schemeClr val="bg1"/>
                </a:solidFill>
              </a:rPr>
              <a:t>C </a:t>
            </a:r>
            <a:r>
              <a:rPr lang="en-US" sz="2000" b="1" baseline="-25000" dirty="0">
                <a:solidFill>
                  <a:schemeClr val="bg1"/>
                </a:solidFill>
              </a:rPr>
              <a:t>(</a:t>
            </a:r>
            <a:r>
              <a:rPr lang="ru-RU" sz="2000" b="1" baseline="-25000" dirty="0" err="1">
                <a:solidFill>
                  <a:schemeClr val="bg1"/>
                </a:solidFill>
              </a:rPr>
              <a:t>тв</a:t>
            </a:r>
            <a:r>
              <a:rPr lang="ru-RU" sz="2000" b="1" baseline="-25000" dirty="0">
                <a:solidFill>
                  <a:schemeClr val="bg1"/>
                </a:solidFill>
              </a:rPr>
              <a:t>.</a:t>
            </a:r>
            <a:r>
              <a:rPr lang="en-US" sz="2000" b="1" baseline="-25000" dirty="0">
                <a:solidFill>
                  <a:schemeClr val="bg1"/>
                </a:solidFill>
              </a:rPr>
              <a:t>)</a:t>
            </a:r>
            <a:r>
              <a:rPr lang="en-US" sz="2000" b="1" dirty="0">
                <a:solidFill>
                  <a:schemeClr val="bg1"/>
                </a:solidFill>
              </a:rPr>
              <a:t> + O</a:t>
            </a:r>
            <a:r>
              <a:rPr lang="en-US" sz="2000" b="1" baseline="-25000" dirty="0">
                <a:solidFill>
                  <a:schemeClr val="bg1"/>
                </a:solidFill>
              </a:rPr>
              <a:t>2</a:t>
            </a:r>
            <a:r>
              <a:rPr lang="ru-RU" sz="2000" b="1" baseline="-25000" dirty="0">
                <a:solidFill>
                  <a:schemeClr val="bg1"/>
                </a:solidFill>
              </a:rPr>
              <a:t>(газ)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  <a:cs typeface="Times New Roman" pitchFamily="18" charset="0"/>
              </a:rPr>
              <a:t>→ CO</a:t>
            </a:r>
            <a:r>
              <a:rPr lang="en-US" sz="2000" b="1" baseline="-25000" dirty="0">
                <a:solidFill>
                  <a:schemeClr val="bg1"/>
                </a:solidFill>
                <a:cs typeface="Times New Roman" pitchFamily="18" charset="0"/>
              </a:rPr>
              <a:t>2</a:t>
            </a:r>
            <a:endParaRPr lang="ru-RU" sz="2000" b="1" baseline="-250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endParaRPr lang="ru-RU" sz="2000" b="1" baseline="-250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2000" b="1" dirty="0">
                <a:solidFill>
                  <a:schemeClr val="bg1"/>
                </a:solidFill>
                <a:cs typeface="Times New Roman" pitchFamily="18" charset="0"/>
              </a:rPr>
              <a:t>Zn</a:t>
            </a:r>
            <a:r>
              <a:rPr lang="en-US" sz="2000" b="1" baseline="-25000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sz="2000" b="1" baseline="-25000" dirty="0" err="1">
                <a:solidFill>
                  <a:schemeClr val="bg1"/>
                </a:solidFill>
                <a:cs typeface="Times New Roman" pitchFamily="18" charset="0"/>
              </a:rPr>
              <a:t>тв</a:t>
            </a:r>
            <a:r>
              <a:rPr lang="ru-RU" sz="2000" b="1" baseline="-25000" dirty="0">
                <a:solidFill>
                  <a:schemeClr val="bg1"/>
                </a:solidFill>
                <a:cs typeface="Times New Roman" pitchFamily="18" charset="0"/>
              </a:rPr>
              <a:t>.)</a:t>
            </a:r>
            <a:r>
              <a:rPr lang="en-US" sz="2000" b="1" dirty="0">
                <a:solidFill>
                  <a:schemeClr val="bg1"/>
                </a:solidFill>
                <a:cs typeface="Times New Roman" pitchFamily="18" charset="0"/>
              </a:rPr>
              <a:t> + 2HCl</a:t>
            </a:r>
            <a:r>
              <a:rPr lang="ru-RU" sz="2000" b="1" baseline="-25000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sz="2000" b="1" baseline="-25000" dirty="0" err="1">
                <a:solidFill>
                  <a:schemeClr val="bg1"/>
                </a:solidFill>
                <a:cs typeface="Times New Roman" pitchFamily="18" charset="0"/>
              </a:rPr>
              <a:t>р-р</a:t>
            </a:r>
            <a:r>
              <a:rPr lang="ru-RU" sz="2000" b="1" baseline="-25000" dirty="0">
                <a:solidFill>
                  <a:schemeClr val="bg1"/>
                </a:solidFill>
                <a:cs typeface="Times New Roman" pitchFamily="18" charset="0"/>
              </a:rPr>
              <a:t>)</a:t>
            </a:r>
            <a:r>
              <a:rPr lang="en-US" sz="2000" b="1" dirty="0">
                <a:solidFill>
                  <a:schemeClr val="bg1"/>
                </a:solidFill>
                <a:cs typeface="Times New Roman" pitchFamily="18" charset="0"/>
              </a:rPr>
              <a:t> → ZnCl</a:t>
            </a:r>
            <a:r>
              <a:rPr lang="en-US" sz="2000" b="1" baseline="-25000" dirty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chemeClr val="bg1"/>
                </a:solidFill>
                <a:cs typeface="Times New Roman" pitchFamily="18" charset="0"/>
              </a:rPr>
              <a:t> + H</a:t>
            </a:r>
            <a:r>
              <a:rPr lang="en-US" sz="2000" b="1" baseline="-25000" dirty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chemeClr val="bg1"/>
                </a:solidFill>
                <a:cs typeface="Times New Roman" pitchFamily="18" charset="0"/>
              </a:rPr>
              <a:t>↑</a:t>
            </a:r>
            <a:endParaRPr lang="ru-RU" sz="2000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endParaRPr lang="ru-RU" sz="2000" b="1" dirty="0"/>
          </a:p>
          <a:p>
            <a:endParaRPr lang="ru-RU" sz="1200" b="1" dirty="0"/>
          </a:p>
          <a:p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1" grpId="0" animBg="1"/>
      <p:bldP spid="36872" grpId="0" animBg="1"/>
      <p:bldP spid="36873" grpId="0" animBg="1"/>
      <p:bldP spid="36874" grpId="0"/>
      <p:bldP spid="3687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</TotalTime>
  <Words>861</Words>
  <Application>Microsoft Office PowerPoint</Application>
  <PresentationFormat>Экран (4:3)</PresentationFormat>
  <Paragraphs>170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к учебному занятию по химии «Скорость химической реакции. Факторы влияющие на скорость химической реакции»</vt:lpstr>
      <vt:lpstr>Отходы</vt:lpstr>
      <vt:lpstr>  Скорость химической реакции.   Факторы влияющие  на скорость химической реакции.</vt:lpstr>
      <vt:lpstr>Проблема учебного занятия.</vt:lpstr>
      <vt:lpstr>Химические реакции</vt:lpstr>
      <vt:lpstr>Что такое скорость?</vt:lpstr>
      <vt:lpstr>Какая величина, изменяется при протекании химической реакции?</vt:lpstr>
      <vt:lpstr>это изменение концентрации одного из реагирующих веществ в единицу времени, в единицу объема. </vt:lpstr>
      <vt:lpstr>Слайд 9</vt:lpstr>
      <vt:lpstr>Слайд 10</vt:lpstr>
      <vt:lpstr>Слайд 11</vt:lpstr>
      <vt:lpstr>Почему реакций протекают с разной скоростью?</vt:lpstr>
      <vt:lpstr>Факторы, влияющие на скорость химической реакции</vt:lpstr>
      <vt:lpstr>Слайд 14</vt:lpstr>
      <vt:lpstr>Слайд 15</vt:lpstr>
      <vt:lpstr>Слайд 16</vt:lpstr>
      <vt:lpstr>Слайд 17</vt:lpstr>
      <vt:lpstr>Слайд 18</vt:lpstr>
      <vt:lpstr>Задача№2   Вычислите, во сколько раз увеличится скорость реакции при повышении температуры от 30 до 70 ∘ С, если температурный коэффициент скорости равен 2. </vt:lpstr>
      <vt:lpstr>Задача №3. Запишите кинетическое уравнение для следующих уравнений реакций: А) S(тв) + O2 (г) = SO2 (г) Б) 2SO2 (г) + O2 (г) = 2SO3 (ж) </vt:lpstr>
      <vt:lpstr>В приготовление домашних соусов, используем уксусную кислоту,  а не соляную или серную.</vt:lpstr>
      <vt:lpstr>Если нужно быстро истопить печь, мелко колем дрова.</vt:lpstr>
      <vt:lpstr>Что бы варенье не закисло, добавляем больше сахара.</vt:lpstr>
      <vt:lpstr>Что бы белье лучше отстирывалось используем теплую воду.</vt:lpstr>
      <vt:lpstr>Скорость химической реакции в моей профессии.</vt:lpstr>
      <vt:lpstr>Предложите способы ускорения разложения твердых бытовых отходов.</vt:lpstr>
      <vt:lpstr>Сжигание.  (применение фактора -  температура)</vt:lpstr>
      <vt:lpstr>Измельчение (применение фактора –увеличение площади соприкосновения веществ)</vt:lpstr>
      <vt:lpstr>Сортировка и переработка. (применение фактора природа реагирующих веществ) </vt:lpstr>
      <vt:lpstr>Рефлексия </vt:lpstr>
      <vt:lpstr>Домашнее задание.</vt:lpstr>
      <vt:lpstr>Спасибо за работу.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133</cp:revision>
  <dcterms:created xsi:type="dcterms:W3CDTF">2015-01-15T06:19:34Z</dcterms:created>
  <dcterms:modified xsi:type="dcterms:W3CDTF">2015-01-29T21:11:14Z</dcterms:modified>
</cp:coreProperties>
</file>