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2"/>
  </p:notesMasterIdLst>
  <p:sldIdLst>
    <p:sldId id="256" r:id="rId2"/>
    <p:sldId id="260" r:id="rId3"/>
    <p:sldId id="295" r:id="rId4"/>
    <p:sldId id="294" r:id="rId5"/>
    <p:sldId id="273" r:id="rId6"/>
    <p:sldId id="275" r:id="rId7"/>
    <p:sldId id="271" r:id="rId8"/>
    <p:sldId id="261" r:id="rId9"/>
    <p:sldId id="285" r:id="rId10"/>
    <p:sldId id="278" r:id="rId11"/>
    <p:sldId id="277" r:id="rId12"/>
    <p:sldId id="279" r:id="rId13"/>
    <p:sldId id="281" r:id="rId14"/>
    <p:sldId id="282" r:id="rId15"/>
    <p:sldId id="283" r:id="rId16"/>
    <p:sldId id="284" r:id="rId17"/>
    <p:sldId id="257" r:id="rId18"/>
    <p:sldId id="280" r:id="rId19"/>
    <p:sldId id="276" r:id="rId20"/>
    <p:sldId id="258" r:id="rId21"/>
    <p:sldId id="322" r:id="rId22"/>
    <p:sldId id="323" r:id="rId23"/>
    <p:sldId id="262" r:id="rId24"/>
    <p:sldId id="263" r:id="rId25"/>
    <p:sldId id="259" r:id="rId26"/>
    <p:sldId id="265" r:id="rId27"/>
    <p:sldId id="301" r:id="rId28"/>
    <p:sldId id="302" r:id="rId29"/>
    <p:sldId id="303" r:id="rId30"/>
    <p:sldId id="304" r:id="rId31"/>
    <p:sldId id="305" r:id="rId32"/>
    <p:sldId id="341" r:id="rId33"/>
    <p:sldId id="342" r:id="rId34"/>
    <p:sldId id="264" r:id="rId35"/>
    <p:sldId id="296" r:id="rId36"/>
    <p:sldId id="287" r:id="rId37"/>
    <p:sldId id="288" r:id="rId38"/>
    <p:sldId id="289" r:id="rId39"/>
    <p:sldId id="290" r:id="rId40"/>
    <p:sldId id="291" r:id="rId41"/>
    <p:sldId id="292" r:id="rId42"/>
    <p:sldId id="293" r:id="rId43"/>
    <p:sldId id="306" r:id="rId44"/>
    <p:sldId id="286" r:id="rId45"/>
    <p:sldId id="297" r:id="rId46"/>
    <p:sldId id="298" r:id="rId47"/>
    <p:sldId id="299" r:id="rId48"/>
    <p:sldId id="307" r:id="rId49"/>
    <p:sldId id="308" r:id="rId50"/>
    <p:sldId id="309" r:id="rId51"/>
    <p:sldId id="310" r:id="rId52"/>
    <p:sldId id="311" r:id="rId53"/>
    <p:sldId id="325" r:id="rId54"/>
    <p:sldId id="326" r:id="rId55"/>
    <p:sldId id="324" r:id="rId56"/>
    <p:sldId id="312" r:id="rId57"/>
    <p:sldId id="313" r:id="rId58"/>
    <p:sldId id="314" r:id="rId59"/>
    <p:sldId id="315" r:id="rId60"/>
    <p:sldId id="327" r:id="rId61"/>
    <p:sldId id="316" r:id="rId62"/>
    <p:sldId id="317" r:id="rId63"/>
    <p:sldId id="300" r:id="rId64"/>
    <p:sldId id="318" r:id="rId65"/>
    <p:sldId id="319" r:id="rId66"/>
    <p:sldId id="328" r:id="rId67"/>
    <p:sldId id="320" r:id="rId68"/>
    <p:sldId id="321" r:id="rId69"/>
    <p:sldId id="329" r:id="rId70"/>
    <p:sldId id="330" r:id="rId71"/>
    <p:sldId id="331" r:id="rId72"/>
    <p:sldId id="332" r:id="rId73"/>
    <p:sldId id="333" r:id="rId74"/>
    <p:sldId id="335" r:id="rId75"/>
    <p:sldId id="338" r:id="rId76"/>
    <p:sldId id="337" r:id="rId77"/>
    <p:sldId id="336" r:id="rId78"/>
    <p:sldId id="334" r:id="rId79"/>
    <p:sldId id="340" r:id="rId80"/>
    <p:sldId id="339" r:id="rId8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55AEA-4FA7-4C2B-9760-D3EAE262280B}" type="datetimeFigureOut">
              <a:rPr lang="ru-RU" smtClean="0"/>
              <a:pPr/>
              <a:t>02.02.2015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ABFF6D-8C09-4E50-8D30-1440B11B2FF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2ABFF6D-8C09-4E50-8D30-1440B11B2FF6}"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2ABFF6D-8C09-4E50-8D30-1440B11B2FF6}" type="slidenum">
              <a:rPr lang="ru-RU" smtClean="0"/>
              <a:pPr/>
              <a:t>36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152127"/>
          </a:xfrm>
        </p:spPr>
        <p:txBody>
          <a:bodyPr/>
          <a:lstStyle/>
          <a:p>
            <a:r>
              <a:rPr lang="ru-RU" dirty="0" smtClean="0"/>
              <a:t>Готовим  к ЕГЭ</a:t>
            </a:r>
            <a:endParaRPr lang="ru-RU" dirty="0"/>
          </a:p>
        </p:txBody>
      </p:sp>
      <p:sp>
        <p:nvSpPr>
          <p:cNvPr id="3" name="Подзаголовок 2"/>
          <p:cNvSpPr>
            <a:spLocks noGrp="1"/>
          </p:cNvSpPr>
          <p:nvPr>
            <p:ph type="subTitle" idx="1"/>
          </p:nvPr>
        </p:nvSpPr>
        <p:spPr>
          <a:xfrm>
            <a:off x="1371600" y="1988840"/>
            <a:ext cx="6400800" cy="3649960"/>
          </a:xfrm>
        </p:spPr>
        <p:txBody>
          <a:bodyPr/>
          <a:lstStyle/>
          <a:p>
            <a:pPr algn="l"/>
            <a:r>
              <a:rPr lang="ru-RU" b="1" dirty="0" smtClean="0"/>
              <a:t>1.</a:t>
            </a:r>
            <a:r>
              <a:rPr lang="ru-RU" b="1" dirty="0" smtClean="0"/>
              <a:t>Равновесие</a:t>
            </a:r>
          </a:p>
          <a:p>
            <a:pPr algn="l"/>
            <a:r>
              <a:rPr lang="ru-RU" b="1" dirty="0" smtClean="0"/>
              <a:t>2.ОВР</a:t>
            </a:r>
          </a:p>
          <a:p>
            <a:pPr algn="l"/>
            <a:r>
              <a:rPr lang="ru-RU" b="1" dirty="0" smtClean="0"/>
              <a:t>3.Скорость реакции.</a:t>
            </a:r>
          </a:p>
          <a:p>
            <a:pPr algn="l"/>
            <a:r>
              <a:rPr lang="ru-RU" b="1" dirty="0" smtClean="0"/>
              <a:t>4.Вещество, элемент, атом</a:t>
            </a: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2276872"/>
          <a:ext cx="8424936" cy="2952328"/>
        </p:xfrm>
        <a:graphic>
          <a:graphicData uri="http://schemas.openxmlformats.org/drawingml/2006/table">
            <a:tbl>
              <a:tblPr firstRow="1" bandRow="1">
                <a:tableStyleId>{5C22544A-7EE6-4342-B048-85BDC9FD1C3A}</a:tableStyleId>
              </a:tblPr>
              <a:tblGrid>
                <a:gridCol w="1800200"/>
                <a:gridCol w="2522158"/>
                <a:gridCol w="1798322"/>
                <a:gridCol w="2304256"/>
              </a:tblGrid>
              <a:tr h="1251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lumMod val="75000"/>
                              <a:lumOff val="25000"/>
                            </a:schemeClr>
                          </a:solidFill>
                        </a:rPr>
                        <a:t>Восстановитель</a:t>
                      </a:r>
                      <a:endParaRPr lang="ru-RU" dirty="0" smtClean="0">
                        <a:solidFill>
                          <a:schemeClr val="tx1">
                            <a:lumMod val="75000"/>
                            <a:lumOff val="25000"/>
                          </a:schemeClr>
                        </a:solidFill>
                      </a:endParaRPr>
                    </a:p>
                    <a:p>
                      <a:endParaRPr lang="ru-RU" dirty="0"/>
                    </a:p>
                  </a:txBody>
                  <a:tcPr/>
                </a:tc>
                <a:tc rowSpan="2">
                  <a:txBody>
                    <a:bodyPr/>
                    <a:lstStyle/>
                    <a:p>
                      <a:endParaRPr lang="ru-RU" sz="2000" dirty="0" smtClean="0">
                        <a:solidFill>
                          <a:srgbClr val="FF0000"/>
                        </a:solidFill>
                      </a:endParaRPr>
                    </a:p>
                    <a:p>
                      <a:r>
                        <a:rPr lang="ru-RU" sz="2800" dirty="0" smtClean="0">
                          <a:solidFill>
                            <a:srgbClr val="FF0000"/>
                          </a:solidFill>
                        </a:rPr>
                        <a:t>атом,</a:t>
                      </a:r>
                    </a:p>
                    <a:p>
                      <a:endParaRPr lang="ru-RU" sz="2800" dirty="0" smtClean="0">
                        <a:solidFill>
                          <a:srgbClr val="FF0000"/>
                        </a:solidFill>
                      </a:endParaRPr>
                    </a:p>
                    <a:p>
                      <a:r>
                        <a:rPr lang="ru-RU" sz="2800" dirty="0" smtClean="0">
                          <a:solidFill>
                            <a:srgbClr val="FF0000"/>
                          </a:solidFill>
                        </a:rPr>
                        <a:t> ион,    </a:t>
                      </a:r>
                    </a:p>
                    <a:p>
                      <a:endParaRPr lang="ru-RU" sz="2800" dirty="0" smtClean="0">
                        <a:solidFill>
                          <a:srgbClr val="FF0000"/>
                        </a:solidFill>
                      </a:endParaRPr>
                    </a:p>
                    <a:p>
                      <a:r>
                        <a:rPr lang="ru-RU" sz="2800" dirty="0" smtClean="0">
                          <a:solidFill>
                            <a:srgbClr val="FF0000"/>
                          </a:solidFill>
                        </a:rPr>
                        <a:t>молекула</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lumMod val="75000"/>
                              <a:lumOff val="25000"/>
                            </a:schemeClr>
                          </a:solidFill>
                        </a:rPr>
                        <a:t>Отдающие электроны</a:t>
                      </a:r>
                      <a:endParaRPr lang="ru-RU" dirty="0" smtClean="0">
                        <a:solidFill>
                          <a:schemeClr val="tx1">
                            <a:lumMod val="75000"/>
                            <a:lumOff val="25000"/>
                          </a:schemeClr>
                        </a:solidFill>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lumMod val="75000"/>
                              <a:lumOff val="25000"/>
                            </a:schemeClr>
                          </a:solidFill>
                        </a:rPr>
                        <a:t>Процесс окисления</a:t>
                      </a:r>
                      <a:endParaRPr lang="ru-RU" sz="1800"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solidFill>
                            <a:srgbClr val="FF0000"/>
                          </a:solidFill>
                        </a:rPr>
                        <a:t>Ca</a:t>
                      </a:r>
                      <a:r>
                        <a:rPr lang="ru-RU" sz="1800" baseline="30000" dirty="0" smtClean="0">
                          <a:solidFill>
                            <a:srgbClr val="FF0000"/>
                          </a:solidFill>
                        </a:rPr>
                        <a:t>0</a:t>
                      </a:r>
                      <a:r>
                        <a:rPr lang="ru-RU" sz="1800" dirty="0" smtClean="0">
                          <a:solidFill>
                            <a:srgbClr val="FF0000"/>
                          </a:solidFill>
                        </a:rPr>
                        <a:t> - 2</a:t>
                      </a:r>
                      <a:r>
                        <a:rPr lang="ru-RU" sz="1800" i="1" dirty="0" smtClean="0">
                          <a:solidFill>
                            <a:srgbClr val="FF0000"/>
                          </a:solidFill>
                        </a:rPr>
                        <a:t>e</a:t>
                      </a:r>
                      <a:r>
                        <a:rPr lang="ru-RU" sz="1800" dirty="0" smtClean="0">
                          <a:solidFill>
                            <a:srgbClr val="FF0000"/>
                          </a:solidFill>
                        </a:rPr>
                        <a:t> = Ca</a:t>
                      </a:r>
                      <a:r>
                        <a:rPr lang="ru-RU" sz="1800" baseline="30000" dirty="0" smtClean="0">
                          <a:solidFill>
                            <a:srgbClr val="FF0000"/>
                          </a:solidFill>
                        </a:rPr>
                        <a:t>+2</a:t>
                      </a:r>
                      <a:endParaRPr lang="ru-RU" dirty="0" smtClean="0">
                        <a:solidFill>
                          <a:srgbClr val="FF0000"/>
                        </a:solidFill>
                      </a:endParaRPr>
                    </a:p>
                    <a:p>
                      <a:endParaRPr lang="ru-RU" dirty="0"/>
                    </a:p>
                  </a:txBody>
                  <a:tcPr/>
                </a:tc>
              </a:tr>
              <a:tr h="17007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dirty="0" smtClean="0">
                          <a:solidFill>
                            <a:schemeClr val="tx1">
                              <a:lumMod val="75000"/>
                              <a:lumOff val="25000"/>
                            </a:schemeClr>
                          </a:solidFill>
                        </a:rPr>
                        <a:t>О</a:t>
                      </a:r>
                      <a:r>
                        <a:rPr lang="ru-RU" sz="1800" b="1" dirty="0" smtClean="0">
                          <a:solidFill>
                            <a:schemeClr val="tx1">
                              <a:lumMod val="75000"/>
                              <a:lumOff val="25000"/>
                            </a:schemeClr>
                          </a:solidFill>
                        </a:rPr>
                        <a:t>кислитель</a:t>
                      </a:r>
                      <a:endParaRPr lang="ru-RU" dirty="0" smtClean="0">
                        <a:solidFill>
                          <a:schemeClr val="tx1">
                            <a:lumMod val="75000"/>
                            <a:lumOff val="25000"/>
                          </a:schemeClr>
                        </a:solidFill>
                      </a:endParaRPr>
                    </a:p>
                    <a:p>
                      <a:endParaRPr lang="ru-RU" dirty="0"/>
                    </a:p>
                  </a:txBody>
                  <a:tcPr/>
                </a:tc>
                <a:tc vMerge="1">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lumMod val="75000"/>
                              <a:lumOff val="25000"/>
                            </a:schemeClr>
                          </a:solidFill>
                        </a:rPr>
                        <a:t>Принимающие электроны</a:t>
                      </a:r>
                      <a:endParaRPr lang="ru-RU" b="1" dirty="0" smtClean="0">
                        <a:solidFill>
                          <a:schemeClr val="tx1">
                            <a:lumMod val="75000"/>
                            <a:lumOff val="25000"/>
                          </a:schemeClr>
                        </a:solidFill>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lumMod val="75000"/>
                              <a:lumOff val="25000"/>
                            </a:schemeClr>
                          </a:solidFill>
                        </a:rPr>
                        <a:t>Процесс </a:t>
                      </a:r>
                      <a:r>
                        <a:rPr lang="ru-RU" sz="1800" b="1" baseline="30000" dirty="0" smtClean="0">
                          <a:solidFill>
                            <a:schemeClr val="tx1">
                              <a:lumMod val="75000"/>
                              <a:lumOff val="25000"/>
                            </a:schemeClr>
                          </a:solidFill>
                        </a:rPr>
                        <a:t> </a:t>
                      </a:r>
                      <a:r>
                        <a:rPr lang="ru-RU" sz="1800" b="1" dirty="0" smtClean="0">
                          <a:solidFill>
                            <a:schemeClr val="tx1">
                              <a:lumMod val="75000"/>
                              <a:lumOff val="25000"/>
                            </a:schemeClr>
                          </a:solidFill>
                        </a:rPr>
                        <a:t>восстановления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FF0000"/>
                          </a:solidFill>
                        </a:rPr>
                        <a:t>O</a:t>
                      </a:r>
                      <a:r>
                        <a:rPr lang="ru-RU" sz="1800" b="1" baseline="-25000" dirty="0" smtClean="0">
                          <a:solidFill>
                            <a:srgbClr val="FF0000"/>
                          </a:solidFill>
                        </a:rPr>
                        <a:t>2</a:t>
                      </a:r>
                      <a:r>
                        <a:rPr lang="ru-RU" sz="1800" b="1" baseline="30000" dirty="0" smtClean="0">
                          <a:solidFill>
                            <a:srgbClr val="FF0000"/>
                          </a:solidFill>
                        </a:rPr>
                        <a:t>0</a:t>
                      </a:r>
                      <a:r>
                        <a:rPr lang="ru-RU" sz="1800" b="1" dirty="0" smtClean="0">
                          <a:solidFill>
                            <a:srgbClr val="FF0000"/>
                          </a:solidFill>
                        </a:rPr>
                        <a:t> + 4</a:t>
                      </a:r>
                      <a:r>
                        <a:rPr lang="ru-RU" sz="1800" b="1" i="1" dirty="0" smtClean="0">
                          <a:solidFill>
                            <a:srgbClr val="FF0000"/>
                          </a:solidFill>
                        </a:rPr>
                        <a:t>e</a:t>
                      </a:r>
                      <a:r>
                        <a:rPr lang="ru-RU" sz="1800" b="1" dirty="0" smtClean="0">
                          <a:solidFill>
                            <a:srgbClr val="FF0000"/>
                          </a:solidFill>
                        </a:rPr>
                        <a:t> = 2O </a:t>
                      </a:r>
                      <a:r>
                        <a:rPr lang="ru-RU" sz="1800" b="1" baseline="30000" dirty="0" smtClean="0">
                          <a:solidFill>
                            <a:srgbClr val="FF0000"/>
                          </a:solidFill>
                        </a:rPr>
                        <a:t>– 2</a:t>
                      </a:r>
                      <a:endParaRPr lang="ru-RU" b="1" dirty="0" smtClean="0">
                        <a:solidFill>
                          <a:srgbClr val="FF0000"/>
                        </a:solidFill>
                      </a:endParaRPr>
                    </a:p>
                    <a:p>
                      <a:endParaRPr lang="ru-RU" dirty="0"/>
                    </a:p>
                  </a:txBody>
                  <a:tcPr/>
                </a:tc>
              </a:tr>
            </a:tbl>
          </a:graphicData>
        </a:graphic>
      </p:graphicFrame>
      <p:sp>
        <p:nvSpPr>
          <p:cNvPr id="3" name="Прямоугольник 2"/>
          <p:cNvSpPr/>
          <p:nvPr/>
        </p:nvSpPr>
        <p:spPr>
          <a:xfrm>
            <a:off x="179512" y="404664"/>
            <a:ext cx="8712968" cy="1261884"/>
          </a:xfrm>
          <a:prstGeom prst="rect">
            <a:avLst/>
          </a:prstGeom>
        </p:spPr>
        <p:txBody>
          <a:bodyPr wrap="square">
            <a:spAutoFit/>
          </a:bodyPr>
          <a:lstStyle/>
          <a:p>
            <a:pPr algn="ctr">
              <a:buFontTx/>
              <a:buNone/>
            </a:pPr>
            <a:r>
              <a:rPr lang="ru-RU" sz="2800" b="1" dirty="0" smtClean="0"/>
              <a:t>Степень окисления</a:t>
            </a:r>
            <a:r>
              <a:rPr lang="ru-RU" sz="2800" i="1" dirty="0" smtClean="0"/>
              <a:t> - </a:t>
            </a:r>
            <a:r>
              <a:rPr lang="ru-RU" sz="2800" dirty="0" smtClean="0"/>
              <a:t> </a:t>
            </a:r>
            <a:r>
              <a:rPr lang="ru-RU" sz="2800" b="1" dirty="0" smtClean="0"/>
              <a:t>условный заряд </a:t>
            </a:r>
            <a:r>
              <a:rPr lang="ru-RU" sz="2400" b="1" dirty="0" smtClean="0"/>
              <a:t>атома в молекуле,  </a:t>
            </a:r>
          </a:p>
          <a:p>
            <a:pPr algn="ctr">
              <a:buFontTx/>
              <a:buNone/>
            </a:pPr>
            <a:r>
              <a:rPr lang="ru-RU" sz="2400" b="1" dirty="0" smtClean="0"/>
              <a:t>   вычисленный в предположении, что молекула состоит из ионов и </a:t>
            </a:r>
            <a:r>
              <a:rPr lang="ru-RU" sz="2400" b="1" dirty="0" err="1" smtClean="0"/>
              <a:t>электронейтральна</a:t>
            </a:r>
            <a:r>
              <a:rPr lang="ru-RU" sz="2400" dirty="0" smtClean="0"/>
              <a:t>.</a:t>
            </a:r>
          </a:p>
        </p:txBody>
      </p:sp>
      <p:sp>
        <p:nvSpPr>
          <p:cNvPr id="4" name="Прямоугольник 3"/>
          <p:cNvSpPr/>
          <p:nvPr/>
        </p:nvSpPr>
        <p:spPr>
          <a:xfrm>
            <a:off x="755576" y="5589240"/>
            <a:ext cx="7920880" cy="923330"/>
          </a:xfrm>
          <a:prstGeom prst="rect">
            <a:avLst/>
          </a:prstGeom>
        </p:spPr>
        <p:txBody>
          <a:bodyPr wrap="square">
            <a:spAutoFit/>
          </a:bodyPr>
          <a:lstStyle/>
          <a:p>
            <a:r>
              <a:rPr lang="ru-RU" b="1" dirty="0" smtClean="0">
                <a:solidFill>
                  <a:srgbClr val="FF0000"/>
                </a:solidFill>
              </a:rPr>
              <a:t>Процесс  восстановления сопровождается       понижением    степени окисления,  процесс окисления — повышением степени окисления    элементов.</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11560" y="620687"/>
          <a:ext cx="8064896" cy="5760640"/>
        </p:xfrm>
        <a:graphic>
          <a:graphicData uri="http://schemas.openxmlformats.org/drawingml/2006/table">
            <a:tbl>
              <a:tblPr firstRow="1" bandRow="1">
                <a:tableStyleId>{5C22544A-7EE6-4342-B048-85BDC9FD1C3A}</a:tableStyleId>
              </a:tblPr>
              <a:tblGrid>
                <a:gridCol w="4068012"/>
                <a:gridCol w="3996884"/>
              </a:tblGrid>
              <a:tr h="1561619">
                <a:tc>
                  <a:txBody>
                    <a:bodyPr/>
                    <a:lstStyle/>
                    <a:p>
                      <a:pPr>
                        <a:buNone/>
                      </a:pPr>
                      <a:r>
                        <a:rPr lang="en-US" sz="2800" b="1" dirty="0" smtClean="0">
                          <a:solidFill>
                            <a:srgbClr val="C00000"/>
                          </a:solidFill>
                        </a:rPr>
                        <a:t>H</a:t>
                      </a:r>
                      <a:r>
                        <a:rPr lang="ru-RU" sz="2800" b="1" baseline="-25000" dirty="0" smtClean="0">
                          <a:solidFill>
                            <a:srgbClr val="C00000"/>
                          </a:solidFill>
                        </a:rPr>
                        <a:t>2</a:t>
                      </a:r>
                      <a:r>
                        <a:rPr lang="ru-RU" sz="2800" b="1" baseline="30000" dirty="0" smtClean="0">
                          <a:solidFill>
                            <a:srgbClr val="C00000"/>
                          </a:solidFill>
                        </a:rPr>
                        <a:t>0</a:t>
                      </a:r>
                      <a:r>
                        <a:rPr lang="en-US" sz="2800" b="1" dirty="0" smtClean="0">
                          <a:solidFill>
                            <a:srgbClr val="C00000"/>
                          </a:solidFill>
                        </a:rPr>
                        <a:t> </a:t>
                      </a:r>
                      <a:r>
                        <a:rPr lang="ru-RU" sz="2800" b="1" dirty="0" smtClean="0">
                          <a:solidFill>
                            <a:srgbClr val="C00000"/>
                          </a:solidFill>
                        </a:rPr>
                        <a:t>  …….     </a:t>
                      </a:r>
                      <a:r>
                        <a:rPr lang="en-US" sz="2800" b="1" dirty="0" smtClean="0">
                          <a:solidFill>
                            <a:srgbClr val="C00000"/>
                          </a:solidFill>
                        </a:rPr>
                        <a:t>= </a:t>
                      </a:r>
                      <a:r>
                        <a:rPr lang="ru-RU" sz="2800" b="1" dirty="0" smtClean="0">
                          <a:solidFill>
                            <a:srgbClr val="C00000"/>
                          </a:solidFill>
                        </a:rPr>
                        <a:t>2</a:t>
                      </a:r>
                      <a:r>
                        <a:rPr lang="en-US" sz="2800" b="1" dirty="0" smtClean="0">
                          <a:solidFill>
                            <a:srgbClr val="C00000"/>
                          </a:solidFill>
                        </a:rPr>
                        <a:t>H</a:t>
                      </a:r>
                      <a:r>
                        <a:rPr lang="ru-RU" sz="2800" b="1" baseline="30000" dirty="0" smtClean="0">
                          <a:solidFill>
                            <a:srgbClr val="C00000"/>
                          </a:solidFill>
                        </a:rPr>
                        <a:t>+</a:t>
                      </a:r>
                      <a:endParaRPr lang="ru-RU" sz="2800" b="1" dirty="0" smtClean="0">
                        <a:solidFill>
                          <a:srgbClr val="C00000"/>
                        </a:solidFill>
                      </a:endParaRPr>
                    </a:p>
                    <a:p>
                      <a:endParaRPr lang="en-US" sz="2800" b="1" dirty="0" smtClean="0">
                        <a:solidFill>
                          <a:srgbClr val="C00000"/>
                        </a:solidFill>
                      </a:endParaRPr>
                    </a:p>
                    <a:p>
                      <a:endParaRPr lang="ru-RU" sz="28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1" dirty="0" smtClean="0">
                          <a:solidFill>
                            <a:srgbClr val="C00000"/>
                          </a:solidFill>
                        </a:rPr>
                        <a:t>……</a:t>
                      </a:r>
                      <a:r>
                        <a:rPr lang="en-US" sz="2800" b="1" dirty="0" smtClean="0">
                          <a:solidFill>
                            <a:srgbClr val="C00000"/>
                          </a:solidFill>
                        </a:rPr>
                        <a:t> + 2ē  =</a:t>
                      </a:r>
                      <a:r>
                        <a:rPr lang="ru-RU" sz="2800" b="1" dirty="0" smtClean="0">
                          <a:solidFill>
                            <a:srgbClr val="C00000"/>
                          </a:solidFill>
                        </a:rPr>
                        <a:t>  </a:t>
                      </a:r>
                      <a:r>
                        <a:rPr lang="en-US" sz="2800" b="1" dirty="0" smtClean="0">
                          <a:solidFill>
                            <a:srgbClr val="C00000"/>
                          </a:solidFill>
                        </a:rPr>
                        <a:t>Mn</a:t>
                      </a:r>
                      <a:r>
                        <a:rPr lang="en-US" sz="2800" b="1" baseline="30000" dirty="0" smtClean="0">
                          <a:solidFill>
                            <a:srgbClr val="C00000"/>
                          </a:solidFill>
                        </a:rPr>
                        <a:t>+2</a:t>
                      </a:r>
                      <a:endParaRPr lang="ru-RU" sz="2800" b="1" dirty="0" smtClean="0">
                        <a:solidFill>
                          <a:srgbClr val="C00000"/>
                        </a:solidFill>
                      </a:endParaRPr>
                    </a:p>
                    <a:p>
                      <a:endParaRPr lang="ru-RU" sz="2800" dirty="0">
                        <a:solidFill>
                          <a:srgbClr val="C00000"/>
                        </a:solidFill>
                      </a:endParaRPr>
                    </a:p>
                  </a:txBody>
                  <a:tcPr/>
                </a:tc>
              </a:tr>
              <a:tr h="10757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solidFill>
                            <a:srgbClr val="C00000"/>
                          </a:solidFill>
                        </a:rPr>
                        <a:t>Cl</a:t>
                      </a:r>
                      <a:r>
                        <a:rPr lang="ru-RU" sz="2800" b="1" baseline="-25000" dirty="0" smtClean="0">
                          <a:solidFill>
                            <a:srgbClr val="C00000"/>
                          </a:solidFill>
                        </a:rPr>
                        <a:t>2</a:t>
                      </a:r>
                      <a:r>
                        <a:rPr lang="ru-RU" sz="2800" b="1" baseline="30000" dirty="0" smtClean="0">
                          <a:solidFill>
                            <a:srgbClr val="C00000"/>
                          </a:solidFill>
                        </a:rPr>
                        <a:t>0</a:t>
                      </a:r>
                      <a:r>
                        <a:rPr lang="en-US" sz="2800" b="1" dirty="0" smtClean="0">
                          <a:solidFill>
                            <a:srgbClr val="C00000"/>
                          </a:solidFill>
                        </a:rPr>
                        <a:t> </a:t>
                      </a:r>
                      <a:r>
                        <a:rPr lang="ru-RU" sz="2800" b="1" baseline="0" dirty="0" smtClean="0">
                          <a:solidFill>
                            <a:srgbClr val="C00000"/>
                          </a:solidFill>
                        </a:rPr>
                        <a:t>…….</a:t>
                      </a:r>
                      <a:r>
                        <a:rPr lang="ru-RU" sz="2800" b="1" dirty="0" smtClean="0">
                          <a:solidFill>
                            <a:srgbClr val="C00000"/>
                          </a:solidFill>
                        </a:rPr>
                        <a:t>2ē</a:t>
                      </a:r>
                      <a:r>
                        <a:rPr lang="en-US" sz="2800" b="1" dirty="0" smtClean="0">
                          <a:solidFill>
                            <a:srgbClr val="C00000"/>
                          </a:solidFill>
                        </a:rPr>
                        <a:t>  =</a:t>
                      </a:r>
                      <a:r>
                        <a:rPr lang="ru-RU" sz="2800" b="1" dirty="0" smtClean="0">
                          <a:solidFill>
                            <a:srgbClr val="C00000"/>
                          </a:solidFill>
                        </a:rPr>
                        <a:t>2</a:t>
                      </a:r>
                      <a:r>
                        <a:rPr lang="en-US" sz="2800" b="1" dirty="0" err="1" smtClean="0">
                          <a:solidFill>
                            <a:srgbClr val="C00000"/>
                          </a:solidFill>
                        </a:rPr>
                        <a:t>Cl</a:t>
                      </a:r>
                      <a:r>
                        <a:rPr lang="ru-RU" sz="2800" b="1" baseline="30000" dirty="0" smtClean="0">
                          <a:solidFill>
                            <a:srgbClr val="C00000"/>
                          </a:solidFill>
                        </a:rPr>
                        <a:t>-</a:t>
                      </a:r>
                      <a:endParaRPr lang="ru-RU" sz="2800" b="1" dirty="0" smtClean="0">
                        <a:solidFill>
                          <a:srgbClr val="C00000"/>
                        </a:solidFill>
                      </a:endParaRPr>
                    </a:p>
                    <a:p>
                      <a:endParaRPr lang="ru-RU" sz="28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rPr>
                        <a:t>S</a:t>
                      </a:r>
                      <a:r>
                        <a:rPr lang="en-US" sz="2800" b="1" baseline="30000" dirty="0" smtClean="0">
                          <a:solidFill>
                            <a:srgbClr val="C00000"/>
                          </a:solidFill>
                        </a:rPr>
                        <a:t>0</a:t>
                      </a:r>
                      <a:r>
                        <a:rPr lang="en-US" sz="2800" b="1" dirty="0" smtClean="0">
                          <a:solidFill>
                            <a:srgbClr val="C00000"/>
                          </a:solidFill>
                        </a:rPr>
                        <a:t> </a:t>
                      </a:r>
                      <a:r>
                        <a:rPr lang="ru-RU" sz="2800" b="1" baseline="0" dirty="0" smtClean="0">
                          <a:solidFill>
                            <a:srgbClr val="C00000"/>
                          </a:solidFill>
                        </a:rPr>
                        <a:t>          …. </a:t>
                      </a:r>
                      <a:r>
                        <a:rPr lang="en-US" sz="2800" b="1" dirty="0" smtClean="0">
                          <a:solidFill>
                            <a:srgbClr val="C00000"/>
                          </a:solidFill>
                        </a:rPr>
                        <a:t> = S</a:t>
                      </a:r>
                      <a:r>
                        <a:rPr lang="en-US" sz="2800" b="1" baseline="30000" dirty="0" smtClean="0">
                          <a:solidFill>
                            <a:srgbClr val="C00000"/>
                          </a:solidFill>
                        </a:rPr>
                        <a:t>-2</a:t>
                      </a:r>
                      <a:endParaRPr lang="ru-RU" sz="2800" b="1" dirty="0" smtClean="0">
                        <a:solidFill>
                          <a:srgbClr val="C00000"/>
                        </a:solidFill>
                      </a:endParaRPr>
                    </a:p>
                    <a:p>
                      <a:endParaRPr lang="ru-RU" sz="2800" dirty="0">
                        <a:solidFill>
                          <a:srgbClr val="C00000"/>
                        </a:solidFill>
                      </a:endParaRPr>
                    </a:p>
                  </a:txBody>
                  <a:tcPr/>
                </a:tc>
              </a:tr>
              <a:tr h="15616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rPr>
                        <a:t>S</a:t>
                      </a:r>
                      <a:r>
                        <a:rPr lang="en-US" sz="2800" b="1" baseline="30000" dirty="0" smtClean="0">
                          <a:solidFill>
                            <a:srgbClr val="C00000"/>
                          </a:solidFill>
                        </a:rPr>
                        <a:t>-2</a:t>
                      </a:r>
                      <a:r>
                        <a:rPr lang="en-US" sz="2800" b="1" dirty="0" smtClean="0">
                          <a:solidFill>
                            <a:srgbClr val="C00000"/>
                          </a:solidFill>
                        </a:rPr>
                        <a:t> - </a:t>
                      </a:r>
                      <a:r>
                        <a:rPr lang="ru-RU" sz="2800" b="1" dirty="0" smtClean="0">
                          <a:solidFill>
                            <a:srgbClr val="C00000"/>
                          </a:solidFill>
                        </a:rPr>
                        <a:t>8</a:t>
                      </a:r>
                      <a:r>
                        <a:rPr lang="en-US" sz="2800" b="1" dirty="0" smtClean="0">
                          <a:solidFill>
                            <a:srgbClr val="C00000"/>
                          </a:solidFill>
                        </a:rPr>
                        <a:t>ē  </a:t>
                      </a:r>
                      <a:r>
                        <a:rPr lang="ru-RU" sz="2800" b="1" dirty="0" smtClean="0">
                          <a:solidFill>
                            <a:srgbClr val="C00000"/>
                          </a:solidFill>
                        </a:rPr>
                        <a:t>       </a:t>
                      </a:r>
                      <a:r>
                        <a:rPr lang="en-US" sz="2800" b="1" dirty="0" smtClean="0">
                          <a:solidFill>
                            <a:srgbClr val="C00000"/>
                          </a:solidFill>
                        </a:rPr>
                        <a:t>=</a:t>
                      </a:r>
                      <a:r>
                        <a:rPr lang="ru-RU" sz="2800" b="1" dirty="0" smtClean="0">
                          <a:solidFill>
                            <a:srgbClr val="C00000"/>
                          </a:solidFill>
                        </a:rPr>
                        <a:t>…..</a:t>
                      </a:r>
                      <a:endParaRPr lang="en-US" sz="2800" b="1" baseline="30000" dirty="0" smtClean="0">
                        <a:solidFill>
                          <a:srgbClr val="C00000"/>
                        </a:solidFill>
                      </a:endParaRPr>
                    </a:p>
                    <a:p>
                      <a:endParaRPr lang="ru-RU" sz="2800" b="1" dirty="0" smtClean="0">
                        <a:solidFill>
                          <a:srgbClr val="C00000"/>
                        </a:solidFill>
                      </a:endParaRPr>
                    </a:p>
                    <a:p>
                      <a:endParaRPr lang="ru-RU" sz="28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rPr>
                        <a:t>Fe</a:t>
                      </a:r>
                      <a:r>
                        <a:rPr lang="en-US" sz="2800" b="1" baseline="30000" dirty="0" smtClean="0">
                          <a:solidFill>
                            <a:srgbClr val="C00000"/>
                          </a:solidFill>
                        </a:rPr>
                        <a:t>+2</a:t>
                      </a:r>
                      <a:r>
                        <a:rPr lang="ru-RU" sz="2800" b="1" baseline="30000" dirty="0" smtClean="0">
                          <a:solidFill>
                            <a:srgbClr val="C00000"/>
                          </a:solidFill>
                        </a:rPr>
                        <a:t>          </a:t>
                      </a:r>
                      <a:r>
                        <a:rPr lang="en-US" sz="2800" b="1" dirty="0" smtClean="0">
                          <a:solidFill>
                            <a:srgbClr val="C00000"/>
                          </a:solidFill>
                        </a:rPr>
                        <a:t> </a:t>
                      </a:r>
                      <a:r>
                        <a:rPr lang="en-US" sz="2800" b="1" baseline="0" dirty="0" smtClean="0">
                          <a:solidFill>
                            <a:srgbClr val="C00000"/>
                          </a:solidFill>
                        </a:rPr>
                        <a:t> </a:t>
                      </a:r>
                      <a:r>
                        <a:rPr lang="ru-RU" sz="2800" b="1" baseline="0" dirty="0" smtClean="0">
                          <a:solidFill>
                            <a:srgbClr val="C00000"/>
                          </a:solidFill>
                        </a:rPr>
                        <a:t>…</a:t>
                      </a:r>
                      <a:r>
                        <a:rPr lang="en-US" sz="2800" b="1" dirty="0" smtClean="0">
                          <a:solidFill>
                            <a:srgbClr val="C00000"/>
                          </a:solidFill>
                        </a:rPr>
                        <a:t> =  Fe</a:t>
                      </a:r>
                      <a:r>
                        <a:rPr lang="en-US" sz="2800" b="1" baseline="30000" dirty="0" smtClean="0">
                          <a:solidFill>
                            <a:srgbClr val="C00000"/>
                          </a:solidFill>
                        </a:rPr>
                        <a:t>+3</a:t>
                      </a:r>
                      <a:endParaRPr lang="ru-RU" sz="2800" b="1" dirty="0" smtClean="0">
                        <a:solidFill>
                          <a:srgbClr val="C00000"/>
                        </a:solidFill>
                      </a:endParaRPr>
                    </a:p>
                    <a:p>
                      <a:endParaRPr lang="ru-RU" sz="2800" dirty="0">
                        <a:solidFill>
                          <a:srgbClr val="C00000"/>
                        </a:solidFill>
                      </a:endParaRPr>
                    </a:p>
                  </a:txBody>
                  <a:tcPr/>
                </a:tc>
              </a:tr>
              <a:tr h="15616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1" dirty="0" smtClean="0">
                          <a:solidFill>
                            <a:schemeClr val="accent2"/>
                          </a:solidFill>
                        </a:rPr>
                        <a:t>…..</a:t>
                      </a:r>
                      <a:r>
                        <a:rPr lang="en-US" sz="2800" b="1" dirty="0" smtClean="0">
                          <a:solidFill>
                            <a:schemeClr val="accent2"/>
                          </a:solidFill>
                        </a:rPr>
                        <a:t> - 3ē</a:t>
                      </a:r>
                      <a:r>
                        <a:rPr lang="ru-RU" sz="2800" b="1" dirty="0" smtClean="0">
                          <a:solidFill>
                            <a:schemeClr val="accent2"/>
                          </a:solidFill>
                        </a:rPr>
                        <a:t> </a:t>
                      </a:r>
                      <a:r>
                        <a:rPr lang="en-US" sz="2800" b="1" dirty="0" smtClean="0">
                          <a:solidFill>
                            <a:schemeClr val="accent2"/>
                          </a:solidFill>
                        </a:rPr>
                        <a:t> =</a:t>
                      </a:r>
                      <a:r>
                        <a:rPr lang="ru-RU" sz="2800" b="1" dirty="0" smtClean="0">
                          <a:solidFill>
                            <a:schemeClr val="accent2"/>
                          </a:solidFill>
                        </a:rPr>
                        <a:t>     </a:t>
                      </a:r>
                      <a:r>
                        <a:rPr lang="en-US" sz="2800" b="1" dirty="0" smtClean="0">
                          <a:solidFill>
                            <a:schemeClr val="accent2"/>
                          </a:solidFill>
                        </a:rPr>
                        <a:t> Al</a:t>
                      </a:r>
                      <a:r>
                        <a:rPr lang="en-US" sz="2800" b="1" baseline="30000" dirty="0" smtClean="0">
                          <a:solidFill>
                            <a:schemeClr val="accent2"/>
                          </a:solidFill>
                        </a:rPr>
                        <a:t>+3</a:t>
                      </a:r>
                      <a:endParaRPr lang="ru-RU" sz="2800" b="1" dirty="0" smtClean="0">
                        <a:solidFill>
                          <a:schemeClr val="accent2"/>
                        </a:solidFill>
                      </a:endParaRPr>
                    </a:p>
                    <a:p>
                      <a:endParaRPr lang="ru-RU" sz="1800" b="1" dirty="0" smtClean="0">
                        <a:solidFill>
                          <a:schemeClr val="accent2"/>
                        </a:solidFill>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1" dirty="0" smtClean="0">
                          <a:solidFill>
                            <a:schemeClr val="accent2"/>
                          </a:solidFill>
                        </a:rPr>
                        <a:t>2</a:t>
                      </a:r>
                      <a:r>
                        <a:rPr lang="en-US" sz="2800" b="1" dirty="0" smtClean="0">
                          <a:solidFill>
                            <a:schemeClr val="accent2"/>
                          </a:solidFill>
                        </a:rPr>
                        <a:t>Br </a:t>
                      </a:r>
                      <a:r>
                        <a:rPr lang="ru-RU" sz="2800" b="1" baseline="30000" dirty="0" smtClean="0">
                          <a:solidFill>
                            <a:schemeClr val="accent2"/>
                          </a:solidFill>
                        </a:rPr>
                        <a:t>-        </a:t>
                      </a:r>
                      <a:r>
                        <a:rPr lang="ru-RU" sz="2800" b="1" dirty="0" smtClean="0">
                          <a:solidFill>
                            <a:schemeClr val="accent2"/>
                          </a:solidFill>
                        </a:rPr>
                        <a:t> ….. </a:t>
                      </a:r>
                      <a:r>
                        <a:rPr lang="en-US" sz="2800" b="1" dirty="0" smtClean="0">
                          <a:solidFill>
                            <a:schemeClr val="accent2"/>
                          </a:solidFill>
                        </a:rPr>
                        <a:t>= Br</a:t>
                      </a:r>
                      <a:r>
                        <a:rPr lang="ru-RU" sz="2800" b="1" baseline="-25000" dirty="0" smtClean="0">
                          <a:solidFill>
                            <a:schemeClr val="accent2"/>
                          </a:solidFill>
                        </a:rPr>
                        <a:t>2</a:t>
                      </a:r>
                      <a:r>
                        <a:rPr lang="ru-RU" sz="2800" b="1" baseline="30000" dirty="0" smtClean="0">
                          <a:solidFill>
                            <a:schemeClr val="accent2"/>
                          </a:solidFill>
                        </a:rPr>
                        <a:t>0</a:t>
                      </a:r>
                      <a:endParaRPr lang="ru-RU" sz="2800" b="1" dirty="0" smtClean="0">
                        <a:solidFill>
                          <a:schemeClr val="accent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2800" b="1" dirty="0" smtClean="0">
                        <a:solidFill>
                          <a:schemeClr val="accent2"/>
                        </a:solidFill>
                      </a:endParaRPr>
                    </a:p>
                    <a:p>
                      <a:endParaRPr lang="ru-RU" sz="28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88640"/>
          <a:ext cx="8424936" cy="6120680"/>
        </p:xfrm>
        <a:graphic>
          <a:graphicData uri="http://schemas.openxmlformats.org/drawingml/2006/table">
            <a:tbl>
              <a:tblPr firstRow="1" bandRow="1">
                <a:tableStyleId>{5C22544A-7EE6-4342-B048-85BDC9FD1C3A}</a:tableStyleId>
              </a:tblPr>
              <a:tblGrid>
                <a:gridCol w="3744416"/>
                <a:gridCol w="4680520"/>
              </a:tblGrid>
              <a:tr h="1856457">
                <a:tc>
                  <a:txBody>
                    <a:bodyPr/>
                    <a:lstStyle/>
                    <a:p>
                      <a:r>
                        <a:rPr lang="ru-RU" sz="3200" dirty="0" smtClean="0">
                          <a:solidFill>
                            <a:srgbClr val="C00000"/>
                          </a:solidFill>
                        </a:rPr>
                        <a:t>ОКИСЛИТЕЛИ</a:t>
                      </a:r>
                    </a:p>
                  </a:txBody>
                  <a:tcPr>
                    <a:solidFill>
                      <a:schemeClr val="bg2">
                        <a:lumMod val="20000"/>
                        <a:lumOff val="80000"/>
                      </a:schemeClr>
                    </a:solidFill>
                  </a:tcPr>
                </a:tc>
                <a:tc>
                  <a:txBody>
                    <a:bodyPr/>
                    <a:lstStyle/>
                    <a:p>
                      <a:r>
                        <a:rPr lang="ru-RU" sz="3200" dirty="0" smtClean="0">
                          <a:solidFill>
                            <a:srgbClr val="C00000"/>
                          </a:solidFill>
                        </a:rPr>
                        <a:t>ВОССТАНОВИТЕЛИ</a:t>
                      </a:r>
                    </a:p>
                    <a:p>
                      <a:endParaRPr lang="ru-RU" dirty="0" smtClean="0">
                        <a:solidFill>
                          <a:srgbClr val="C00000"/>
                        </a:solidFill>
                      </a:endParaRPr>
                    </a:p>
                    <a:p>
                      <a:endParaRPr lang="ru-RU" dirty="0" smtClean="0">
                        <a:solidFill>
                          <a:srgbClr val="C00000"/>
                        </a:solidFill>
                      </a:endParaRPr>
                    </a:p>
                    <a:p>
                      <a:endParaRPr lang="ru-RU" dirty="0" smtClean="0">
                        <a:solidFill>
                          <a:srgbClr val="C00000"/>
                        </a:solidFill>
                      </a:endParaRPr>
                    </a:p>
                    <a:p>
                      <a:endParaRPr lang="ru-RU" dirty="0">
                        <a:solidFill>
                          <a:srgbClr val="C00000"/>
                        </a:solidFill>
                      </a:endParaRPr>
                    </a:p>
                  </a:txBody>
                  <a:tcPr>
                    <a:solidFill>
                      <a:schemeClr val="tx1">
                        <a:lumMod val="10000"/>
                        <a:lumOff val="90000"/>
                      </a:schemeClr>
                    </a:solidFill>
                  </a:tcPr>
                </a:tc>
              </a:tr>
              <a:tr h="4264223">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ru-RU" sz="2000" b="1" dirty="0" smtClean="0">
                          <a:solidFill>
                            <a:srgbClr val="C00000"/>
                          </a:solidFill>
                          <a:latin typeface="+mj-lt"/>
                          <a:cs typeface="Times New Roman" pitchFamily="18" charset="0"/>
                        </a:rPr>
                        <a:t>Кислород </a:t>
                      </a:r>
                      <a:r>
                        <a:rPr lang="en-US" sz="2000" b="1" dirty="0" smtClean="0">
                          <a:solidFill>
                            <a:srgbClr val="C00000"/>
                          </a:solidFill>
                          <a:latin typeface="+mj-lt"/>
                          <a:cs typeface="Times New Roman" pitchFamily="18" charset="0"/>
                        </a:rPr>
                        <a:t>O</a:t>
                      </a:r>
                      <a:r>
                        <a:rPr lang="en-US" sz="2000" b="1" baseline="-30000" dirty="0" smtClean="0">
                          <a:solidFill>
                            <a:srgbClr val="C00000"/>
                          </a:solidFill>
                          <a:latin typeface="+mj-lt"/>
                          <a:cs typeface="Times New Roman" pitchFamily="18" charset="0"/>
                        </a:rPr>
                        <a:t>2</a:t>
                      </a:r>
                      <a:r>
                        <a:rPr lang="en-US" sz="2000" b="1" dirty="0" smtClean="0">
                          <a:solidFill>
                            <a:srgbClr val="C00000"/>
                          </a:solidFill>
                          <a:latin typeface="+mj-lt"/>
                          <a:cs typeface="Times New Roman" pitchFamily="18" charset="0"/>
                        </a:rPr>
                        <a:t> </a:t>
                      </a:r>
                      <a:r>
                        <a:rPr lang="ru-RU" sz="2000" b="1" dirty="0" smtClean="0">
                          <a:solidFill>
                            <a:srgbClr val="C00000"/>
                          </a:solidFill>
                          <a:latin typeface="+mj-lt"/>
                          <a:cs typeface="Times New Roman" pitchFamily="18" charset="0"/>
                        </a:rPr>
                        <a:t>,  озон О</a:t>
                      </a:r>
                      <a:r>
                        <a:rPr lang="ru-RU" sz="2000" b="1" baseline="-25000" dirty="0" smtClean="0">
                          <a:solidFill>
                            <a:srgbClr val="C00000"/>
                          </a:solidFill>
                          <a:latin typeface="+mj-lt"/>
                          <a:cs typeface="Times New Roman" pitchFamily="18" charset="0"/>
                        </a:rPr>
                        <a:t>3</a:t>
                      </a:r>
                      <a:endParaRPr lang="ru-RU" sz="2000" b="1" baseline="0" dirty="0" smtClean="0">
                        <a:solidFill>
                          <a:srgbClr val="C00000"/>
                        </a:solidFill>
                        <a:latin typeface="+mj-lt"/>
                        <a:cs typeface="Arial" charset="0"/>
                      </a:endParaRPr>
                    </a:p>
                    <a:p>
                      <a:pPr marL="0" marR="0" indent="0" algn="l" defTabSz="914400" rtl="0" eaLnBrk="1" fontAlgn="auto" latinLnBrk="0" hangingPunct="1">
                        <a:lnSpc>
                          <a:spcPct val="100000"/>
                        </a:lnSpc>
                        <a:spcBef>
                          <a:spcPts val="600"/>
                        </a:spcBef>
                        <a:spcAft>
                          <a:spcPts val="0"/>
                        </a:spcAft>
                        <a:buClrTx/>
                        <a:buSzTx/>
                        <a:buFontTx/>
                        <a:buNone/>
                        <a:tabLst/>
                        <a:defRPr/>
                      </a:pPr>
                      <a:r>
                        <a:rPr lang="ru-RU" sz="2000" b="1" dirty="0" smtClean="0">
                          <a:solidFill>
                            <a:srgbClr val="C00000"/>
                          </a:solidFill>
                          <a:latin typeface="+mj-lt"/>
                          <a:cs typeface="Arial" charset="0"/>
                        </a:rPr>
                        <a:t>Галогены C</a:t>
                      </a:r>
                      <a:r>
                        <a:rPr lang="en-US" sz="2000" b="1" dirty="0" smtClean="0">
                          <a:solidFill>
                            <a:srgbClr val="C00000"/>
                          </a:solidFill>
                          <a:latin typeface="+mj-lt"/>
                          <a:cs typeface="Arial" charset="0"/>
                        </a:rPr>
                        <a:t>l</a:t>
                      </a:r>
                      <a:r>
                        <a:rPr lang="en-US" sz="2000" b="1" baseline="-25000" dirty="0" smtClean="0">
                          <a:solidFill>
                            <a:srgbClr val="C00000"/>
                          </a:solidFill>
                          <a:latin typeface="+mj-lt"/>
                          <a:cs typeface="Arial" charset="0"/>
                        </a:rPr>
                        <a:t>2</a:t>
                      </a:r>
                      <a:r>
                        <a:rPr lang="en-US" sz="2000" b="1" dirty="0" smtClean="0">
                          <a:solidFill>
                            <a:srgbClr val="C00000"/>
                          </a:solidFill>
                          <a:latin typeface="+mj-lt"/>
                          <a:cs typeface="Arial" charset="0"/>
                        </a:rPr>
                        <a:t>, Br</a:t>
                      </a:r>
                      <a:r>
                        <a:rPr lang="en-US" sz="2000" b="1" baseline="-25000" dirty="0" smtClean="0">
                          <a:solidFill>
                            <a:srgbClr val="C00000"/>
                          </a:solidFill>
                          <a:latin typeface="+mj-lt"/>
                          <a:cs typeface="Arial" charset="0"/>
                        </a:rPr>
                        <a:t>2</a:t>
                      </a:r>
                      <a:r>
                        <a:rPr lang="en-US" sz="2000" b="1" dirty="0" smtClean="0">
                          <a:solidFill>
                            <a:srgbClr val="C00000"/>
                          </a:solidFill>
                          <a:latin typeface="+mj-lt"/>
                          <a:cs typeface="Arial" charset="0"/>
                        </a:rPr>
                        <a:t>, I</a:t>
                      </a:r>
                      <a:r>
                        <a:rPr lang="en-US" sz="2000" b="1" baseline="-25000" dirty="0" smtClean="0">
                          <a:solidFill>
                            <a:srgbClr val="C00000"/>
                          </a:solidFill>
                          <a:latin typeface="+mj-lt"/>
                          <a:cs typeface="Arial" charset="0"/>
                        </a:rPr>
                        <a:t>2</a:t>
                      </a:r>
                      <a:r>
                        <a:rPr lang="ru-RU" sz="2000" b="1" baseline="-25000" dirty="0" smtClean="0">
                          <a:solidFill>
                            <a:srgbClr val="C00000"/>
                          </a:solidFill>
                          <a:latin typeface="+mj-lt"/>
                          <a:cs typeface="Arial" charset="0"/>
                        </a:rPr>
                        <a:t>   </a:t>
                      </a:r>
                    </a:p>
                    <a:p>
                      <a:pPr algn="l">
                        <a:spcBef>
                          <a:spcPts val="600"/>
                        </a:spcBef>
                        <a:defRPr/>
                      </a:pPr>
                      <a:r>
                        <a:rPr lang="ru-RU" sz="2000" b="1" dirty="0" smtClean="0">
                          <a:solidFill>
                            <a:srgbClr val="C00000"/>
                          </a:solidFill>
                          <a:latin typeface="+mj-lt"/>
                          <a:cs typeface="Arial" charset="0"/>
                        </a:rPr>
                        <a:t>Хлорат-анион C</a:t>
                      </a:r>
                      <a:r>
                        <a:rPr lang="en-US" sz="2000" b="1" dirty="0" smtClean="0">
                          <a:solidFill>
                            <a:srgbClr val="C00000"/>
                          </a:solidFill>
                          <a:latin typeface="+mj-lt"/>
                          <a:cs typeface="Arial" charset="0"/>
                        </a:rPr>
                        <a:t>l</a:t>
                      </a:r>
                      <a:r>
                        <a:rPr lang="ru-RU" sz="2000" b="1" dirty="0" smtClean="0">
                          <a:solidFill>
                            <a:srgbClr val="C00000"/>
                          </a:solidFill>
                          <a:latin typeface="+mj-lt"/>
                          <a:cs typeface="Arial" charset="0"/>
                        </a:rPr>
                        <a:t>О</a:t>
                      </a:r>
                      <a:r>
                        <a:rPr lang="en-US" sz="2000" b="1" baseline="-25000" dirty="0" smtClean="0">
                          <a:solidFill>
                            <a:srgbClr val="C00000"/>
                          </a:solidFill>
                          <a:latin typeface="+mj-lt"/>
                          <a:cs typeface="Arial" charset="0"/>
                        </a:rPr>
                        <a:t>3</a:t>
                      </a:r>
                      <a:r>
                        <a:rPr lang="ru-RU" sz="2000" b="1" baseline="30000" dirty="0" smtClean="0">
                          <a:solidFill>
                            <a:srgbClr val="C00000"/>
                          </a:solidFill>
                          <a:latin typeface="+mj-lt"/>
                          <a:cs typeface="Arial" charset="0"/>
                        </a:rPr>
                        <a:t>–</a:t>
                      </a:r>
                      <a:r>
                        <a:rPr lang="ru-RU" sz="2000" b="1" dirty="0" smtClean="0">
                          <a:solidFill>
                            <a:srgbClr val="C00000"/>
                          </a:solidFill>
                          <a:latin typeface="+mj-lt"/>
                          <a:cs typeface="Arial" charset="0"/>
                        </a:rPr>
                        <a:t> (</a:t>
                      </a:r>
                      <a:r>
                        <a:rPr lang="en-US" sz="2000" b="1" dirty="0" smtClean="0">
                          <a:solidFill>
                            <a:srgbClr val="C00000"/>
                          </a:solidFill>
                          <a:latin typeface="+mj-lt"/>
                          <a:cs typeface="Arial" charset="0"/>
                        </a:rPr>
                        <a:t>H</a:t>
                      </a:r>
                      <a:r>
                        <a:rPr lang="en-US" sz="2000" b="1" baseline="30000" dirty="0" smtClean="0">
                          <a:solidFill>
                            <a:srgbClr val="C00000"/>
                          </a:solidFill>
                          <a:latin typeface="+mj-lt"/>
                          <a:cs typeface="Arial" charset="0"/>
                        </a:rPr>
                        <a:t>+</a:t>
                      </a:r>
                      <a:r>
                        <a:rPr lang="en-US" sz="2000" b="1" dirty="0" smtClean="0">
                          <a:solidFill>
                            <a:srgbClr val="C00000"/>
                          </a:solidFill>
                          <a:latin typeface="+mj-lt"/>
                          <a:cs typeface="Arial" charset="0"/>
                        </a:rPr>
                        <a:t>)</a:t>
                      </a:r>
                    </a:p>
                    <a:p>
                      <a:pPr algn="l">
                        <a:spcBef>
                          <a:spcPts val="600"/>
                        </a:spcBef>
                        <a:defRPr/>
                      </a:pPr>
                      <a:r>
                        <a:rPr lang="ru-RU" sz="2000" b="1" dirty="0" smtClean="0">
                          <a:solidFill>
                            <a:srgbClr val="C00000"/>
                          </a:solidFill>
                          <a:latin typeface="+mj-lt"/>
                          <a:cs typeface="Times New Roman" pitchFamily="18" charset="0"/>
                        </a:rPr>
                        <a:t>Перманганат- анион </a:t>
                      </a:r>
                      <a:r>
                        <a:rPr lang="en-US" sz="2000" b="1" dirty="0" smtClean="0">
                          <a:solidFill>
                            <a:srgbClr val="C00000"/>
                          </a:solidFill>
                          <a:latin typeface="+mj-lt"/>
                          <a:cs typeface="Times New Roman" pitchFamily="18" charset="0"/>
                        </a:rPr>
                        <a:t>MnO</a:t>
                      </a:r>
                      <a:r>
                        <a:rPr lang="en-US" sz="2000" b="1" baseline="-30000" dirty="0" smtClean="0">
                          <a:solidFill>
                            <a:srgbClr val="C00000"/>
                          </a:solidFill>
                          <a:latin typeface="+mj-lt"/>
                          <a:cs typeface="Times New Roman" pitchFamily="18" charset="0"/>
                        </a:rPr>
                        <a:t>4</a:t>
                      </a:r>
                      <a:r>
                        <a:rPr lang="ru-RU" sz="2000" b="1" baseline="30000" dirty="0" smtClean="0">
                          <a:solidFill>
                            <a:srgbClr val="C00000"/>
                          </a:solidFill>
                          <a:latin typeface="+mj-lt"/>
                          <a:cs typeface="Times New Roman" pitchFamily="18" charset="0"/>
                        </a:rPr>
                        <a:t>-</a:t>
                      </a:r>
                      <a:endParaRPr lang="ru-RU" sz="2000" b="1" dirty="0" smtClean="0">
                        <a:solidFill>
                          <a:srgbClr val="C00000"/>
                        </a:solidFill>
                        <a:latin typeface="+mj-lt"/>
                        <a:cs typeface="Times New Roman" pitchFamily="18" charset="0"/>
                      </a:endParaRPr>
                    </a:p>
                    <a:p>
                      <a:pPr algn="l" eaLnBrk="0" hangingPunct="0">
                        <a:spcBef>
                          <a:spcPts val="600"/>
                        </a:spcBef>
                        <a:defRPr/>
                      </a:pPr>
                      <a:r>
                        <a:rPr lang="ru-RU" sz="2000" b="1" dirty="0" smtClean="0">
                          <a:solidFill>
                            <a:srgbClr val="C00000"/>
                          </a:solidFill>
                          <a:latin typeface="+mj-lt"/>
                          <a:cs typeface="Arial" charset="0"/>
                        </a:rPr>
                        <a:t>Дихромат-анион Cr</a:t>
                      </a:r>
                      <a:r>
                        <a:rPr lang="ru-RU" sz="2000" b="1" baseline="-25000" dirty="0" smtClean="0">
                          <a:solidFill>
                            <a:srgbClr val="C00000"/>
                          </a:solidFill>
                          <a:latin typeface="+mj-lt"/>
                          <a:cs typeface="Arial" charset="0"/>
                        </a:rPr>
                        <a:t>2</a:t>
                      </a:r>
                      <a:r>
                        <a:rPr lang="ru-RU" sz="2000" b="1" dirty="0" smtClean="0">
                          <a:solidFill>
                            <a:srgbClr val="C00000"/>
                          </a:solidFill>
                          <a:latin typeface="+mj-lt"/>
                          <a:cs typeface="Arial" charset="0"/>
                        </a:rPr>
                        <a:t>О</a:t>
                      </a:r>
                      <a:r>
                        <a:rPr lang="ru-RU" sz="2000" b="1" baseline="-25000" dirty="0" smtClean="0">
                          <a:solidFill>
                            <a:srgbClr val="C00000"/>
                          </a:solidFill>
                          <a:latin typeface="+mj-lt"/>
                          <a:cs typeface="Arial" charset="0"/>
                        </a:rPr>
                        <a:t>7</a:t>
                      </a:r>
                      <a:r>
                        <a:rPr lang="ru-RU" sz="2000" b="1" baseline="30000" dirty="0" smtClean="0">
                          <a:solidFill>
                            <a:srgbClr val="C00000"/>
                          </a:solidFill>
                          <a:latin typeface="+mj-lt"/>
                          <a:cs typeface="Arial" charset="0"/>
                        </a:rPr>
                        <a:t>2–</a:t>
                      </a:r>
                      <a:r>
                        <a:rPr lang="ru-RU" sz="2000" b="1" dirty="0" smtClean="0">
                          <a:solidFill>
                            <a:srgbClr val="C00000"/>
                          </a:solidFill>
                          <a:latin typeface="+mj-lt"/>
                          <a:cs typeface="Arial" charset="0"/>
                        </a:rPr>
                        <a:t> </a:t>
                      </a:r>
                    </a:p>
                    <a:p>
                      <a:pPr algn="l" eaLnBrk="0" hangingPunct="0">
                        <a:spcBef>
                          <a:spcPts val="600"/>
                        </a:spcBef>
                        <a:defRPr/>
                      </a:pPr>
                      <a:r>
                        <a:rPr lang="ru-RU" sz="2000" b="1" dirty="0" smtClean="0">
                          <a:solidFill>
                            <a:srgbClr val="C00000"/>
                          </a:solidFill>
                          <a:latin typeface="+mj-lt"/>
                          <a:cs typeface="Arial" charset="0"/>
                        </a:rPr>
                        <a:t>Азотная кислота Н</a:t>
                      </a:r>
                      <a:r>
                        <a:rPr lang="en-US" sz="2000" b="1" dirty="0" smtClean="0">
                          <a:solidFill>
                            <a:srgbClr val="C00000"/>
                          </a:solidFill>
                          <a:latin typeface="+mj-lt"/>
                          <a:cs typeface="Arial" charset="0"/>
                        </a:rPr>
                        <a:t>N</a:t>
                      </a:r>
                      <a:r>
                        <a:rPr lang="ru-RU" sz="2000" b="1" dirty="0" smtClean="0">
                          <a:solidFill>
                            <a:srgbClr val="C00000"/>
                          </a:solidFill>
                          <a:latin typeface="+mj-lt"/>
                          <a:cs typeface="Arial" charset="0"/>
                        </a:rPr>
                        <a:t>О</a:t>
                      </a:r>
                      <a:r>
                        <a:rPr lang="en-US" sz="2000" b="1" baseline="-25000" dirty="0" smtClean="0">
                          <a:solidFill>
                            <a:srgbClr val="C00000"/>
                          </a:solidFill>
                          <a:latin typeface="+mj-lt"/>
                          <a:cs typeface="Arial" charset="0"/>
                        </a:rPr>
                        <a:t>3 </a:t>
                      </a:r>
                      <a:endParaRPr lang="ru-RU" sz="2000" b="1" baseline="-25000" dirty="0" smtClean="0">
                        <a:solidFill>
                          <a:srgbClr val="C00000"/>
                        </a:solidFill>
                        <a:latin typeface="+mj-lt"/>
                        <a:cs typeface="Arial" charset="0"/>
                      </a:endParaRPr>
                    </a:p>
                    <a:p>
                      <a:pPr algn="l" eaLnBrk="0" hangingPunct="0">
                        <a:spcBef>
                          <a:spcPts val="600"/>
                        </a:spcBef>
                        <a:defRPr/>
                      </a:pPr>
                      <a:r>
                        <a:rPr lang="ru-RU" sz="2000" b="1" dirty="0" smtClean="0">
                          <a:solidFill>
                            <a:srgbClr val="C00000"/>
                          </a:solidFill>
                          <a:latin typeface="+mj-lt"/>
                          <a:cs typeface="Arial" charset="0"/>
                        </a:rPr>
                        <a:t>Серная кислота </a:t>
                      </a:r>
                      <a:r>
                        <a:rPr lang="en-US" sz="2000" b="1" dirty="0" smtClean="0">
                          <a:solidFill>
                            <a:srgbClr val="C00000"/>
                          </a:solidFill>
                          <a:latin typeface="+mj-lt"/>
                          <a:cs typeface="Arial" charset="0"/>
                        </a:rPr>
                        <a:t>H</a:t>
                      </a:r>
                      <a:r>
                        <a:rPr lang="en-US" sz="2000" b="1" baseline="-25000" dirty="0" smtClean="0">
                          <a:solidFill>
                            <a:srgbClr val="C00000"/>
                          </a:solidFill>
                          <a:latin typeface="+mj-lt"/>
                          <a:cs typeface="Arial" charset="0"/>
                        </a:rPr>
                        <a:t>2</a:t>
                      </a:r>
                      <a:r>
                        <a:rPr lang="en-US" sz="2000" b="1" dirty="0" smtClean="0">
                          <a:solidFill>
                            <a:srgbClr val="C00000"/>
                          </a:solidFill>
                          <a:latin typeface="+mj-lt"/>
                          <a:cs typeface="Arial" charset="0"/>
                        </a:rPr>
                        <a:t>S</a:t>
                      </a:r>
                      <a:r>
                        <a:rPr lang="ru-RU" sz="2000" b="1" dirty="0" smtClean="0">
                          <a:solidFill>
                            <a:srgbClr val="C00000"/>
                          </a:solidFill>
                          <a:latin typeface="+mj-lt"/>
                          <a:cs typeface="Arial" charset="0"/>
                        </a:rPr>
                        <a:t>О</a:t>
                      </a:r>
                      <a:r>
                        <a:rPr lang="ru-RU" sz="2000" b="1" baseline="-25000" dirty="0" smtClean="0">
                          <a:solidFill>
                            <a:srgbClr val="C00000"/>
                          </a:solidFill>
                          <a:latin typeface="+mj-lt"/>
                          <a:cs typeface="Arial" charset="0"/>
                        </a:rPr>
                        <a:t>4 </a:t>
                      </a:r>
                      <a:r>
                        <a:rPr lang="ru-RU" sz="2000" b="1" baseline="-25000" dirty="0" err="1" smtClean="0">
                          <a:solidFill>
                            <a:srgbClr val="C00000"/>
                          </a:solidFill>
                          <a:latin typeface="+mj-lt"/>
                          <a:cs typeface="Arial" charset="0"/>
                        </a:rPr>
                        <a:t>конц</a:t>
                      </a:r>
                      <a:r>
                        <a:rPr lang="ru-RU" sz="2000" b="1" baseline="-25000" dirty="0" smtClean="0">
                          <a:solidFill>
                            <a:srgbClr val="C00000"/>
                          </a:solidFill>
                          <a:latin typeface="+mj-lt"/>
                          <a:cs typeface="Arial" charset="0"/>
                        </a:rPr>
                        <a:t>.</a:t>
                      </a:r>
                      <a:endParaRPr lang="en-US" sz="2000" b="1" baseline="-25000" dirty="0" smtClean="0">
                        <a:solidFill>
                          <a:srgbClr val="C00000"/>
                        </a:solidFill>
                        <a:latin typeface="+mj-lt"/>
                        <a:cs typeface="Arial" charset="0"/>
                      </a:endParaRPr>
                    </a:p>
                    <a:p>
                      <a:pPr algn="l" eaLnBrk="0" hangingPunct="0">
                        <a:spcBef>
                          <a:spcPts val="600"/>
                        </a:spcBef>
                        <a:defRPr/>
                      </a:pPr>
                      <a:r>
                        <a:rPr lang="ru-RU" sz="2000" b="1" dirty="0" smtClean="0">
                          <a:solidFill>
                            <a:srgbClr val="C00000"/>
                          </a:solidFill>
                          <a:latin typeface="+mj-lt"/>
                          <a:cs typeface="Arial" charset="0"/>
                        </a:rPr>
                        <a:t>Оксид меди (</a:t>
                      </a:r>
                      <a:r>
                        <a:rPr lang="en-US" sz="2000" b="1" dirty="0" smtClean="0">
                          <a:solidFill>
                            <a:srgbClr val="C00000"/>
                          </a:solidFill>
                          <a:latin typeface="+mj-lt"/>
                          <a:cs typeface="Arial" charset="0"/>
                        </a:rPr>
                        <a:t>II</a:t>
                      </a:r>
                      <a:r>
                        <a:rPr lang="ru-RU" sz="2000" b="1" dirty="0" smtClean="0">
                          <a:solidFill>
                            <a:srgbClr val="C00000"/>
                          </a:solidFill>
                          <a:latin typeface="+mj-lt"/>
                          <a:cs typeface="Arial" charset="0"/>
                        </a:rPr>
                        <a:t>) </a:t>
                      </a:r>
                      <a:r>
                        <a:rPr lang="en-US" sz="2000" b="1" dirty="0" err="1" smtClean="0">
                          <a:solidFill>
                            <a:srgbClr val="C00000"/>
                          </a:solidFill>
                          <a:latin typeface="+mj-lt"/>
                          <a:cs typeface="Times New Roman" pitchFamily="18" charset="0"/>
                        </a:rPr>
                        <a:t>CuO</a:t>
                      </a:r>
                      <a:endParaRPr lang="en-US" sz="2000" b="1" dirty="0" smtClean="0">
                        <a:solidFill>
                          <a:srgbClr val="C00000"/>
                        </a:solidFill>
                        <a:latin typeface="+mj-lt"/>
                        <a:cs typeface="Times New Roman" pitchFamily="18" charset="0"/>
                      </a:endParaRPr>
                    </a:p>
                    <a:p>
                      <a:pPr algn="l" eaLnBrk="0" hangingPunct="0">
                        <a:spcBef>
                          <a:spcPts val="600"/>
                        </a:spcBef>
                        <a:defRPr/>
                      </a:pPr>
                      <a:r>
                        <a:rPr lang="ru-RU" sz="2000" b="1" dirty="0" smtClean="0">
                          <a:solidFill>
                            <a:srgbClr val="C00000"/>
                          </a:solidFill>
                          <a:latin typeface="+mj-lt"/>
                          <a:cs typeface="Arial" charset="0"/>
                        </a:rPr>
                        <a:t>Катионы серебра </a:t>
                      </a:r>
                      <a:r>
                        <a:rPr lang="en-US" sz="2000" b="1" dirty="0" smtClean="0">
                          <a:solidFill>
                            <a:srgbClr val="C00000"/>
                          </a:solidFill>
                          <a:latin typeface="+mj-lt"/>
                          <a:cs typeface="Arial" charset="0"/>
                        </a:rPr>
                        <a:t>Ag</a:t>
                      </a:r>
                      <a:r>
                        <a:rPr lang="ru-RU" sz="1800" b="1" dirty="0" smtClean="0">
                          <a:solidFill>
                            <a:srgbClr val="C00000"/>
                          </a:solidFill>
                          <a:latin typeface="+mj-lt"/>
                          <a:cs typeface="Arial" charset="0"/>
                        </a:rPr>
                        <a:t>+</a:t>
                      </a:r>
                      <a:r>
                        <a:rPr lang="ru-RU" sz="2000" b="1" baseline="30000" dirty="0" smtClean="0">
                          <a:solidFill>
                            <a:srgbClr val="C00000"/>
                          </a:solidFill>
                          <a:latin typeface="+mj-lt"/>
                          <a:cs typeface="Arial" charset="0"/>
                        </a:rPr>
                        <a:t> </a:t>
                      </a:r>
                      <a:r>
                        <a:rPr lang="ru-RU" sz="2000" b="1" baseline="0" dirty="0" smtClean="0">
                          <a:solidFill>
                            <a:srgbClr val="C00000"/>
                          </a:solidFill>
                          <a:latin typeface="+mj-lt"/>
                          <a:cs typeface="Arial" charset="0"/>
                        </a:rPr>
                        <a:t>        </a:t>
                      </a:r>
                      <a:r>
                        <a:rPr lang="en-US" sz="2000" b="1" dirty="0" smtClean="0">
                          <a:solidFill>
                            <a:srgbClr val="C00000"/>
                          </a:solidFill>
                          <a:latin typeface="+mj-lt"/>
                          <a:cs typeface="Arial" charset="0"/>
                        </a:rPr>
                        <a:t>[Ag(NH</a:t>
                      </a:r>
                      <a:r>
                        <a:rPr lang="en-US" sz="2000" b="1" baseline="-25000" dirty="0" smtClean="0">
                          <a:solidFill>
                            <a:srgbClr val="C00000"/>
                          </a:solidFill>
                          <a:latin typeface="+mj-lt"/>
                          <a:cs typeface="Arial" charset="0"/>
                        </a:rPr>
                        <a:t>3</a:t>
                      </a:r>
                      <a:r>
                        <a:rPr lang="en-US" sz="2000" b="1" dirty="0" smtClean="0">
                          <a:solidFill>
                            <a:srgbClr val="C00000"/>
                          </a:solidFill>
                          <a:latin typeface="+mj-lt"/>
                          <a:cs typeface="Arial" charset="0"/>
                        </a:rPr>
                        <a:t>)</a:t>
                      </a:r>
                      <a:r>
                        <a:rPr lang="en-US" sz="2000" b="1" baseline="-25000" dirty="0" smtClean="0">
                          <a:solidFill>
                            <a:srgbClr val="C00000"/>
                          </a:solidFill>
                          <a:latin typeface="+mj-lt"/>
                          <a:cs typeface="Arial" charset="0"/>
                        </a:rPr>
                        <a:t>2</a:t>
                      </a:r>
                      <a:r>
                        <a:rPr lang="en-US" sz="2000" b="1" dirty="0" smtClean="0">
                          <a:solidFill>
                            <a:srgbClr val="C00000"/>
                          </a:solidFill>
                          <a:latin typeface="+mj-lt"/>
                          <a:cs typeface="Arial" charset="0"/>
                        </a:rPr>
                        <a:t>]OH </a:t>
                      </a:r>
                      <a:endParaRPr lang="ru-RU" sz="2000" b="1" dirty="0">
                        <a:solidFill>
                          <a:srgbClr val="C00000"/>
                        </a:solidFill>
                        <a:latin typeface="+mj-lt"/>
                      </a:endParaRPr>
                    </a:p>
                  </a:txBody>
                  <a:tcPr>
                    <a:solidFill>
                      <a:schemeClr val="bg2">
                        <a:lumMod val="20000"/>
                        <a:lumOff val="80000"/>
                      </a:schemeClr>
                    </a:solidFill>
                  </a:tcPr>
                </a:tc>
                <a:tc>
                  <a:txBody>
                    <a:bodyPr/>
                    <a:lstStyle/>
                    <a:p>
                      <a:pPr algn="ctr" fontAlgn="auto">
                        <a:spcBef>
                          <a:spcPts val="600"/>
                        </a:spcBef>
                        <a:spcAft>
                          <a:spcPts val="0"/>
                        </a:spcAft>
                        <a:defRPr/>
                      </a:pPr>
                      <a:r>
                        <a:rPr lang="ru-RU" sz="2000" b="1" dirty="0" smtClean="0">
                          <a:solidFill>
                            <a:srgbClr val="C00000"/>
                          </a:solidFill>
                        </a:rPr>
                        <a:t>Водород Н</a:t>
                      </a:r>
                      <a:r>
                        <a:rPr lang="ru-RU" sz="2000" b="1" baseline="-25000" dirty="0" smtClean="0">
                          <a:solidFill>
                            <a:srgbClr val="C00000"/>
                          </a:solidFill>
                        </a:rPr>
                        <a:t>2</a:t>
                      </a:r>
                      <a:r>
                        <a:rPr lang="ru-RU" sz="2000" dirty="0" smtClean="0">
                          <a:solidFill>
                            <a:srgbClr val="C00000"/>
                          </a:solidFill>
                        </a:rPr>
                        <a:t> </a:t>
                      </a:r>
                      <a:r>
                        <a:rPr lang="en-US" sz="2000" dirty="0" smtClean="0">
                          <a:solidFill>
                            <a:srgbClr val="C00000"/>
                          </a:solidFill>
                        </a:rPr>
                        <a:t>/(Ni, Pt, Pd)</a:t>
                      </a:r>
                      <a:endParaRPr lang="ru-RU" sz="2000" dirty="0" smtClean="0">
                        <a:solidFill>
                          <a:srgbClr val="C00000"/>
                        </a:solidFill>
                      </a:endParaRPr>
                    </a:p>
                    <a:p>
                      <a:pPr algn="ctr" fontAlgn="auto">
                        <a:spcBef>
                          <a:spcPts val="600"/>
                        </a:spcBef>
                        <a:spcAft>
                          <a:spcPts val="0"/>
                        </a:spcAft>
                        <a:defRPr/>
                      </a:pPr>
                      <a:endParaRPr lang="ru-RU" sz="2000" dirty="0" smtClean="0">
                        <a:solidFill>
                          <a:srgbClr val="C00000"/>
                        </a:solidFill>
                      </a:endParaRPr>
                    </a:p>
                    <a:p>
                      <a:pPr algn="ctr" fontAlgn="auto">
                        <a:spcBef>
                          <a:spcPts val="600"/>
                        </a:spcBef>
                        <a:spcAft>
                          <a:spcPts val="600"/>
                        </a:spcAft>
                        <a:defRPr/>
                      </a:pPr>
                      <a:r>
                        <a:rPr lang="ru-RU" sz="2000" b="1" dirty="0" smtClean="0">
                          <a:solidFill>
                            <a:srgbClr val="C00000"/>
                          </a:solidFill>
                        </a:rPr>
                        <a:t>Сероводород Н</a:t>
                      </a:r>
                      <a:r>
                        <a:rPr lang="ru-RU" sz="2000" b="1" baseline="-25000" dirty="0" smtClean="0">
                          <a:solidFill>
                            <a:srgbClr val="C00000"/>
                          </a:solidFill>
                        </a:rPr>
                        <a:t>2</a:t>
                      </a:r>
                      <a:r>
                        <a:rPr lang="en-US" sz="2000" b="1" dirty="0" smtClean="0">
                          <a:solidFill>
                            <a:srgbClr val="C00000"/>
                          </a:solidFill>
                        </a:rPr>
                        <a:t>S </a:t>
                      </a:r>
                      <a:r>
                        <a:rPr lang="ru-RU" sz="2000" b="1" dirty="0" smtClean="0">
                          <a:solidFill>
                            <a:srgbClr val="C00000"/>
                          </a:solidFill>
                        </a:rPr>
                        <a:t>и сульфиды </a:t>
                      </a:r>
                      <a:r>
                        <a:rPr lang="en-US" sz="2000" b="1" dirty="0" smtClean="0">
                          <a:solidFill>
                            <a:srgbClr val="C00000"/>
                          </a:solidFill>
                        </a:rPr>
                        <a:t>S</a:t>
                      </a:r>
                      <a:r>
                        <a:rPr lang="en-US" sz="2000" b="1" baseline="30000" dirty="0" smtClean="0">
                          <a:solidFill>
                            <a:srgbClr val="C00000"/>
                          </a:solidFill>
                        </a:rPr>
                        <a:t>2‒</a:t>
                      </a:r>
                      <a:endParaRPr lang="ru-RU" sz="2000" b="1" baseline="30000" dirty="0" smtClean="0">
                        <a:solidFill>
                          <a:srgbClr val="C00000"/>
                        </a:solidFill>
                      </a:endParaRPr>
                    </a:p>
                    <a:p>
                      <a:pPr algn="ctr" fontAlgn="auto">
                        <a:spcBef>
                          <a:spcPts val="600"/>
                        </a:spcBef>
                        <a:spcAft>
                          <a:spcPts val="600"/>
                        </a:spcAft>
                        <a:defRPr/>
                      </a:pPr>
                      <a:endParaRPr lang="ru-RU" sz="2000" b="1" baseline="30000" dirty="0" smtClean="0">
                        <a:solidFill>
                          <a:srgbClr val="C00000"/>
                        </a:solidFill>
                      </a:endParaRPr>
                    </a:p>
                    <a:p>
                      <a:pPr algn="ctr" fontAlgn="auto">
                        <a:spcBef>
                          <a:spcPts val="0"/>
                        </a:spcBef>
                        <a:spcAft>
                          <a:spcPts val="0"/>
                        </a:spcAft>
                        <a:defRPr/>
                      </a:pPr>
                      <a:r>
                        <a:rPr lang="ru-RU" sz="2000" b="1" dirty="0" smtClean="0">
                          <a:solidFill>
                            <a:srgbClr val="C00000"/>
                          </a:solidFill>
                        </a:rPr>
                        <a:t>Металлы в кислой среде </a:t>
                      </a:r>
                    </a:p>
                    <a:p>
                      <a:pPr algn="ctr" fontAlgn="auto">
                        <a:spcBef>
                          <a:spcPts val="0"/>
                        </a:spcBef>
                        <a:spcAft>
                          <a:spcPts val="0"/>
                        </a:spcAft>
                        <a:defRPr/>
                      </a:pPr>
                      <a:endParaRPr lang="ru-RU" sz="2000" b="1" dirty="0" smtClean="0">
                        <a:solidFill>
                          <a:srgbClr val="C00000"/>
                        </a:solidFill>
                      </a:endParaRPr>
                    </a:p>
                    <a:p>
                      <a:pPr algn="ctr" fontAlgn="auto">
                        <a:spcBef>
                          <a:spcPts val="0"/>
                        </a:spcBef>
                        <a:spcAft>
                          <a:spcPts val="0"/>
                        </a:spcAft>
                        <a:defRPr/>
                      </a:pPr>
                      <a:r>
                        <a:rPr lang="en-US" sz="2000" b="1" dirty="0" smtClean="0">
                          <a:solidFill>
                            <a:srgbClr val="C00000"/>
                          </a:solidFill>
                        </a:rPr>
                        <a:t>(</a:t>
                      </a:r>
                      <a:r>
                        <a:rPr lang="en-US" sz="2000" b="1" dirty="0" err="1" smtClean="0">
                          <a:solidFill>
                            <a:srgbClr val="C00000"/>
                          </a:solidFill>
                        </a:rPr>
                        <a:t>Sn</a:t>
                      </a:r>
                      <a:r>
                        <a:rPr lang="en-US" sz="2000" b="1" dirty="0" smtClean="0">
                          <a:solidFill>
                            <a:srgbClr val="C00000"/>
                          </a:solidFill>
                        </a:rPr>
                        <a:t>, Zn, Fe </a:t>
                      </a:r>
                      <a:r>
                        <a:rPr lang="ru-RU" sz="2000" b="1" dirty="0" smtClean="0">
                          <a:solidFill>
                            <a:srgbClr val="C00000"/>
                          </a:solidFill>
                        </a:rPr>
                        <a:t>и др.)</a:t>
                      </a:r>
                      <a:r>
                        <a:rPr lang="ru-RU" sz="2000" dirty="0" smtClean="0">
                          <a:solidFill>
                            <a:srgbClr val="C00000"/>
                          </a:solidFill>
                        </a:rPr>
                        <a:t>  </a:t>
                      </a:r>
                      <a:endParaRPr lang="en-US" sz="2000" b="1" baseline="-25000" dirty="0" smtClean="0">
                        <a:solidFill>
                          <a:srgbClr val="C00000"/>
                        </a:solidFill>
                      </a:endParaRPr>
                    </a:p>
                    <a:p>
                      <a:pPr algn="ctr" fontAlgn="auto">
                        <a:spcBef>
                          <a:spcPts val="600"/>
                        </a:spcBef>
                        <a:spcAft>
                          <a:spcPts val="0"/>
                        </a:spcAft>
                        <a:defRPr/>
                      </a:pPr>
                      <a:r>
                        <a:rPr lang="ru-RU" sz="2000" b="1" dirty="0" err="1" smtClean="0">
                          <a:solidFill>
                            <a:srgbClr val="C00000"/>
                          </a:solidFill>
                        </a:rPr>
                        <a:t>Литийалюминийгидрид</a:t>
                      </a:r>
                      <a:r>
                        <a:rPr lang="ru-RU" sz="2000" b="1" dirty="0" smtClean="0">
                          <a:solidFill>
                            <a:srgbClr val="C00000"/>
                          </a:solidFill>
                        </a:rPr>
                        <a:t>  </a:t>
                      </a:r>
                      <a:r>
                        <a:rPr lang="en-US" sz="2000" b="1" dirty="0" smtClean="0">
                          <a:solidFill>
                            <a:srgbClr val="C00000"/>
                          </a:solidFill>
                        </a:rPr>
                        <a:t>LiAlH</a:t>
                      </a:r>
                      <a:r>
                        <a:rPr lang="en-US" sz="2000" b="1" baseline="-25000" dirty="0" smtClean="0">
                          <a:solidFill>
                            <a:srgbClr val="C00000"/>
                          </a:solidFill>
                        </a:rPr>
                        <a:t>4</a:t>
                      </a:r>
                      <a:endParaRPr lang="ru-RU" sz="2000" b="1" baseline="-25000" dirty="0" smtClean="0">
                        <a:solidFill>
                          <a:srgbClr val="C00000"/>
                        </a:solidFill>
                      </a:endParaRPr>
                    </a:p>
                    <a:p>
                      <a:pPr algn="ctr" fontAlgn="auto">
                        <a:spcBef>
                          <a:spcPts val="600"/>
                        </a:spcBef>
                        <a:spcAft>
                          <a:spcPts val="0"/>
                        </a:spcAft>
                        <a:defRPr/>
                      </a:pPr>
                      <a:endParaRPr lang="en-US" sz="2000" b="1" baseline="-25000" dirty="0" smtClean="0">
                        <a:solidFill>
                          <a:srgbClr val="C00000"/>
                        </a:solidFill>
                      </a:endParaRPr>
                    </a:p>
                    <a:p>
                      <a:pPr algn="ctr" fontAlgn="auto">
                        <a:spcBef>
                          <a:spcPts val="600"/>
                        </a:spcBef>
                        <a:spcAft>
                          <a:spcPts val="0"/>
                        </a:spcAft>
                        <a:defRPr/>
                      </a:pPr>
                      <a:r>
                        <a:rPr lang="ru-RU" sz="2000" b="1" dirty="0" err="1" smtClean="0">
                          <a:solidFill>
                            <a:srgbClr val="C00000"/>
                          </a:solidFill>
                        </a:rPr>
                        <a:t>Борогидрид</a:t>
                      </a:r>
                      <a:r>
                        <a:rPr lang="ru-RU" sz="2000" b="1" dirty="0" smtClean="0">
                          <a:solidFill>
                            <a:srgbClr val="C00000"/>
                          </a:solidFill>
                        </a:rPr>
                        <a:t> натрия</a:t>
                      </a:r>
                      <a:r>
                        <a:rPr lang="en-US" sz="2000" b="1" dirty="0" smtClean="0">
                          <a:solidFill>
                            <a:srgbClr val="C00000"/>
                          </a:solidFill>
                        </a:rPr>
                        <a:t>    NaBH</a:t>
                      </a:r>
                      <a:r>
                        <a:rPr lang="en-US" sz="2000" b="1" baseline="-25000" dirty="0" smtClean="0">
                          <a:solidFill>
                            <a:srgbClr val="C00000"/>
                          </a:solidFill>
                        </a:rPr>
                        <a:t>4</a:t>
                      </a:r>
                      <a:endParaRPr lang="ru-RU" sz="2000" b="1" baseline="-25000" dirty="0" smtClean="0">
                        <a:solidFill>
                          <a:srgbClr val="C00000"/>
                        </a:solidFill>
                      </a:endParaRPr>
                    </a:p>
                    <a:p>
                      <a:endParaRPr lang="ru-RU" sz="2000" dirty="0">
                        <a:solidFill>
                          <a:schemeClr val="accent2"/>
                        </a:solidFill>
                      </a:endParaRPr>
                    </a:p>
                  </a:txBody>
                  <a:tcPr>
                    <a:solidFill>
                      <a:schemeClr val="tx1">
                        <a:lumMod val="10000"/>
                        <a:lumOff val="9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820472" cy="1569660"/>
          </a:xfrm>
          <a:prstGeom prst="rect">
            <a:avLst/>
          </a:prstGeom>
        </p:spPr>
        <p:txBody>
          <a:bodyPr wrap="square">
            <a:spAutoFit/>
          </a:bodyPr>
          <a:lstStyle/>
          <a:p>
            <a:r>
              <a:rPr lang="ru-RU" sz="3200" b="1" dirty="0" smtClean="0">
                <a:solidFill>
                  <a:schemeClr val="accent6"/>
                </a:solidFill>
                <a:effectLst>
                  <a:outerShdw blurRad="60007" dist="310007" dir="7680000" sy="30000" kx="1300200" algn="ctr" rotWithShape="0">
                    <a:prstClr val="black">
                      <a:alpha val="32000"/>
                    </a:prstClr>
                  </a:outerShdw>
                </a:effectLst>
              </a:rPr>
              <a:t>Задание     С-1</a:t>
            </a:r>
            <a:r>
              <a:rPr lang="en-US" sz="3200" b="1" dirty="0" smtClean="0">
                <a:solidFill>
                  <a:schemeClr val="accent6"/>
                </a:solidFill>
                <a:effectLst>
                  <a:outerShdw blurRad="60007" dist="310007" dir="7680000" sy="30000" kx="1300200" algn="ctr" rotWithShape="0">
                    <a:prstClr val="black">
                      <a:alpha val="32000"/>
                    </a:prstClr>
                  </a:outerShdw>
                </a:effectLst>
              </a:rPr>
              <a:t/>
            </a:r>
            <a:br>
              <a:rPr lang="en-US" sz="3200" b="1" dirty="0" smtClean="0">
                <a:solidFill>
                  <a:schemeClr val="accent6"/>
                </a:solidFill>
                <a:effectLst>
                  <a:outerShdw blurRad="60007" dist="310007" dir="7680000" sy="30000" kx="1300200" algn="ctr" rotWithShape="0">
                    <a:prstClr val="black">
                      <a:alpha val="32000"/>
                    </a:prstClr>
                  </a:outerShdw>
                </a:effectLst>
              </a:rPr>
            </a:br>
            <a:r>
              <a:rPr lang="en-US" sz="3200" b="1" dirty="0" smtClean="0">
                <a:solidFill>
                  <a:srgbClr val="C00000"/>
                </a:solidFill>
                <a:effectLst>
                  <a:outerShdw blurRad="60007" dist="310007" dir="7680000" sy="30000" kx="1300200" algn="ctr" rotWithShape="0">
                    <a:prstClr val="black">
                      <a:alpha val="32000"/>
                    </a:prstClr>
                  </a:outerShdw>
                </a:effectLst>
              </a:rPr>
              <a:t>KMnO</a:t>
            </a:r>
            <a:r>
              <a:rPr lang="en-US" sz="2800" b="1" dirty="0" smtClean="0">
                <a:solidFill>
                  <a:srgbClr val="C00000"/>
                </a:solidFill>
                <a:effectLst>
                  <a:outerShdw blurRad="60007" dist="310007" dir="7680000" sy="30000" kx="1300200" algn="ctr" rotWithShape="0">
                    <a:prstClr val="black">
                      <a:alpha val="32000"/>
                    </a:prstClr>
                  </a:outerShdw>
                </a:effectLst>
              </a:rPr>
              <a:t>4</a:t>
            </a:r>
            <a:r>
              <a:rPr lang="en-US" sz="3200" b="1" dirty="0" smtClean="0">
                <a:solidFill>
                  <a:srgbClr val="C00000"/>
                </a:solidFill>
                <a:effectLst>
                  <a:outerShdw blurRad="60007" dist="310007" dir="7680000" sy="30000" kx="1300200" algn="ctr" rotWithShape="0">
                    <a:prstClr val="black">
                      <a:alpha val="32000"/>
                    </a:prstClr>
                  </a:outerShdw>
                </a:effectLst>
              </a:rPr>
              <a:t>+H</a:t>
            </a:r>
            <a:r>
              <a:rPr lang="en-US" sz="2800" b="1" dirty="0" smtClean="0">
                <a:solidFill>
                  <a:srgbClr val="C00000"/>
                </a:solidFill>
                <a:effectLst>
                  <a:outerShdw blurRad="60007" dist="310007" dir="7680000" sy="30000" kx="1300200" algn="ctr" rotWithShape="0">
                    <a:prstClr val="black">
                      <a:alpha val="32000"/>
                    </a:prstClr>
                  </a:outerShdw>
                </a:effectLst>
              </a:rPr>
              <a:t>2</a:t>
            </a:r>
            <a:r>
              <a:rPr lang="en-US" sz="3200" b="1" dirty="0" smtClean="0">
                <a:solidFill>
                  <a:srgbClr val="C00000"/>
                </a:solidFill>
                <a:effectLst>
                  <a:outerShdw blurRad="60007" dist="310007" dir="7680000" sy="30000" kx="1300200" algn="ctr" rotWithShape="0">
                    <a:prstClr val="black">
                      <a:alpha val="32000"/>
                    </a:prstClr>
                  </a:outerShdw>
                </a:effectLst>
              </a:rPr>
              <a:t>S </a:t>
            </a:r>
            <a:r>
              <a:rPr lang="ru-RU" sz="3200" b="1" dirty="0" smtClean="0">
                <a:solidFill>
                  <a:srgbClr val="C00000"/>
                </a:solidFill>
                <a:effectLst>
                  <a:outerShdw blurRad="60007" dist="310007" dir="7680000" sy="30000" kx="1300200" algn="ctr" rotWithShape="0">
                    <a:prstClr val="black">
                      <a:alpha val="32000"/>
                    </a:prstClr>
                  </a:outerShdw>
                </a:effectLst>
              </a:rPr>
              <a:t>+…</a:t>
            </a:r>
            <a:r>
              <a:rPr lang="en-US" sz="3200" b="1" dirty="0" smtClean="0">
                <a:solidFill>
                  <a:srgbClr val="C00000"/>
                </a:solidFill>
                <a:effectLst>
                  <a:outerShdw blurRad="60007" dist="310007" dir="7680000" sy="30000" kx="1300200" algn="ctr" rotWithShape="0">
                    <a:prstClr val="black">
                      <a:alpha val="32000"/>
                    </a:prstClr>
                  </a:outerShdw>
                </a:effectLst>
              </a:rPr>
              <a:t>=MnSO</a:t>
            </a:r>
            <a:r>
              <a:rPr lang="en-US" sz="2800" b="1" dirty="0" smtClean="0">
                <a:solidFill>
                  <a:srgbClr val="C00000"/>
                </a:solidFill>
                <a:effectLst>
                  <a:outerShdw blurRad="60007" dist="310007" dir="7680000" sy="30000" kx="1300200" algn="ctr" rotWithShape="0">
                    <a:prstClr val="black">
                      <a:alpha val="32000"/>
                    </a:prstClr>
                  </a:outerShdw>
                </a:effectLst>
              </a:rPr>
              <a:t>4</a:t>
            </a:r>
            <a:r>
              <a:rPr lang="en-US" sz="3200" b="1" dirty="0" smtClean="0">
                <a:solidFill>
                  <a:srgbClr val="C00000"/>
                </a:solidFill>
                <a:effectLst>
                  <a:outerShdw blurRad="60007" dist="310007" dir="7680000" sy="30000" kx="1300200" algn="ctr" rotWithShape="0">
                    <a:prstClr val="black">
                      <a:alpha val="32000"/>
                    </a:prstClr>
                  </a:outerShdw>
                </a:effectLst>
              </a:rPr>
              <a:t>+S+</a:t>
            </a:r>
            <a:r>
              <a:rPr lang="ru-RU" sz="3200" b="1" dirty="0" smtClean="0">
                <a:solidFill>
                  <a:srgbClr val="C00000"/>
                </a:solidFill>
                <a:effectLst>
                  <a:outerShdw blurRad="60007" dist="310007" dir="7680000" sy="30000" kx="1300200" algn="ctr" rotWithShape="0">
                    <a:prstClr val="black">
                      <a:alpha val="32000"/>
                    </a:prstClr>
                  </a:outerShdw>
                </a:effectLst>
              </a:rPr>
              <a:t>…+…</a:t>
            </a:r>
            <a:br>
              <a:rPr lang="ru-RU" sz="3200" b="1" dirty="0" smtClean="0">
                <a:solidFill>
                  <a:srgbClr val="C00000"/>
                </a:solidFill>
                <a:effectLst>
                  <a:outerShdw blurRad="60007" dist="310007" dir="7680000" sy="30000" kx="1300200" algn="ctr" rotWithShape="0">
                    <a:prstClr val="black">
                      <a:alpha val="32000"/>
                    </a:prstClr>
                  </a:outerShdw>
                </a:effectLst>
              </a:rPr>
            </a:br>
            <a:endParaRPr lang="ru-RU" sz="3200" dirty="0"/>
          </a:p>
        </p:txBody>
      </p:sp>
      <p:pic>
        <p:nvPicPr>
          <p:cNvPr id="3" name="Picture 2" descr="C:\Users\User\Downloads\X-13.jpg"/>
          <p:cNvPicPr>
            <a:picLocks noChangeAspect="1" noChangeArrowheads="1"/>
          </p:cNvPicPr>
          <p:nvPr/>
        </p:nvPicPr>
        <p:blipFill>
          <a:blip r:embed="rId2" cstate="print"/>
          <a:srcRect/>
          <a:stretch>
            <a:fillRect/>
          </a:stretch>
        </p:blipFill>
        <p:spPr>
          <a:xfrm>
            <a:off x="0" y="1196752"/>
            <a:ext cx="9144000" cy="566124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Downloads\i (4).jpg"/>
          <p:cNvPicPr>
            <a:picLocks noChangeAspect="1" noChangeArrowheads="1"/>
          </p:cNvPicPr>
          <p:nvPr/>
        </p:nvPicPr>
        <p:blipFill>
          <a:blip r:embed="rId2" cstate="print"/>
          <a:srcRect/>
          <a:stretch>
            <a:fillRect/>
          </a:stretch>
        </p:blipFill>
        <p:spPr bwMode="auto">
          <a:xfrm>
            <a:off x="0" y="908720"/>
            <a:ext cx="9144000" cy="54737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88640"/>
            <a:ext cx="8280920" cy="2088232"/>
          </a:xfrm>
        </p:spPr>
        <p:txBody>
          <a:bodyPr>
            <a:normAutofit/>
          </a:bodyPr>
          <a:lstStyle/>
          <a:p>
            <a:r>
              <a:rPr lang="ru-RU" b="1" dirty="0" smtClean="0">
                <a:solidFill>
                  <a:schemeClr val="accent6"/>
                </a:solidFill>
                <a:effectLst>
                  <a:outerShdw blurRad="60007" dist="310007" dir="7680000" sy="30000" kx="1300200" algn="ctr" rotWithShape="0">
                    <a:prstClr val="black">
                      <a:alpha val="32000"/>
                    </a:prstClr>
                  </a:outerShdw>
                </a:effectLst>
              </a:rPr>
              <a:t>Влияние среды на продукты ОВР</a:t>
            </a:r>
            <a:endParaRPr lang="ru-RU" dirty="0"/>
          </a:p>
        </p:txBody>
      </p:sp>
      <p:pic>
        <p:nvPicPr>
          <p:cNvPr id="4" name="Picture 2" descr="C:\Users\User\Downloads\i (2).jpg"/>
          <p:cNvPicPr>
            <a:picLocks noChangeAspect="1" noChangeArrowheads="1"/>
          </p:cNvPicPr>
          <p:nvPr/>
        </p:nvPicPr>
        <p:blipFill>
          <a:blip r:embed="rId2" cstate="print"/>
          <a:srcRect/>
          <a:stretch>
            <a:fillRect/>
          </a:stretch>
        </p:blipFill>
        <p:spPr>
          <a:xfrm>
            <a:off x="395536" y="2204864"/>
            <a:ext cx="8352927" cy="4068765"/>
          </a:xfrm>
          <a:prstGeom prst="rect">
            <a:avLst/>
          </a:prstGeom>
          <a:noFill/>
        </p:spPr>
      </p:pic>
    </p:spTree>
  </p:cSld>
  <p:clrMapOvr>
    <a:masterClrMapping/>
  </p:clrMapOvr>
  <p:transition spd="med">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4834880" cy="1008112"/>
          </a:xfrm>
        </p:spPr>
        <p:txBody>
          <a:bodyPr>
            <a:normAutofit fontScale="90000"/>
          </a:bodyPr>
          <a:lstStyle/>
          <a:p>
            <a:r>
              <a:rPr lang="ru-RU" b="1" dirty="0" smtClean="0">
                <a:solidFill>
                  <a:schemeClr val="accent6"/>
                </a:solidFill>
              </a:rPr>
              <a:t>     </a:t>
            </a:r>
            <a:br>
              <a:rPr lang="ru-RU" b="1" dirty="0" smtClean="0">
                <a:solidFill>
                  <a:schemeClr val="accent6"/>
                </a:solidFill>
              </a:rPr>
            </a:br>
            <a:r>
              <a:rPr lang="ru-RU" b="1" dirty="0" smtClean="0">
                <a:solidFill>
                  <a:schemeClr val="accent6"/>
                </a:solidFill>
              </a:rPr>
              <a:t>          </a:t>
            </a:r>
            <a:br>
              <a:rPr lang="ru-RU" b="1" dirty="0" smtClean="0">
                <a:solidFill>
                  <a:schemeClr val="accent6"/>
                </a:solidFill>
              </a:rPr>
            </a:br>
            <a:r>
              <a:rPr lang="ru-RU" b="1" kern="0" dirty="0" smtClean="0">
                <a:solidFill>
                  <a:srgbClr val="C00000"/>
                </a:solidFill>
              </a:rPr>
              <a:t>Реакция Вагнера </a:t>
            </a:r>
            <a:br>
              <a:rPr lang="ru-RU" b="1" kern="0" dirty="0" smtClean="0">
                <a:solidFill>
                  <a:srgbClr val="C00000"/>
                </a:solidFill>
              </a:rPr>
            </a:br>
            <a:r>
              <a:rPr lang="ru-RU" b="1" i="1" kern="0" dirty="0" smtClean="0">
                <a:solidFill>
                  <a:srgbClr val="C00000"/>
                </a:solidFill>
              </a:rPr>
              <a:t>(мягкое окисление)</a:t>
            </a:r>
            <a:br>
              <a:rPr lang="ru-RU" b="1" i="1" kern="0" dirty="0" smtClean="0">
                <a:solidFill>
                  <a:srgbClr val="C00000"/>
                </a:solidFill>
              </a:rPr>
            </a:br>
            <a:endParaRPr lang="ru-RU" dirty="0"/>
          </a:p>
        </p:txBody>
      </p:sp>
      <p:graphicFrame>
        <p:nvGraphicFramePr>
          <p:cNvPr id="1026" name="Object 5"/>
          <p:cNvGraphicFramePr>
            <a:graphicFrameLocks noChangeAspect="1"/>
          </p:cNvGraphicFramePr>
          <p:nvPr/>
        </p:nvGraphicFramePr>
        <p:xfrm>
          <a:off x="467543" y="2931891"/>
          <a:ext cx="8136905" cy="1193695"/>
        </p:xfrm>
        <a:graphic>
          <a:graphicData uri="http://schemas.openxmlformats.org/presentationml/2006/ole">
            <p:oleObj spid="_x0000_s1026" name="CS ChemDraw Drawing" r:id="rId3" imgW="5087160" imgH="594720" progId="">
              <p:embed/>
            </p:oleObj>
          </a:graphicData>
        </a:graphic>
      </p:graphicFrame>
      <p:pic>
        <p:nvPicPr>
          <p:cNvPr id="4" name="Picture 21" descr="Georg Wagner.jpg"/>
          <p:cNvPicPr>
            <a:picLocks noChangeAspect="1" noChangeArrowheads="1"/>
          </p:cNvPicPr>
          <p:nvPr/>
        </p:nvPicPr>
        <p:blipFill>
          <a:blip r:embed="rId4" cstate="print"/>
          <a:srcRect/>
          <a:stretch>
            <a:fillRect/>
          </a:stretch>
        </p:blipFill>
        <p:spPr bwMode="auto">
          <a:xfrm>
            <a:off x="6804248" y="0"/>
            <a:ext cx="1728787" cy="1944215"/>
          </a:xfrm>
          <a:prstGeom prst="ellipse">
            <a:avLst/>
          </a:prstGeom>
          <a:ln>
            <a:noFill/>
          </a:ln>
          <a:effectLst>
            <a:softEdge rad="112500"/>
          </a:effectLst>
        </p:spPr>
      </p:pic>
      <p:sp>
        <p:nvSpPr>
          <p:cNvPr id="5" name="Прямоугольник 4"/>
          <p:cNvSpPr/>
          <p:nvPr/>
        </p:nvSpPr>
        <p:spPr>
          <a:xfrm flipH="1">
            <a:off x="5868144" y="2060848"/>
            <a:ext cx="2880320" cy="646331"/>
          </a:xfrm>
          <a:prstGeom prst="rect">
            <a:avLst/>
          </a:prstGeom>
        </p:spPr>
        <p:txBody>
          <a:bodyPr wrap="square">
            <a:spAutoFit/>
          </a:bodyPr>
          <a:lstStyle/>
          <a:p>
            <a:r>
              <a:rPr lang="ru-RU" i="1" dirty="0" smtClean="0"/>
              <a:t>Вагнер Егор Егорович</a:t>
            </a:r>
            <a:r>
              <a:rPr lang="ru-RU" dirty="0" smtClean="0"/>
              <a:t> </a:t>
            </a:r>
          </a:p>
          <a:p>
            <a:r>
              <a:rPr lang="ru-RU" dirty="0" smtClean="0"/>
              <a:t>(1849–1903)</a:t>
            </a:r>
            <a:endParaRPr lang="ru-RU" dirty="0"/>
          </a:p>
        </p:txBody>
      </p:sp>
      <p:sp>
        <p:nvSpPr>
          <p:cNvPr id="6" name="Прямоугольник 5"/>
          <p:cNvSpPr/>
          <p:nvPr/>
        </p:nvSpPr>
        <p:spPr>
          <a:xfrm>
            <a:off x="1475656" y="4398496"/>
            <a:ext cx="5832648" cy="954107"/>
          </a:xfrm>
          <a:prstGeom prst="rect">
            <a:avLst/>
          </a:prstGeom>
        </p:spPr>
        <p:txBody>
          <a:bodyPr wrap="square">
            <a:spAutoFit/>
          </a:bodyPr>
          <a:lstStyle/>
          <a:p>
            <a:r>
              <a:rPr lang="ru-RU" sz="2800" b="1" dirty="0" smtClean="0">
                <a:solidFill>
                  <a:schemeClr val="accent6"/>
                </a:solidFill>
              </a:rPr>
              <a:t>Окисление </a:t>
            </a:r>
            <a:r>
              <a:rPr lang="ru-RU" sz="2800" b="1" dirty="0" err="1" smtClean="0">
                <a:solidFill>
                  <a:schemeClr val="accent6"/>
                </a:solidFill>
              </a:rPr>
              <a:t>алкенов</a:t>
            </a:r>
            <a:r>
              <a:rPr lang="ru-RU" sz="2800" b="1" dirty="0" smtClean="0">
                <a:solidFill>
                  <a:schemeClr val="accent6"/>
                </a:solidFill>
              </a:rPr>
              <a:t/>
            </a:r>
            <a:br>
              <a:rPr lang="ru-RU" sz="2800" b="1" dirty="0" smtClean="0">
                <a:solidFill>
                  <a:schemeClr val="accent6"/>
                </a:solidFill>
              </a:rPr>
            </a:br>
            <a:endParaRPr lang="ru-RU"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863600" y="549275"/>
            <a:ext cx="8280400" cy="5576888"/>
          </a:xfrm>
        </p:spPr>
        <p:txBody>
          <a:bodyPr>
            <a:normAutofit lnSpcReduction="10000"/>
          </a:bodyPr>
          <a:lstStyle/>
          <a:p>
            <a:pPr>
              <a:buNone/>
            </a:pPr>
            <a:r>
              <a:rPr lang="ru-RU" dirty="0" smtClean="0"/>
              <a:t>Окислительно-восстановительной </a:t>
            </a:r>
            <a:r>
              <a:rPr lang="ru-RU" b="1" u="sng" dirty="0" smtClean="0"/>
              <a:t>не является</a:t>
            </a:r>
            <a:r>
              <a:rPr lang="ru-RU" dirty="0" smtClean="0"/>
              <a:t> реакция</a:t>
            </a:r>
          </a:p>
          <a:p>
            <a:pPr>
              <a:buNone/>
            </a:pPr>
            <a:r>
              <a:rPr lang="ru-RU" dirty="0" smtClean="0"/>
              <a:t>  </a:t>
            </a:r>
          </a:p>
          <a:p>
            <a:pPr>
              <a:buNone/>
            </a:pPr>
            <a:r>
              <a:rPr lang="ru-RU" dirty="0" smtClean="0"/>
              <a:t> </a:t>
            </a:r>
            <a:r>
              <a:rPr lang="ru-RU" b="1" dirty="0" smtClean="0"/>
              <a:t>1) 2Na + Cl</a:t>
            </a:r>
            <a:r>
              <a:rPr lang="ru-RU" b="1" baseline="-25000" dirty="0" smtClean="0"/>
              <a:t>2</a:t>
            </a:r>
            <a:r>
              <a:rPr lang="ru-RU" b="1" dirty="0" smtClean="0"/>
              <a:t> = 2NaCl</a:t>
            </a:r>
          </a:p>
          <a:p>
            <a:pPr>
              <a:buNone/>
            </a:pPr>
            <a:r>
              <a:rPr lang="ru-RU" b="1" dirty="0" smtClean="0"/>
              <a:t>  </a:t>
            </a:r>
          </a:p>
          <a:p>
            <a:pPr>
              <a:buNone/>
            </a:pPr>
            <a:r>
              <a:rPr lang="ru-RU" b="1" dirty="0" smtClean="0"/>
              <a:t> 2) </a:t>
            </a:r>
          </a:p>
          <a:p>
            <a:pPr>
              <a:buNone/>
            </a:pPr>
            <a:r>
              <a:rPr lang="ru-RU" b="1" dirty="0" smtClean="0"/>
              <a:t>  </a:t>
            </a:r>
          </a:p>
          <a:p>
            <a:pPr>
              <a:buNone/>
            </a:pPr>
            <a:r>
              <a:rPr lang="ru-RU" b="1" dirty="0" smtClean="0"/>
              <a:t> 3) </a:t>
            </a:r>
            <a:r>
              <a:rPr lang="ru-RU" b="1" dirty="0" err="1" smtClean="0"/>
              <a:t>Zn</a:t>
            </a:r>
            <a:r>
              <a:rPr lang="ru-RU" b="1" dirty="0" smtClean="0"/>
              <a:t> + 2HCl = ZnCl</a:t>
            </a:r>
            <a:r>
              <a:rPr lang="ru-RU" b="1" baseline="-25000" dirty="0" smtClean="0"/>
              <a:t>2</a:t>
            </a:r>
            <a:r>
              <a:rPr lang="ru-RU" b="1" dirty="0" smtClean="0"/>
              <a:t> + Н</a:t>
            </a:r>
            <a:r>
              <a:rPr lang="ru-RU" b="1" baseline="-25000" dirty="0" smtClean="0"/>
              <a:t>2</a:t>
            </a:r>
            <a:endParaRPr lang="ru-RU" b="1" dirty="0" smtClean="0"/>
          </a:p>
          <a:p>
            <a:pPr>
              <a:buNone/>
            </a:pPr>
            <a:r>
              <a:rPr lang="ru-RU" b="1" dirty="0" smtClean="0"/>
              <a:t>  </a:t>
            </a:r>
          </a:p>
          <a:p>
            <a:pPr>
              <a:buNone/>
            </a:pPr>
            <a:r>
              <a:rPr lang="ru-RU" b="1" dirty="0" smtClean="0"/>
              <a:t> 4) Н</a:t>
            </a:r>
            <a:r>
              <a:rPr lang="en-US" b="1" baseline="-25000" dirty="0" smtClean="0"/>
              <a:t>2</a:t>
            </a:r>
            <a:r>
              <a:rPr lang="en-US" b="1" dirty="0" smtClean="0"/>
              <a:t>C = O + 2Ag</a:t>
            </a:r>
            <a:r>
              <a:rPr lang="en-US" b="1" baseline="-25000" dirty="0" smtClean="0"/>
              <a:t>2</a:t>
            </a:r>
            <a:r>
              <a:rPr lang="en-US" b="1" dirty="0" smtClean="0"/>
              <a:t>O = 4Ag + CO</a:t>
            </a:r>
            <a:r>
              <a:rPr lang="en-US" b="1" baseline="-25000" dirty="0" smtClean="0"/>
              <a:t>2</a:t>
            </a:r>
            <a:r>
              <a:rPr lang="en-US" b="1" dirty="0" smtClean="0"/>
              <a:t> + H</a:t>
            </a:r>
            <a:r>
              <a:rPr lang="en-US" b="1" baseline="-25000" dirty="0" smtClean="0"/>
              <a:t>2</a:t>
            </a:r>
            <a:r>
              <a:rPr lang="en-US" b="1" dirty="0" smtClean="0"/>
              <a:t>O</a:t>
            </a:r>
            <a:endParaRPr lang="ru-RU" b="1" dirty="0" smtClean="0"/>
          </a:p>
          <a:p>
            <a:endParaRPr lang="ru-RU" dirty="0"/>
          </a:p>
        </p:txBody>
      </p:sp>
      <p:pic>
        <p:nvPicPr>
          <p:cNvPr id="5" name="Рисунок 4" descr="http://213.208.189.17/os11/docs/EA45D8517ABEB35140D0D83E76F14A41/questions/68AB7D49393289664DBBF8AC67022984/img379297v2n0.gif"/>
          <p:cNvPicPr/>
          <p:nvPr/>
        </p:nvPicPr>
        <p:blipFill>
          <a:blip r:embed="rId2" cstate="print"/>
          <a:srcRect/>
          <a:stretch>
            <a:fillRect/>
          </a:stretch>
        </p:blipFill>
        <p:spPr bwMode="auto">
          <a:xfrm>
            <a:off x="1331640" y="2852937"/>
            <a:ext cx="5040560" cy="7827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Downloads\Ch-18.jpg"/>
          <p:cNvPicPr>
            <a:picLocks noChangeAspect="1" noChangeArrowheads="1"/>
          </p:cNvPicPr>
          <p:nvPr/>
        </p:nvPicPr>
        <p:blipFill>
          <a:blip r:embed="rId2" cstate="print"/>
          <a:srcRect/>
          <a:stretch>
            <a:fillRect/>
          </a:stretch>
        </p:blipFill>
        <p:spPr bwMode="auto">
          <a:xfrm>
            <a:off x="397074" y="332656"/>
            <a:ext cx="8746926" cy="65253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Downloads\111173_html_m65f73849.png"/>
          <p:cNvPicPr>
            <a:picLocks noChangeAspect="1" noChangeArrowheads="1"/>
          </p:cNvPicPr>
          <p:nvPr/>
        </p:nvPicPr>
        <p:blipFill>
          <a:blip r:embed="rId2" cstate="print"/>
          <a:srcRect r="-2463" b="72321"/>
          <a:stretch>
            <a:fillRect/>
          </a:stretch>
        </p:blipFill>
        <p:spPr>
          <a:xfrm>
            <a:off x="1" y="692696"/>
            <a:ext cx="8892480" cy="616530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Равновесие</a:t>
            </a:r>
            <a:endParaRPr lang="ru-RU"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51520" y="404663"/>
            <a:ext cx="8568952" cy="5721499"/>
          </a:xfrm>
        </p:spPr>
        <p:txBody>
          <a:bodyPr>
            <a:normAutofit fontScale="25000" lnSpcReduction="20000"/>
          </a:bodyPr>
          <a:lstStyle/>
          <a:p>
            <a:pPr>
              <a:buNone/>
            </a:pPr>
            <a:r>
              <a:rPr lang="ru-RU" dirty="0" smtClean="0"/>
              <a:t> </a:t>
            </a:r>
            <a:r>
              <a:rPr lang="ru-RU" sz="7400" b="1" dirty="0" smtClean="0"/>
              <a:t>Установите соответствие между уравнением реакции и веществом-окислителем, участвующим в данной реакции.</a:t>
            </a:r>
          </a:p>
          <a:p>
            <a:pPr>
              <a:buNone/>
            </a:pPr>
            <a:r>
              <a:rPr lang="ru-RU" sz="7400" dirty="0" smtClean="0"/>
              <a:t> </a:t>
            </a:r>
          </a:p>
          <a:p>
            <a:pPr>
              <a:buNone/>
            </a:pPr>
            <a:r>
              <a:rPr lang="ru-RU" dirty="0" smtClean="0"/>
              <a:t>  </a:t>
            </a:r>
          </a:p>
          <a:p>
            <a:pPr>
              <a:buNone/>
            </a:pPr>
            <a:r>
              <a:rPr lang="ru-RU" b="1" dirty="0" smtClean="0"/>
              <a:t>                                           </a:t>
            </a:r>
            <a:r>
              <a:rPr lang="ru-RU" b="1" u="sng" dirty="0" smtClean="0"/>
              <a:t>  </a:t>
            </a:r>
            <a:r>
              <a:rPr lang="ru-RU" sz="9800" b="1" u="sng" dirty="0" smtClean="0"/>
              <a:t>УРАВНЕНИЕ РЕАКЦИИ</a:t>
            </a:r>
            <a:endParaRPr lang="ru-RU" sz="9800" dirty="0" smtClean="0"/>
          </a:p>
          <a:p>
            <a:pPr>
              <a:buNone/>
            </a:pPr>
            <a:r>
              <a:rPr lang="ru-RU" dirty="0" smtClean="0"/>
              <a:t> </a:t>
            </a:r>
          </a:p>
          <a:p>
            <a:pPr>
              <a:buNone/>
            </a:pPr>
            <a:r>
              <a:rPr lang="ru-RU" sz="7600" b="1" dirty="0" smtClean="0"/>
              <a:t>1) </a:t>
            </a:r>
            <a:r>
              <a:rPr lang="en-US" sz="7600" b="1" dirty="0" smtClean="0"/>
              <a:t>2NO + 2H</a:t>
            </a:r>
            <a:r>
              <a:rPr lang="en-US" sz="7600" b="1" baseline="-25000" dirty="0" smtClean="0"/>
              <a:t>2</a:t>
            </a:r>
            <a:r>
              <a:rPr lang="en-US" sz="7600" b="1" dirty="0" smtClean="0"/>
              <a:t> = N</a:t>
            </a:r>
            <a:r>
              <a:rPr lang="en-US" sz="7600" b="1" baseline="-25000" dirty="0" smtClean="0"/>
              <a:t>2</a:t>
            </a:r>
            <a:r>
              <a:rPr lang="en-US" sz="7600" b="1" dirty="0" smtClean="0"/>
              <a:t> + 2H</a:t>
            </a:r>
            <a:r>
              <a:rPr lang="en-US" sz="7600" b="1" baseline="-25000" dirty="0" smtClean="0"/>
              <a:t>2</a:t>
            </a:r>
            <a:r>
              <a:rPr lang="en-US" sz="7600" b="1" dirty="0" smtClean="0"/>
              <a:t>O</a:t>
            </a:r>
            <a:endParaRPr lang="ru-RU" sz="7600" b="1" dirty="0" smtClean="0"/>
          </a:p>
          <a:p>
            <a:pPr>
              <a:buNone/>
            </a:pPr>
            <a:r>
              <a:rPr lang="ru-RU" sz="7600" b="1" dirty="0" smtClean="0"/>
              <a:t>2) </a:t>
            </a:r>
            <a:r>
              <a:rPr lang="en-US" sz="7600" b="1" dirty="0" smtClean="0"/>
              <a:t>2NH</a:t>
            </a:r>
            <a:r>
              <a:rPr lang="en-US" sz="7600" b="1" baseline="-25000" dirty="0" smtClean="0"/>
              <a:t>3</a:t>
            </a:r>
            <a:r>
              <a:rPr lang="en-US" sz="7600" b="1" dirty="0" smtClean="0"/>
              <a:t> + 2Na = 2NaNH</a:t>
            </a:r>
            <a:r>
              <a:rPr lang="en-US" sz="7600" b="1" baseline="-25000" dirty="0" smtClean="0"/>
              <a:t>2</a:t>
            </a:r>
            <a:r>
              <a:rPr lang="en-US" sz="7600" b="1" dirty="0" smtClean="0"/>
              <a:t> +  H</a:t>
            </a:r>
            <a:r>
              <a:rPr lang="en-US" sz="7600" b="1" baseline="-25000" dirty="0" smtClean="0"/>
              <a:t>2</a:t>
            </a:r>
            <a:endParaRPr lang="ru-RU" sz="7600" b="1" dirty="0" smtClean="0"/>
          </a:p>
          <a:p>
            <a:pPr>
              <a:buNone/>
            </a:pPr>
            <a:r>
              <a:rPr lang="ru-RU" sz="7600" b="1" dirty="0" smtClean="0"/>
              <a:t>3) </a:t>
            </a:r>
            <a:r>
              <a:rPr lang="en-US" sz="7600" b="1" dirty="0" smtClean="0"/>
              <a:t>H</a:t>
            </a:r>
            <a:r>
              <a:rPr lang="en-US" sz="7600" b="1" baseline="-25000" dirty="0" smtClean="0"/>
              <a:t>2</a:t>
            </a:r>
            <a:r>
              <a:rPr lang="en-US" sz="7600" b="1" dirty="0" smtClean="0"/>
              <a:t> + 2Na = 2NaH</a:t>
            </a:r>
            <a:endParaRPr lang="ru-RU" sz="7600" b="1" dirty="0" smtClean="0"/>
          </a:p>
          <a:p>
            <a:pPr>
              <a:buNone/>
            </a:pPr>
            <a:r>
              <a:rPr lang="ru-RU" sz="7600" b="1" dirty="0" smtClean="0"/>
              <a:t>4) </a:t>
            </a:r>
            <a:r>
              <a:rPr lang="en-US" sz="7600" b="1" dirty="0" smtClean="0"/>
              <a:t>4NH</a:t>
            </a:r>
            <a:r>
              <a:rPr lang="en-US" sz="7600" b="1" baseline="-25000" dirty="0" smtClean="0"/>
              <a:t>3</a:t>
            </a:r>
            <a:r>
              <a:rPr lang="en-US" sz="7600" b="1" dirty="0" smtClean="0"/>
              <a:t> + 6NO = 5N</a:t>
            </a:r>
            <a:r>
              <a:rPr lang="en-US" sz="7600" b="1" baseline="-25000" dirty="0" smtClean="0"/>
              <a:t>2</a:t>
            </a:r>
            <a:r>
              <a:rPr lang="en-US" sz="7600" b="1" dirty="0" smtClean="0"/>
              <a:t> + 6H</a:t>
            </a:r>
            <a:r>
              <a:rPr lang="en-US" sz="7600" b="1" baseline="-25000" dirty="0" smtClean="0"/>
              <a:t>2</a:t>
            </a:r>
            <a:r>
              <a:rPr lang="en-US" sz="7600" b="1" dirty="0" smtClean="0"/>
              <a:t>O</a:t>
            </a:r>
            <a:endParaRPr lang="ru-RU" sz="7600" b="1" dirty="0" smtClean="0"/>
          </a:p>
          <a:p>
            <a:pPr>
              <a:buNone/>
            </a:pPr>
            <a:r>
              <a:rPr lang="ru-RU" sz="8000" b="1" u="sng" dirty="0" smtClean="0"/>
              <a:t>ОКИСЛИТЕЛЬ</a:t>
            </a:r>
            <a:endParaRPr lang="ru-RU" sz="8000" dirty="0" smtClean="0"/>
          </a:p>
          <a:p>
            <a:pPr>
              <a:buNone/>
            </a:pPr>
            <a:r>
              <a:rPr lang="ru-RU" sz="8000" dirty="0" smtClean="0"/>
              <a:t>   </a:t>
            </a:r>
          </a:p>
          <a:p>
            <a:pPr>
              <a:buNone/>
            </a:pPr>
            <a:r>
              <a:rPr lang="ru-RU" sz="8000" b="1" dirty="0" smtClean="0"/>
              <a:t>А) </a:t>
            </a:r>
            <a:r>
              <a:rPr lang="en-US" sz="8000" b="1" dirty="0" smtClean="0"/>
              <a:t>H</a:t>
            </a:r>
            <a:r>
              <a:rPr lang="en-US" sz="8000" b="1" baseline="-25000" dirty="0" smtClean="0"/>
              <a:t>2</a:t>
            </a:r>
            <a:endParaRPr lang="ru-RU" sz="8000" b="1" dirty="0" smtClean="0"/>
          </a:p>
          <a:p>
            <a:pPr>
              <a:buNone/>
            </a:pPr>
            <a:r>
              <a:rPr lang="ru-RU" sz="8000" b="1" dirty="0" smtClean="0"/>
              <a:t>Б) </a:t>
            </a:r>
            <a:r>
              <a:rPr lang="en-US" sz="8000" b="1" dirty="0" smtClean="0"/>
              <a:t>NO</a:t>
            </a:r>
            <a:endParaRPr lang="ru-RU" sz="8000" b="1" dirty="0" smtClean="0"/>
          </a:p>
          <a:p>
            <a:pPr>
              <a:buNone/>
            </a:pPr>
            <a:r>
              <a:rPr lang="ru-RU" sz="8000" b="1" dirty="0" smtClean="0"/>
              <a:t>В) </a:t>
            </a:r>
            <a:r>
              <a:rPr lang="en-US" sz="8000" b="1" dirty="0" smtClean="0"/>
              <a:t>N</a:t>
            </a:r>
            <a:r>
              <a:rPr lang="en-US" sz="8000" b="1" baseline="-25000" dirty="0" smtClean="0"/>
              <a:t>2</a:t>
            </a:r>
            <a:endParaRPr lang="ru-RU" sz="8000" b="1" dirty="0" smtClean="0"/>
          </a:p>
          <a:p>
            <a:pPr>
              <a:buNone/>
            </a:pPr>
            <a:r>
              <a:rPr lang="ru-RU" sz="8000" b="1" dirty="0" smtClean="0"/>
              <a:t>Г) </a:t>
            </a:r>
            <a:r>
              <a:rPr lang="en-US" sz="8000" b="1" dirty="0" smtClean="0"/>
              <a:t>NH</a:t>
            </a:r>
            <a:r>
              <a:rPr lang="en-US" sz="8000" b="1" baseline="-25000" dirty="0" smtClean="0"/>
              <a:t>3</a:t>
            </a:r>
            <a:endParaRPr lang="ru-RU" sz="8000" b="1"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818658"/>
          </a:xfrm>
        </p:spPr>
        <p:txBody>
          <a:bodyPr>
            <a:normAutofit fontScale="90000"/>
          </a:bodyPr>
          <a:lstStyle/>
          <a:p>
            <a:r>
              <a:rPr lang="ru-RU" sz="3600" b="1" dirty="0" smtClean="0"/>
              <a:t>Отрицательная степень окисления у атома серы в соединении</a:t>
            </a:r>
            <a:br>
              <a:rPr lang="ru-RU" sz="3600" b="1" dirty="0" smtClean="0"/>
            </a:br>
            <a:r>
              <a:rPr lang="ru-RU" sz="3600" b="1" dirty="0" smtClean="0"/>
              <a:t>  </a:t>
            </a:r>
            <a:r>
              <a:rPr lang="ru-RU" dirty="0" smtClean="0"/>
              <a:t/>
            </a:r>
            <a:br>
              <a:rPr lang="ru-RU" dirty="0" smtClean="0"/>
            </a:br>
            <a:r>
              <a:rPr lang="ru-RU" dirty="0" smtClean="0"/>
              <a:t> </a:t>
            </a:r>
            <a:r>
              <a:rPr lang="ru-RU" b="1" dirty="0" smtClean="0"/>
              <a:t>1) </a:t>
            </a:r>
            <a:r>
              <a:rPr lang="en-US" dirty="0" err="1" smtClean="0"/>
              <a:t>NaHS</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NaHSO</a:t>
            </a:r>
            <a:r>
              <a:rPr lang="en-US" baseline="-25000" dirty="0" smtClean="0"/>
              <a:t>3</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SO</a:t>
            </a:r>
            <a:r>
              <a:rPr lang="en-US" baseline="-25000" dirty="0" smtClean="0"/>
              <a:t>2</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H</a:t>
            </a:r>
            <a:r>
              <a:rPr lang="en-US" baseline="-25000" dirty="0" smtClean="0"/>
              <a:t>2</a:t>
            </a:r>
            <a:r>
              <a:rPr lang="en-US" dirty="0" smtClean="0"/>
              <a:t>SO</a:t>
            </a:r>
            <a:r>
              <a:rPr lang="en-US" baseline="-25000" dirty="0" smtClean="0"/>
              <a:t>4</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ru-RU" sz="3600" b="1" dirty="0" smtClean="0"/>
              <a:t>В реакции магния с концентрированной азотной кислотой окислителем является</a:t>
            </a:r>
            <a:br>
              <a:rPr lang="ru-RU" sz="3600" b="1" dirty="0" smtClean="0"/>
            </a:br>
            <a:r>
              <a:rPr lang="ru-RU" sz="3600" b="1" dirty="0" smtClean="0"/>
              <a:t>  </a:t>
            </a:r>
            <a:r>
              <a:rPr lang="ru-RU" dirty="0" smtClean="0"/>
              <a:t/>
            </a:r>
            <a:br>
              <a:rPr lang="ru-RU" dirty="0" smtClean="0"/>
            </a:br>
            <a:r>
              <a:rPr lang="ru-RU" dirty="0" smtClean="0"/>
              <a:t> </a:t>
            </a:r>
            <a:r>
              <a:rPr lang="ru-RU" b="1" dirty="0" smtClean="0"/>
              <a:t>1) </a:t>
            </a:r>
            <a:r>
              <a:rPr lang="en-US" dirty="0" smtClean="0"/>
              <a:t>Mg</a:t>
            </a:r>
            <a:r>
              <a:rPr lang="en-US" baseline="30000" dirty="0" smtClean="0"/>
              <a:t>2+</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H</a:t>
            </a:r>
            <a:r>
              <a:rPr lang="en-US" baseline="30000" dirty="0" smtClean="0"/>
              <a:t>+</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Mg</a:t>
            </a:r>
            <a:r>
              <a:rPr lang="en-US" baseline="30000" dirty="0" smtClean="0"/>
              <a:t>0</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NO</a:t>
            </a:r>
            <a:r>
              <a:rPr lang="ru-RU" baseline="-25000" dirty="0" smtClean="0"/>
              <a:t>3</a:t>
            </a:r>
            <a:r>
              <a:rPr lang="ru-RU" baseline="30000" dirty="0" smtClean="0"/>
              <a:t>–</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95536" y="404664"/>
            <a:ext cx="8748464" cy="5721499"/>
          </a:xfrm>
        </p:spPr>
        <p:txBody>
          <a:bodyPr>
            <a:normAutofit fontScale="92500" lnSpcReduction="10000"/>
          </a:bodyPr>
          <a:lstStyle/>
          <a:p>
            <a:pPr>
              <a:buNone/>
            </a:pPr>
            <a:r>
              <a:rPr lang="ru-RU" b="1" dirty="0" smtClean="0"/>
              <a:t>1.Коэффициент перед формулой окислителя в уравнении реакции, схема которой </a:t>
            </a:r>
          </a:p>
          <a:p>
            <a:pPr>
              <a:buNone/>
            </a:pPr>
            <a:r>
              <a:rPr lang="en-US" b="1" dirty="0" smtClean="0"/>
              <a:t>NH</a:t>
            </a:r>
            <a:r>
              <a:rPr lang="ru-RU" b="1" baseline="-25000" dirty="0" smtClean="0"/>
              <a:t>3</a:t>
            </a:r>
            <a:r>
              <a:rPr lang="en-US" b="1" baseline="-25000" dirty="0" smtClean="0"/>
              <a:t> </a:t>
            </a:r>
            <a:r>
              <a:rPr lang="en-US" b="1" dirty="0" smtClean="0"/>
              <a:t> </a:t>
            </a:r>
            <a:r>
              <a:rPr lang="ru-RU" b="1" dirty="0" smtClean="0"/>
              <a:t>+ </a:t>
            </a:r>
            <a:r>
              <a:rPr lang="en-US" b="1" dirty="0" smtClean="0"/>
              <a:t>O</a:t>
            </a:r>
            <a:r>
              <a:rPr lang="ru-RU" b="1" baseline="-25000" dirty="0" smtClean="0"/>
              <a:t>2</a:t>
            </a:r>
            <a:r>
              <a:rPr lang="en-US" b="1" dirty="0" smtClean="0"/>
              <a:t> </a:t>
            </a:r>
            <a:r>
              <a:rPr lang="ru-RU" b="1" dirty="0" smtClean="0"/>
              <a:t>=</a:t>
            </a:r>
            <a:r>
              <a:rPr lang="en-US" b="1" dirty="0" smtClean="0"/>
              <a:t> N</a:t>
            </a:r>
            <a:r>
              <a:rPr lang="ru-RU" b="1" baseline="-25000" dirty="0" smtClean="0"/>
              <a:t>2</a:t>
            </a:r>
            <a:r>
              <a:rPr lang="en-US" b="1" dirty="0" smtClean="0"/>
              <a:t> </a:t>
            </a:r>
            <a:r>
              <a:rPr lang="ru-RU" b="1" dirty="0" smtClean="0"/>
              <a:t>+ </a:t>
            </a:r>
            <a:r>
              <a:rPr lang="en-US" b="1" dirty="0" smtClean="0"/>
              <a:t>H</a:t>
            </a:r>
            <a:r>
              <a:rPr lang="ru-RU" b="1" baseline="-25000" dirty="0" smtClean="0"/>
              <a:t>2</a:t>
            </a:r>
            <a:r>
              <a:rPr lang="en-US" b="1" dirty="0" smtClean="0"/>
              <a:t>O</a:t>
            </a:r>
            <a:r>
              <a:rPr lang="ru-RU" b="1" dirty="0" smtClean="0"/>
              <a:t>,равен</a:t>
            </a:r>
          </a:p>
          <a:p>
            <a:pPr>
              <a:buNone/>
            </a:pPr>
            <a:r>
              <a:rPr lang="ru-RU" b="1" dirty="0" smtClean="0"/>
              <a:t>  </a:t>
            </a:r>
          </a:p>
          <a:p>
            <a:pPr>
              <a:buNone/>
            </a:pPr>
            <a:r>
              <a:rPr lang="ru-RU" b="1" dirty="0" smtClean="0"/>
              <a:t> 1) 1</a:t>
            </a:r>
          </a:p>
          <a:p>
            <a:pPr>
              <a:buNone/>
            </a:pPr>
            <a:r>
              <a:rPr lang="ru-RU" b="1" dirty="0" smtClean="0"/>
              <a:t>  </a:t>
            </a:r>
          </a:p>
          <a:p>
            <a:pPr>
              <a:buNone/>
            </a:pPr>
            <a:r>
              <a:rPr lang="ru-RU" b="1" dirty="0" smtClean="0"/>
              <a:t> 2) 2</a:t>
            </a:r>
          </a:p>
          <a:p>
            <a:pPr>
              <a:buNone/>
            </a:pPr>
            <a:r>
              <a:rPr lang="ru-RU" b="1" dirty="0" smtClean="0"/>
              <a:t>  </a:t>
            </a:r>
          </a:p>
          <a:p>
            <a:pPr>
              <a:buNone/>
            </a:pPr>
            <a:r>
              <a:rPr lang="ru-RU" b="1" dirty="0" smtClean="0"/>
              <a:t> 3) 3</a:t>
            </a:r>
          </a:p>
          <a:p>
            <a:pPr>
              <a:buNone/>
            </a:pPr>
            <a:r>
              <a:rPr lang="ru-RU" b="1" dirty="0" smtClean="0"/>
              <a:t>  </a:t>
            </a:r>
          </a:p>
          <a:p>
            <a:pPr>
              <a:buNone/>
            </a:pPr>
            <a:r>
              <a:rPr lang="ru-RU" b="1" dirty="0" smtClean="0"/>
              <a:t> 4) 4</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511300" y="549275"/>
            <a:ext cx="7632700" cy="5576888"/>
          </a:xfrm>
        </p:spPr>
        <p:txBody>
          <a:bodyPr>
            <a:normAutofit fontScale="92500" lnSpcReduction="20000"/>
          </a:bodyPr>
          <a:lstStyle/>
          <a:p>
            <a:pPr>
              <a:buNone/>
            </a:pPr>
            <a:r>
              <a:rPr lang="ru-RU" b="1" dirty="0" smtClean="0"/>
              <a:t>В реакции,  схема которой  </a:t>
            </a:r>
          </a:p>
          <a:p>
            <a:pPr>
              <a:buNone/>
            </a:pPr>
            <a:r>
              <a:rPr lang="en-US" b="1" dirty="0" smtClean="0"/>
              <a:t>C</a:t>
            </a:r>
            <a:r>
              <a:rPr lang="ru-RU" b="1" dirty="0" smtClean="0"/>
              <a:t> + </a:t>
            </a:r>
            <a:r>
              <a:rPr lang="en-US" b="1" dirty="0" smtClean="0"/>
              <a:t>HNO</a:t>
            </a:r>
            <a:r>
              <a:rPr lang="ru-RU" b="1" baseline="-25000" dirty="0" smtClean="0"/>
              <a:t>3</a:t>
            </a:r>
            <a:r>
              <a:rPr lang="en-US" b="1" dirty="0" smtClean="0"/>
              <a:t> </a:t>
            </a:r>
            <a:r>
              <a:rPr lang="ru-RU" b="1" dirty="0" smtClean="0"/>
              <a:t>=</a:t>
            </a:r>
            <a:r>
              <a:rPr lang="en-US" b="1" dirty="0" smtClean="0"/>
              <a:t> NO</a:t>
            </a:r>
            <a:r>
              <a:rPr lang="ru-RU" b="1" baseline="-25000" dirty="0" smtClean="0"/>
              <a:t>2</a:t>
            </a:r>
            <a:r>
              <a:rPr lang="en-US" b="1" dirty="0" smtClean="0"/>
              <a:t> </a:t>
            </a:r>
            <a:r>
              <a:rPr lang="ru-RU" b="1" dirty="0" smtClean="0"/>
              <a:t>+ </a:t>
            </a:r>
            <a:r>
              <a:rPr lang="en-US" b="1" dirty="0" smtClean="0"/>
              <a:t>CO</a:t>
            </a:r>
            <a:r>
              <a:rPr lang="ru-RU" b="1" baseline="-25000" dirty="0" smtClean="0"/>
              <a:t>2</a:t>
            </a:r>
            <a:r>
              <a:rPr lang="en-US" b="1" dirty="0" smtClean="0"/>
              <a:t> </a:t>
            </a:r>
            <a:r>
              <a:rPr lang="ru-RU" b="1" dirty="0" smtClean="0"/>
              <a:t>+ </a:t>
            </a:r>
            <a:r>
              <a:rPr lang="en-US" b="1" dirty="0" smtClean="0"/>
              <a:t>H</a:t>
            </a:r>
            <a:r>
              <a:rPr lang="ru-RU" b="1" baseline="-25000" dirty="0" smtClean="0"/>
              <a:t>2</a:t>
            </a:r>
            <a:r>
              <a:rPr lang="en-US" b="1" dirty="0" smtClean="0"/>
              <a:t>O</a:t>
            </a:r>
            <a:r>
              <a:rPr lang="ru-RU" b="1" dirty="0" smtClean="0"/>
              <a:t>,</a:t>
            </a:r>
          </a:p>
          <a:p>
            <a:pPr>
              <a:buNone/>
            </a:pPr>
            <a:r>
              <a:rPr lang="ru-RU" b="1" dirty="0" smtClean="0"/>
              <a:t>коэффициент перед формулой восстановителя равен</a:t>
            </a:r>
          </a:p>
          <a:p>
            <a:pPr>
              <a:buNone/>
            </a:pPr>
            <a:r>
              <a:rPr lang="ru-RU" dirty="0" smtClean="0"/>
              <a:t>  </a:t>
            </a:r>
          </a:p>
          <a:p>
            <a:pPr>
              <a:buNone/>
            </a:pPr>
            <a:r>
              <a:rPr lang="ru-RU" dirty="0" smtClean="0"/>
              <a:t> </a:t>
            </a:r>
            <a:r>
              <a:rPr lang="ru-RU" b="1" dirty="0" smtClean="0"/>
              <a:t>1) </a:t>
            </a:r>
            <a:r>
              <a:rPr lang="ru-RU" dirty="0" smtClean="0"/>
              <a:t>1</a:t>
            </a:r>
          </a:p>
          <a:p>
            <a:pPr>
              <a:buNone/>
            </a:pPr>
            <a:r>
              <a:rPr lang="ru-RU" dirty="0" smtClean="0"/>
              <a:t>  </a:t>
            </a:r>
          </a:p>
          <a:p>
            <a:pPr>
              <a:buNone/>
            </a:pPr>
            <a:r>
              <a:rPr lang="ru-RU" dirty="0" smtClean="0"/>
              <a:t> </a:t>
            </a:r>
            <a:r>
              <a:rPr lang="ru-RU" b="1" dirty="0" smtClean="0"/>
              <a:t>2) </a:t>
            </a:r>
            <a:r>
              <a:rPr lang="ru-RU" dirty="0" smtClean="0"/>
              <a:t>2</a:t>
            </a:r>
          </a:p>
          <a:p>
            <a:pPr>
              <a:buNone/>
            </a:pPr>
            <a:r>
              <a:rPr lang="ru-RU" dirty="0" smtClean="0"/>
              <a:t>  </a:t>
            </a:r>
          </a:p>
          <a:p>
            <a:pPr>
              <a:buNone/>
            </a:pPr>
            <a:r>
              <a:rPr lang="ru-RU" dirty="0" smtClean="0"/>
              <a:t> </a:t>
            </a:r>
            <a:r>
              <a:rPr lang="ru-RU" b="1" dirty="0" smtClean="0"/>
              <a:t>3) </a:t>
            </a:r>
            <a:r>
              <a:rPr lang="ru-RU" dirty="0" smtClean="0"/>
              <a:t>3</a:t>
            </a:r>
          </a:p>
          <a:p>
            <a:pPr>
              <a:buNone/>
            </a:pPr>
            <a:r>
              <a:rPr lang="ru-RU" dirty="0" smtClean="0"/>
              <a:t>  </a:t>
            </a:r>
          </a:p>
          <a:p>
            <a:pPr>
              <a:buNone/>
            </a:pPr>
            <a:r>
              <a:rPr lang="ru-RU" dirty="0" smtClean="0"/>
              <a:t> </a:t>
            </a:r>
            <a:r>
              <a:rPr lang="ru-RU" b="1" dirty="0" smtClean="0"/>
              <a:t>4) </a:t>
            </a:r>
            <a:r>
              <a:rPr lang="ru-RU" dirty="0" smtClean="0"/>
              <a:t>4</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23528" y="765175"/>
            <a:ext cx="7366322" cy="5360988"/>
          </a:xfrm>
        </p:spPr>
        <p:txBody>
          <a:bodyPr>
            <a:normAutofit fontScale="92500" lnSpcReduction="20000"/>
          </a:bodyPr>
          <a:lstStyle/>
          <a:p>
            <a:pPr>
              <a:buNone/>
            </a:pPr>
            <a:r>
              <a:rPr lang="ru-RU" b="1" dirty="0" smtClean="0"/>
              <a:t>  2.Коэффициент перед формулой окислителя в уравнении реакции</a:t>
            </a:r>
          </a:p>
          <a:p>
            <a:pPr>
              <a:buNone/>
            </a:pPr>
            <a:r>
              <a:rPr lang="ru-RU" b="1" dirty="0" smtClean="0"/>
              <a:t>   </a:t>
            </a:r>
            <a:r>
              <a:rPr lang="en-US" b="1" dirty="0" smtClean="0"/>
              <a:t>S +HNO</a:t>
            </a:r>
            <a:r>
              <a:rPr lang="en-US" b="1" baseline="-25000" dirty="0" smtClean="0"/>
              <a:t>3</a:t>
            </a:r>
            <a:r>
              <a:rPr lang="en-US" b="1" dirty="0" smtClean="0"/>
              <a:t> </a:t>
            </a:r>
            <a:r>
              <a:rPr lang="ru-RU" b="1" dirty="0" smtClean="0"/>
              <a:t>=</a:t>
            </a:r>
            <a:r>
              <a:rPr lang="en-US" b="1" dirty="0" smtClean="0"/>
              <a:t> H</a:t>
            </a:r>
            <a:r>
              <a:rPr lang="en-US" b="1" baseline="-25000" dirty="0" smtClean="0"/>
              <a:t>2</a:t>
            </a:r>
            <a:r>
              <a:rPr lang="en-US" b="1" dirty="0" smtClean="0"/>
              <a:t>SO</a:t>
            </a:r>
            <a:r>
              <a:rPr lang="en-US" b="1" baseline="-25000" dirty="0" smtClean="0"/>
              <a:t>4</a:t>
            </a:r>
            <a:r>
              <a:rPr lang="en-US" b="1" dirty="0" smtClean="0"/>
              <a:t> +NO               </a:t>
            </a:r>
            <a:r>
              <a:rPr lang="ru-RU" b="1" dirty="0" smtClean="0"/>
              <a:t>равен</a:t>
            </a:r>
          </a:p>
          <a:p>
            <a:pPr>
              <a:buNone/>
            </a:pPr>
            <a:r>
              <a:rPr lang="en-US" b="1" dirty="0" smtClean="0"/>
              <a:t>  </a:t>
            </a:r>
            <a:endParaRPr lang="ru-RU" b="1" dirty="0" smtClean="0"/>
          </a:p>
          <a:p>
            <a:pPr>
              <a:buNone/>
            </a:pPr>
            <a:r>
              <a:rPr lang="en-US" b="1" dirty="0" smtClean="0"/>
              <a:t> </a:t>
            </a:r>
            <a:r>
              <a:rPr lang="ru-RU" b="1" dirty="0" smtClean="0"/>
              <a:t>1) 1</a:t>
            </a:r>
          </a:p>
          <a:p>
            <a:pPr>
              <a:buNone/>
            </a:pPr>
            <a:r>
              <a:rPr lang="ru-RU" b="1" dirty="0" smtClean="0"/>
              <a:t>  </a:t>
            </a:r>
          </a:p>
          <a:p>
            <a:pPr>
              <a:buNone/>
            </a:pPr>
            <a:r>
              <a:rPr lang="ru-RU" b="1" dirty="0" smtClean="0"/>
              <a:t> 2) 2</a:t>
            </a:r>
          </a:p>
          <a:p>
            <a:pPr>
              <a:buNone/>
            </a:pPr>
            <a:r>
              <a:rPr lang="ru-RU" b="1" dirty="0" smtClean="0"/>
              <a:t>  </a:t>
            </a:r>
          </a:p>
          <a:p>
            <a:pPr>
              <a:buNone/>
            </a:pPr>
            <a:r>
              <a:rPr lang="ru-RU" b="1" dirty="0" smtClean="0"/>
              <a:t> 3) 3</a:t>
            </a:r>
          </a:p>
          <a:p>
            <a:pPr>
              <a:buNone/>
            </a:pPr>
            <a:r>
              <a:rPr lang="ru-RU" b="1" dirty="0" smtClean="0"/>
              <a:t>  </a:t>
            </a:r>
          </a:p>
          <a:p>
            <a:pPr>
              <a:buNone/>
            </a:pPr>
            <a:r>
              <a:rPr lang="ru-RU" b="1" dirty="0" smtClean="0"/>
              <a:t> 4) 4</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39552" y="1052736"/>
            <a:ext cx="8352928" cy="5073427"/>
          </a:xfrm>
        </p:spPr>
        <p:txBody>
          <a:bodyPr>
            <a:normAutofit/>
          </a:bodyPr>
          <a:lstStyle/>
          <a:p>
            <a:pPr>
              <a:buNone/>
            </a:pPr>
            <a:r>
              <a:rPr lang="ru-RU" b="1" dirty="0" smtClean="0"/>
              <a:t> Окислительно-восстановительной реакции Cu+HNO</a:t>
            </a:r>
            <a:r>
              <a:rPr lang="ru-RU" b="1" baseline="-25000" dirty="0" smtClean="0"/>
              <a:t>3</a:t>
            </a:r>
            <a:r>
              <a:rPr lang="ru-RU" b="1" dirty="0" smtClean="0"/>
              <a:t>(</a:t>
            </a:r>
            <a:r>
              <a:rPr lang="ru-RU" b="1" dirty="0" err="1" smtClean="0"/>
              <a:t>разб</a:t>
            </a:r>
            <a:r>
              <a:rPr lang="ru-RU" b="1" dirty="0" smtClean="0"/>
              <a:t>) → </a:t>
            </a:r>
            <a:r>
              <a:rPr lang="ru-RU" b="1" dirty="0" err="1" smtClean="0"/>
              <a:t>Cu</a:t>
            </a:r>
            <a:r>
              <a:rPr lang="ru-RU" b="1" dirty="0" smtClean="0"/>
              <a:t>(NO</a:t>
            </a:r>
            <a:r>
              <a:rPr lang="ru-RU" b="1" baseline="-25000" dirty="0" smtClean="0"/>
              <a:t>3</a:t>
            </a:r>
            <a:r>
              <a:rPr lang="ru-RU" b="1" dirty="0" smtClean="0"/>
              <a:t>)</a:t>
            </a:r>
            <a:r>
              <a:rPr lang="ru-RU" b="1" baseline="-25000" dirty="0" smtClean="0"/>
              <a:t>2</a:t>
            </a:r>
            <a:r>
              <a:rPr lang="ru-RU" b="1" dirty="0" smtClean="0"/>
              <a:t>+NO+H</a:t>
            </a:r>
            <a:r>
              <a:rPr lang="ru-RU" b="1" baseline="-25000" dirty="0" smtClean="0"/>
              <a:t>2</a:t>
            </a:r>
            <a:r>
              <a:rPr lang="ru-RU" b="1" dirty="0" smtClean="0"/>
              <a:t>O коэффициент перед окислителем</a:t>
            </a:r>
          </a:p>
          <a:p>
            <a:pPr>
              <a:buNone/>
            </a:pPr>
            <a:r>
              <a:rPr lang="ru-RU" b="1" dirty="0" smtClean="0"/>
              <a:t>  </a:t>
            </a:r>
          </a:p>
          <a:p>
            <a:pPr>
              <a:buNone/>
            </a:pPr>
            <a:r>
              <a:rPr lang="ru-RU" dirty="0" smtClean="0"/>
              <a:t> </a:t>
            </a:r>
            <a:r>
              <a:rPr lang="ru-RU" b="1" dirty="0" smtClean="0"/>
              <a:t>1) </a:t>
            </a:r>
            <a:r>
              <a:rPr lang="en-US" b="1" dirty="0" smtClean="0"/>
              <a:t>8</a:t>
            </a:r>
            <a:r>
              <a:rPr lang="ru-RU" b="1" dirty="0" smtClean="0"/>
              <a:t>     2) </a:t>
            </a:r>
            <a:r>
              <a:rPr lang="en-US" b="1" dirty="0" smtClean="0"/>
              <a:t>10</a:t>
            </a:r>
            <a:r>
              <a:rPr lang="ru-RU" b="1" dirty="0" smtClean="0"/>
              <a:t>    3) </a:t>
            </a:r>
            <a:r>
              <a:rPr lang="en-US" b="1" dirty="0" smtClean="0"/>
              <a:t>6</a:t>
            </a:r>
            <a:r>
              <a:rPr lang="ru-RU" b="1" dirty="0" smtClean="0"/>
              <a:t>    4) </a:t>
            </a:r>
            <a:r>
              <a:rPr lang="en-US" b="1" dirty="0" smtClean="0"/>
              <a:t>4</a:t>
            </a:r>
            <a:endParaRPr lang="ru-RU" b="1" dirty="0" smtClean="0"/>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ru-RU" sz="3600" b="1" dirty="0" smtClean="0"/>
              <a:t>Окислительные свойства оксид серы (</a:t>
            </a:r>
            <a:r>
              <a:rPr lang="en-US" sz="3600" b="1" dirty="0" smtClean="0"/>
              <a:t>IV</a:t>
            </a:r>
            <a:r>
              <a:rPr lang="ru-RU" sz="3600" b="1" dirty="0" smtClean="0"/>
              <a:t>) проявляет в реакции</a:t>
            </a:r>
            <a:r>
              <a:rPr lang="ru-RU" sz="3600" dirty="0" smtClean="0"/>
              <a:t/>
            </a:r>
            <a:br>
              <a:rPr lang="ru-RU" sz="3600" dirty="0" smtClean="0"/>
            </a:br>
            <a:r>
              <a:rPr lang="ru-RU" dirty="0" smtClean="0"/>
              <a:t>  </a:t>
            </a:r>
            <a:br>
              <a:rPr lang="ru-RU" dirty="0" smtClean="0"/>
            </a:br>
            <a:r>
              <a:rPr lang="ru-RU" dirty="0" smtClean="0"/>
              <a:t> </a:t>
            </a:r>
            <a:r>
              <a:rPr lang="ru-RU" b="1" dirty="0" smtClean="0"/>
              <a:t>1) </a:t>
            </a:r>
            <a:r>
              <a:rPr lang="en-US" dirty="0" smtClean="0"/>
              <a:t>SO</a:t>
            </a:r>
            <a:r>
              <a:rPr lang="en-US" baseline="-25000" dirty="0" smtClean="0"/>
              <a:t>2</a:t>
            </a:r>
            <a:r>
              <a:rPr lang="en-US" dirty="0" smtClean="0"/>
              <a:t> + </a:t>
            </a:r>
            <a:r>
              <a:rPr lang="en-US" dirty="0" err="1" smtClean="0"/>
              <a:t>NaOH</a:t>
            </a:r>
            <a:r>
              <a:rPr lang="en-US" dirty="0" smtClean="0"/>
              <a:t> = NaHSO</a:t>
            </a:r>
            <a:r>
              <a:rPr lang="en-US" baseline="-25000" dirty="0" smtClean="0"/>
              <a:t>3</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SO</a:t>
            </a:r>
            <a:r>
              <a:rPr lang="en-US" baseline="-25000" dirty="0" smtClean="0"/>
              <a:t>2</a:t>
            </a:r>
            <a:r>
              <a:rPr lang="en-US" dirty="0" smtClean="0"/>
              <a:t> + Br</a:t>
            </a:r>
            <a:r>
              <a:rPr lang="en-US" baseline="-25000" dirty="0" smtClean="0"/>
              <a:t>2</a:t>
            </a:r>
            <a:r>
              <a:rPr lang="en-US" dirty="0" smtClean="0"/>
              <a:t> + 2H</a:t>
            </a:r>
            <a:r>
              <a:rPr lang="en-US" baseline="-25000" dirty="0" smtClean="0"/>
              <a:t>2</a:t>
            </a:r>
            <a:r>
              <a:rPr lang="en-US" dirty="0" smtClean="0"/>
              <a:t>O = H</a:t>
            </a:r>
            <a:r>
              <a:rPr lang="en-US" baseline="-25000" dirty="0" smtClean="0"/>
              <a:t>2</a:t>
            </a:r>
            <a:r>
              <a:rPr lang="en-US" dirty="0" smtClean="0"/>
              <a:t>SO</a:t>
            </a:r>
            <a:r>
              <a:rPr lang="en-US" baseline="-25000" dirty="0" smtClean="0"/>
              <a:t>4</a:t>
            </a:r>
            <a:r>
              <a:rPr lang="en-US" dirty="0" smtClean="0"/>
              <a:t> + 2HBr</a:t>
            </a:r>
            <a:r>
              <a:rPr lang="ru-RU" dirty="0" smtClean="0"/>
              <a:t/>
            </a:r>
            <a:br>
              <a:rPr lang="ru-RU" dirty="0" smtClean="0"/>
            </a:br>
            <a:r>
              <a:rPr lang="en-US" dirty="0" smtClean="0"/>
              <a:t>  </a:t>
            </a:r>
            <a:r>
              <a:rPr lang="ru-RU" dirty="0" smtClean="0"/>
              <a:t/>
            </a:r>
            <a:br>
              <a:rPr lang="ru-RU" dirty="0" smtClean="0"/>
            </a:br>
            <a:r>
              <a:rPr lang="en-US" dirty="0" smtClean="0"/>
              <a:t> </a:t>
            </a:r>
            <a:r>
              <a:rPr lang="ru-RU" b="1" dirty="0" smtClean="0"/>
              <a:t>3) </a:t>
            </a:r>
            <a:r>
              <a:rPr lang="en-US" dirty="0" smtClean="0"/>
              <a:t>SO</a:t>
            </a:r>
            <a:r>
              <a:rPr lang="en-US" baseline="-25000" dirty="0" smtClean="0"/>
              <a:t>2</a:t>
            </a:r>
            <a:r>
              <a:rPr lang="en-US" dirty="0" smtClean="0"/>
              <a:t> + 2H</a:t>
            </a:r>
            <a:r>
              <a:rPr lang="en-US" baseline="-25000" dirty="0" smtClean="0"/>
              <a:t>2</a:t>
            </a:r>
            <a:r>
              <a:rPr lang="en-US" dirty="0" smtClean="0"/>
              <a:t>S = 3S + 2H</a:t>
            </a:r>
            <a:r>
              <a:rPr lang="en-US" baseline="-25000" dirty="0" smtClean="0"/>
              <a:t>2</a:t>
            </a:r>
            <a:r>
              <a:rPr lang="en-US" dirty="0" smtClean="0"/>
              <a:t>O</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2SO</a:t>
            </a:r>
            <a:r>
              <a:rPr lang="en-US" baseline="-25000" dirty="0" smtClean="0"/>
              <a:t>2</a:t>
            </a:r>
            <a:r>
              <a:rPr lang="en-US" dirty="0" smtClean="0"/>
              <a:t> + O</a:t>
            </a:r>
            <a:r>
              <a:rPr lang="en-US" baseline="-25000" dirty="0" smtClean="0"/>
              <a:t>2</a:t>
            </a:r>
            <a:r>
              <a:rPr lang="en-US" dirty="0" smtClean="0"/>
              <a:t> = 2SO</a:t>
            </a:r>
            <a:r>
              <a:rPr lang="en-US" baseline="-25000" dirty="0" smtClean="0"/>
              <a:t>3</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ru-RU" sz="3600" b="1" dirty="0" smtClean="0"/>
              <a:t>В реакции оксида железа (</a:t>
            </a:r>
            <a:r>
              <a:rPr lang="en-US" sz="3600" b="1" dirty="0" smtClean="0"/>
              <a:t>III</a:t>
            </a:r>
            <a:r>
              <a:rPr lang="ru-RU" sz="3600" b="1" dirty="0" smtClean="0"/>
              <a:t>)</a:t>
            </a:r>
            <a:r>
              <a:rPr lang="en-US" sz="3600" b="1" dirty="0" smtClean="0"/>
              <a:t> </a:t>
            </a:r>
            <a:r>
              <a:rPr lang="ru-RU" sz="3600" b="1" dirty="0" smtClean="0"/>
              <a:t>с оксидом углерода (</a:t>
            </a:r>
            <a:r>
              <a:rPr lang="en-US" sz="3600" b="1" dirty="0" smtClean="0"/>
              <a:t>II</a:t>
            </a:r>
            <a:r>
              <a:rPr lang="ru-RU" sz="3600" b="1" dirty="0" smtClean="0"/>
              <a:t>)</a:t>
            </a:r>
            <a:r>
              <a:rPr lang="en-US" sz="3600" b="1" dirty="0" smtClean="0"/>
              <a:t> </a:t>
            </a:r>
            <a:r>
              <a:rPr lang="ru-RU" sz="3600" b="1" dirty="0" smtClean="0"/>
              <a:t>окислителем является</a:t>
            </a:r>
            <a:r>
              <a:rPr lang="ru-RU" dirty="0" smtClean="0"/>
              <a:t/>
            </a:r>
            <a:br>
              <a:rPr lang="ru-RU" dirty="0" smtClean="0"/>
            </a:br>
            <a:r>
              <a:rPr lang="ru-RU" dirty="0" smtClean="0"/>
              <a:t>  </a:t>
            </a:r>
            <a:br>
              <a:rPr lang="ru-RU" dirty="0" smtClean="0"/>
            </a:br>
            <a:r>
              <a:rPr lang="ru-RU" dirty="0" smtClean="0"/>
              <a:t> </a:t>
            </a:r>
            <a:r>
              <a:rPr lang="ru-RU" b="1" dirty="0" smtClean="0"/>
              <a:t>1) </a:t>
            </a:r>
            <a:r>
              <a:rPr lang="en-US" dirty="0" smtClean="0"/>
              <a:t>Fe </a:t>
            </a:r>
            <a:r>
              <a:rPr lang="en-US" baseline="30000" dirty="0" smtClean="0"/>
              <a:t>0</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C</a:t>
            </a:r>
            <a:r>
              <a:rPr lang="en-US" baseline="30000" dirty="0" smtClean="0"/>
              <a:t> + 2</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Fe</a:t>
            </a:r>
            <a:r>
              <a:rPr lang="en-US" baseline="30000" dirty="0" smtClean="0"/>
              <a:t> + 3</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C</a:t>
            </a:r>
            <a:r>
              <a:rPr lang="en-US" baseline="30000" dirty="0" smtClean="0"/>
              <a:t> + 4</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r>
              <a:rPr lang="ru-RU" sz="3100" b="1" dirty="0" smtClean="0"/>
              <a:t>В реакции оксида хрома (</a:t>
            </a:r>
            <a:r>
              <a:rPr lang="en-US" sz="3100" b="1" dirty="0" smtClean="0"/>
              <a:t>III</a:t>
            </a:r>
            <a:r>
              <a:rPr lang="ru-RU" sz="3100" b="1" dirty="0" smtClean="0"/>
              <a:t>) с алюминием восстановительные свойства проявляет</a:t>
            </a:r>
            <a:br>
              <a:rPr lang="ru-RU" sz="3100" b="1" dirty="0" smtClean="0"/>
            </a:br>
            <a:r>
              <a:rPr lang="ru-RU" sz="3100" b="1" dirty="0" smtClean="0"/>
              <a:t>  </a:t>
            </a:r>
            <a:r>
              <a:rPr lang="ru-RU" dirty="0" smtClean="0"/>
              <a:t/>
            </a:r>
            <a:br>
              <a:rPr lang="ru-RU" dirty="0" smtClean="0"/>
            </a:br>
            <a:r>
              <a:rPr lang="ru-RU" dirty="0" smtClean="0"/>
              <a:t> </a:t>
            </a:r>
            <a:r>
              <a:rPr lang="ru-RU" b="1" dirty="0" smtClean="0"/>
              <a:t>1) </a:t>
            </a:r>
            <a:r>
              <a:rPr lang="en-US" b="1" dirty="0" smtClean="0"/>
              <a:t>Cr</a:t>
            </a:r>
            <a:r>
              <a:rPr lang="en-US" b="1" baseline="30000" dirty="0" smtClean="0"/>
              <a:t> + 3</a:t>
            </a:r>
            <a:r>
              <a:rPr lang="ru-RU" b="1" dirty="0" smtClean="0"/>
              <a:t/>
            </a:r>
            <a:br>
              <a:rPr lang="ru-RU" b="1" dirty="0" smtClean="0"/>
            </a:br>
            <a:r>
              <a:rPr lang="ru-RU" b="1" dirty="0" smtClean="0"/>
              <a:t>  </a:t>
            </a:r>
            <a:br>
              <a:rPr lang="ru-RU" b="1" dirty="0" smtClean="0"/>
            </a:br>
            <a:r>
              <a:rPr lang="ru-RU" b="1" dirty="0" smtClean="0"/>
              <a:t> 2) </a:t>
            </a:r>
            <a:r>
              <a:rPr lang="en-US" b="1" dirty="0" smtClean="0"/>
              <a:t>Al</a:t>
            </a:r>
            <a:r>
              <a:rPr lang="en-US" b="1" baseline="30000" dirty="0" smtClean="0"/>
              <a:t> 0</a:t>
            </a:r>
            <a:r>
              <a:rPr lang="ru-RU" b="1" dirty="0" smtClean="0"/>
              <a:t/>
            </a:r>
            <a:br>
              <a:rPr lang="ru-RU" b="1" dirty="0" smtClean="0"/>
            </a:br>
            <a:r>
              <a:rPr lang="ru-RU" b="1" dirty="0" smtClean="0"/>
              <a:t>  </a:t>
            </a:r>
            <a:br>
              <a:rPr lang="ru-RU" b="1" dirty="0" smtClean="0"/>
            </a:br>
            <a:r>
              <a:rPr lang="ru-RU" b="1" dirty="0" smtClean="0"/>
              <a:t> 3) </a:t>
            </a:r>
            <a:r>
              <a:rPr lang="en-US" b="1" dirty="0" smtClean="0"/>
              <a:t>O </a:t>
            </a:r>
            <a:r>
              <a:rPr lang="en-US" b="1" baseline="30000" dirty="0" smtClean="0"/>
              <a:t>– 2</a:t>
            </a:r>
            <a:r>
              <a:rPr lang="ru-RU" b="1" dirty="0" smtClean="0"/>
              <a:t/>
            </a:r>
            <a:br>
              <a:rPr lang="ru-RU" b="1" dirty="0" smtClean="0"/>
            </a:br>
            <a:r>
              <a:rPr lang="ru-RU" b="1" dirty="0" smtClean="0"/>
              <a:t>  </a:t>
            </a:r>
            <a:br>
              <a:rPr lang="ru-RU" b="1" dirty="0" smtClean="0"/>
            </a:br>
            <a:r>
              <a:rPr lang="ru-RU" b="1" dirty="0" smtClean="0"/>
              <a:t> 4) </a:t>
            </a:r>
            <a:r>
              <a:rPr lang="en-US" b="1" dirty="0" smtClean="0"/>
              <a:t>Cr </a:t>
            </a:r>
            <a:r>
              <a:rPr lang="ru-RU" b="1" baseline="30000" dirty="0" smtClean="0"/>
              <a:t>0</a:t>
            </a:r>
            <a:r>
              <a:rPr lang="ru-RU" b="1" dirty="0" smtClean="0"/>
              <a:t/>
            </a:r>
            <a:br>
              <a:rPr lang="ru-RU" b="1" dirty="0" smtClean="0"/>
            </a:br>
            <a:endParaRPr lang="ru-RU"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568952" cy="6192688"/>
          </a:xfrm>
        </p:spPr>
        <p:txBody>
          <a:bodyPr>
            <a:normAutofit fontScale="90000"/>
          </a:bodyPr>
          <a:lstStyle/>
          <a:p>
            <a:r>
              <a:rPr lang="ru-RU" sz="3600" b="1" dirty="0" smtClean="0"/>
              <a:t>1.Химическое равновесие в системе</a:t>
            </a:r>
            <a:br>
              <a:rPr lang="ru-RU" sz="3600" b="1" dirty="0" smtClean="0"/>
            </a:br>
            <a:r>
              <a:rPr lang="ru-RU" sz="3600" b="1" dirty="0" smtClean="0"/>
              <a:t>2</a:t>
            </a:r>
            <a:r>
              <a:rPr lang="en-US" sz="3600" b="1" dirty="0" smtClean="0"/>
              <a:t>NO</a:t>
            </a:r>
            <a:r>
              <a:rPr lang="ru-RU" sz="3600" b="1" baseline="-25000" dirty="0" smtClean="0"/>
              <a:t>(г)</a:t>
            </a:r>
            <a:r>
              <a:rPr lang="ru-RU" sz="3600" b="1" dirty="0" smtClean="0"/>
              <a:t> + </a:t>
            </a:r>
            <a:r>
              <a:rPr lang="en-US" sz="3600" b="1" dirty="0" smtClean="0"/>
              <a:t>O</a:t>
            </a:r>
            <a:r>
              <a:rPr lang="ru-RU" sz="3600" b="1" baseline="-25000" dirty="0" smtClean="0"/>
              <a:t>2 (г)</a:t>
            </a:r>
            <a:r>
              <a:rPr lang="ru-RU" sz="3600" b="1" dirty="0" smtClean="0"/>
              <a:t>  =  2</a:t>
            </a:r>
            <a:r>
              <a:rPr lang="en-US" sz="3600" b="1" dirty="0" smtClean="0"/>
              <a:t>NO</a:t>
            </a:r>
            <a:r>
              <a:rPr lang="ru-RU" sz="3600" b="1" baseline="-25000" dirty="0" smtClean="0"/>
              <a:t>2 (г)</a:t>
            </a:r>
            <a:r>
              <a:rPr lang="ru-RU" sz="3600" b="1" dirty="0" smtClean="0"/>
              <a:t> + </a:t>
            </a:r>
            <a:r>
              <a:rPr lang="en-US" sz="3600" b="1" dirty="0" smtClean="0"/>
              <a:t>Q</a:t>
            </a:r>
            <a:r>
              <a:rPr lang="ru-RU" sz="3600" b="1" dirty="0" smtClean="0"/>
              <a:t/>
            </a:r>
            <a:br>
              <a:rPr lang="ru-RU" sz="3600" b="1" dirty="0" smtClean="0"/>
            </a:br>
            <a:r>
              <a:rPr lang="ru-RU" sz="3600" b="1" dirty="0" smtClean="0"/>
              <a:t>смещается в сторону образования продукта реакции при</a:t>
            </a:r>
            <a:br>
              <a:rPr lang="ru-RU" sz="3600" b="1" dirty="0" smtClean="0"/>
            </a:br>
            <a:r>
              <a:rPr lang="ru-RU" sz="3600" b="1" dirty="0" smtClean="0"/>
              <a:t>  </a:t>
            </a:r>
            <a:br>
              <a:rPr lang="ru-RU" sz="3600" b="1" dirty="0" smtClean="0"/>
            </a:br>
            <a:r>
              <a:rPr lang="ru-RU" sz="3600" b="1" dirty="0" smtClean="0"/>
              <a:t> 1) повышении давления</a:t>
            </a:r>
            <a:br>
              <a:rPr lang="ru-RU" sz="3600" b="1" dirty="0" smtClean="0"/>
            </a:br>
            <a:r>
              <a:rPr lang="ru-RU" sz="3600" b="1" dirty="0" smtClean="0"/>
              <a:t>  </a:t>
            </a:r>
            <a:br>
              <a:rPr lang="ru-RU" sz="3600" b="1" dirty="0" smtClean="0"/>
            </a:br>
            <a:r>
              <a:rPr lang="ru-RU" sz="3600" b="1" dirty="0" smtClean="0"/>
              <a:t> 2) повышении температуры</a:t>
            </a:r>
            <a:br>
              <a:rPr lang="ru-RU" sz="3600" b="1" dirty="0" smtClean="0"/>
            </a:br>
            <a:r>
              <a:rPr lang="ru-RU" sz="3600" b="1" dirty="0" smtClean="0"/>
              <a:t>  </a:t>
            </a:r>
            <a:br>
              <a:rPr lang="ru-RU" sz="3600" b="1" dirty="0" smtClean="0"/>
            </a:br>
            <a:r>
              <a:rPr lang="ru-RU" sz="3600" b="1" dirty="0" smtClean="0"/>
              <a:t> 3) понижении давления</a:t>
            </a:r>
            <a:br>
              <a:rPr lang="ru-RU" sz="3600" b="1" dirty="0" smtClean="0"/>
            </a:br>
            <a:r>
              <a:rPr lang="ru-RU" sz="3600" b="1" dirty="0" smtClean="0"/>
              <a:t>  </a:t>
            </a:r>
            <a:br>
              <a:rPr lang="ru-RU" sz="3600" b="1" dirty="0" smtClean="0"/>
            </a:br>
            <a:r>
              <a:rPr lang="ru-RU" sz="3600" b="1" dirty="0" smtClean="0"/>
              <a:t> 4) применении катализатор</a:t>
            </a:r>
            <a:r>
              <a:rPr lang="ru-RU" sz="3600" dirty="0" smtClean="0"/>
              <a:t>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fontScale="90000"/>
          </a:bodyPr>
          <a:lstStyle/>
          <a:p>
            <a:r>
              <a:rPr lang="ru-RU" sz="3600" b="1" dirty="0" smtClean="0"/>
              <a:t>В реакции оксида вольфрама (</a:t>
            </a:r>
            <a:r>
              <a:rPr lang="en-US" sz="3600" b="1" dirty="0" smtClean="0"/>
              <a:t>VI</a:t>
            </a:r>
            <a:r>
              <a:rPr lang="ru-RU" sz="3600" b="1" dirty="0" smtClean="0"/>
              <a:t>)</a:t>
            </a:r>
            <a:r>
              <a:rPr lang="en-US" sz="3600" b="1" dirty="0" smtClean="0"/>
              <a:t> </a:t>
            </a:r>
            <a:r>
              <a:rPr lang="ru-RU" sz="3600" b="1" dirty="0" smtClean="0"/>
              <a:t>с водородом окислителем является</a:t>
            </a:r>
            <a:br>
              <a:rPr lang="ru-RU" sz="3600" b="1" dirty="0" smtClean="0"/>
            </a:br>
            <a:r>
              <a:rPr lang="ru-RU" dirty="0" smtClean="0"/>
              <a:t>  </a:t>
            </a:r>
            <a:br>
              <a:rPr lang="ru-RU" dirty="0" smtClean="0"/>
            </a:br>
            <a:r>
              <a:rPr lang="ru-RU" dirty="0" smtClean="0"/>
              <a:t> </a:t>
            </a:r>
            <a:r>
              <a:rPr lang="ru-RU" b="1" dirty="0" smtClean="0"/>
              <a:t>1) </a:t>
            </a:r>
            <a:r>
              <a:rPr lang="en-US" b="1" dirty="0" smtClean="0"/>
              <a:t>W</a:t>
            </a:r>
            <a:r>
              <a:rPr lang="en-US" b="1" baseline="30000" dirty="0" smtClean="0"/>
              <a:t> + 6</a:t>
            </a:r>
            <a:r>
              <a:rPr lang="ru-RU" b="1" dirty="0" smtClean="0"/>
              <a:t/>
            </a:r>
            <a:br>
              <a:rPr lang="ru-RU" b="1" dirty="0" smtClean="0"/>
            </a:br>
            <a:r>
              <a:rPr lang="ru-RU" b="1" dirty="0" smtClean="0"/>
              <a:t>  </a:t>
            </a:r>
            <a:br>
              <a:rPr lang="ru-RU" b="1" dirty="0" smtClean="0"/>
            </a:br>
            <a:r>
              <a:rPr lang="ru-RU" b="1" dirty="0" smtClean="0"/>
              <a:t> 2) </a:t>
            </a:r>
            <a:r>
              <a:rPr lang="en-US" b="1" dirty="0" smtClean="0"/>
              <a:t>H</a:t>
            </a:r>
            <a:r>
              <a:rPr lang="en-US" b="1" baseline="-25000" dirty="0" smtClean="0"/>
              <a:t>2</a:t>
            </a:r>
            <a:r>
              <a:rPr lang="en-US" b="1" baseline="30000" dirty="0" smtClean="0"/>
              <a:t>0</a:t>
            </a:r>
            <a:r>
              <a:rPr lang="ru-RU" b="1" dirty="0" smtClean="0"/>
              <a:t/>
            </a:r>
            <a:br>
              <a:rPr lang="ru-RU" b="1" dirty="0" smtClean="0"/>
            </a:br>
            <a:r>
              <a:rPr lang="ru-RU" b="1" dirty="0" smtClean="0"/>
              <a:t>  </a:t>
            </a:r>
            <a:br>
              <a:rPr lang="ru-RU" b="1" dirty="0" smtClean="0"/>
            </a:br>
            <a:r>
              <a:rPr lang="ru-RU" b="1" dirty="0" smtClean="0"/>
              <a:t> 3) </a:t>
            </a:r>
            <a:r>
              <a:rPr lang="en-US" b="1" dirty="0" smtClean="0"/>
              <a:t>O</a:t>
            </a:r>
            <a:r>
              <a:rPr lang="en-US" b="1" baseline="30000" dirty="0" smtClean="0"/>
              <a:t> –2</a:t>
            </a:r>
            <a:r>
              <a:rPr lang="ru-RU" b="1" dirty="0" smtClean="0"/>
              <a:t/>
            </a:r>
            <a:br>
              <a:rPr lang="ru-RU" b="1" dirty="0" smtClean="0"/>
            </a:br>
            <a:r>
              <a:rPr lang="ru-RU" b="1" dirty="0" smtClean="0"/>
              <a:t>  </a:t>
            </a:r>
            <a:br>
              <a:rPr lang="ru-RU" b="1" dirty="0" smtClean="0"/>
            </a:br>
            <a:r>
              <a:rPr lang="ru-RU" b="1" dirty="0" smtClean="0"/>
              <a:t> 4) </a:t>
            </a:r>
            <a:r>
              <a:rPr lang="en-US" b="1" dirty="0" smtClean="0"/>
              <a:t>W</a:t>
            </a:r>
            <a:r>
              <a:rPr lang="en-US" b="1" baseline="30000" dirty="0" smtClean="0"/>
              <a:t>0</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r>
              <a:rPr lang="ru-RU" sz="3600" b="1" dirty="0" smtClean="0"/>
              <a:t>В реакции оксида железа (</a:t>
            </a:r>
            <a:r>
              <a:rPr lang="en-US" sz="3600" b="1" dirty="0" smtClean="0"/>
              <a:t>III</a:t>
            </a:r>
            <a:r>
              <a:rPr lang="ru-RU" sz="3600" b="1" dirty="0" smtClean="0"/>
              <a:t>)</a:t>
            </a:r>
            <a:r>
              <a:rPr lang="en-US" sz="3600" b="1" dirty="0" smtClean="0"/>
              <a:t> </a:t>
            </a:r>
            <a:r>
              <a:rPr lang="ru-RU" sz="3600" b="1" dirty="0" smtClean="0"/>
              <a:t>с водородом восстановителем является</a:t>
            </a:r>
            <a:r>
              <a:rPr lang="ru-RU" dirty="0" smtClean="0"/>
              <a:t/>
            </a:r>
            <a:br>
              <a:rPr lang="ru-RU" dirty="0" smtClean="0"/>
            </a:br>
            <a:r>
              <a:rPr lang="ru-RU" dirty="0" smtClean="0"/>
              <a:t>  </a:t>
            </a:r>
            <a:br>
              <a:rPr lang="ru-RU" dirty="0" smtClean="0"/>
            </a:br>
            <a:r>
              <a:rPr lang="ru-RU" dirty="0" smtClean="0"/>
              <a:t> </a:t>
            </a:r>
            <a:r>
              <a:rPr lang="ru-RU" b="1" dirty="0" smtClean="0"/>
              <a:t>1) </a:t>
            </a:r>
            <a:r>
              <a:rPr lang="en-US" b="1" dirty="0" smtClean="0"/>
              <a:t>H</a:t>
            </a:r>
            <a:r>
              <a:rPr lang="en-US" b="1" baseline="-25000" dirty="0" smtClean="0"/>
              <a:t>2</a:t>
            </a:r>
            <a:r>
              <a:rPr lang="en-US" b="1" baseline="30000" dirty="0" smtClean="0"/>
              <a:t>0</a:t>
            </a:r>
            <a:r>
              <a:rPr lang="ru-RU" b="1" dirty="0" smtClean="0"/>
              <a:t/>
            </a:r>
            <a:br>
              <a:rPr lang="ru-RU" b="1" dirty="0" smtClean="0"/>
            </a:br>
            <a:r>
              <a:rPr lang="ru-RU" b="1" dirty="0" smtClean="0"/>
              <a:t>  </a:t>
            </a:r>
            <a:br>
              <a:rPr lang="ru-RU" b="1" dirty="0" smtClean="0"/>
            </a:br>
            <a:r>
              <a:rPr lang="ru-RU" b="1" dirty="0" smtClean="0"/>
              <a:t> 2) </a:t>
            </a:r>
            <a:r>
              <a:rPr lang="en-US" b="1" dirty="0" smtClean="0"/>
              <a:t>Fe</a:t>
            </a:r>
            <a:r>
              <a:rPr lang="en-US" b="1" baseline="30000" dirty="0" smtClean="0"/>
              <a:t> + 3</a:t>
            </a:r>
            <a:r>
              <a:rPr lang="ru-RU" b="1" dirty="0" smtClean="0"/>
              <a:t/>
            </a:r>
            <a:br>
              <a:rPr lang="ru-RU" b="1" dirty="0" smtClean="0"/>
            </a:br>
            <a:r>
              <a:rPr lang="ru-RU" b="1" dirty="0" smtClean="0"/>
              <a:t>  </a:t>
            </a:r>
            <a:br>
              <a:rPr lang="ru-RU" b="1" dirty="0" smtClean="0"/>
            </a:br>
            <a:r>
              <a:rPr lang="ru-RU" b="1" dirty="0" smtClean="0"/>
              <a:t> 3) </a:t>
            </a:r>
            <a:r>
              <a:rPr lang="en-US" b="1" dirty="0" smtClean="0"/>
              <a:t>Fe</a:t>
            </a:r>
            <a:r>
              <a:rPr lang="en-US" b="1" baseline="30000" dirty="0" smtClean="0"/>
              <a:t> 0</a:t>
            </a:r>
            <a:r>
              <a:rPr lang="ru-RU" b="1" dirty="0" smtClean="0"/>
              <a:t/>
            </a:r>
            <a:br>
              <a:rPr lang="ru-RU" b="1" dirty="0" smtClean="0"/>
            </a:br>
            <a:r>
              <a:rPr lang="ru-RU" b="1" dirty="0" smtClean="0"/>
              <a:t>  </a:t>
            </a:r>
            <a:br>
              <a:rPr lang="ru-RU" b="1" dirty="0" smtClean="0"/>
            </a:br>
            <a:r>
              <a:rPr lang="ru-RU" b="1" dirty="0" smtClean="0"/>
              <a:t> 4) </a:t>
            </a:r>
            <a:r>
              <a:rPr lang="en-US" b="1" dirty="0" smtClean="0"/>
              <a:t>O</a:t>
            </a:r>
            <a:r>
              <a:rPr lang="en-US" b="1" baseline="30000" dirty="0" smtClean="0"/>
              <a:t> – 2</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20" y="1628800"/>
            <a:ext cx="8928992" cy="4104456"/>
          </a:xfrm>
        </p:spPr>
        <p:txBody>
          <a:bodyPr>
            <a:normAutofit fontScale="90000"/>
          </a:bodyPr>
          <a:lstStyle/>
          <a:p>
            <a:r>
              <a:rPr lang="en-US" dirty="0" smtClean="0"/>
              <a:t>1)Na</a:t>
            </a:r>
            <a:r>
              <a:rPr lang="en-US" baseline="-25000" dirty="0" smtClean="0"/>
              <a:t>2</a:t>
            </a:r>
            <a:r>
              <a:rPr lang="en-US" dirty="0" smtClean="0"/>
              <a:t>SO</a:t>
            </a:r>
            <a:r>
              <a:rPr lang="en-US" baseline="-25000" dirty="0" smtClean="0"/>
              <a:t>3</a:t>
            </a:r>
            <a:r>
              <a:rPr lang="en-US" dirty="0" smtClean="0"/>
              <a:t> + KMnO</a:t>
            </a:r>
            <a:r>
              <a:rPr lang="en-US" baseline="-25000" dirty="0" smtClean="0"/>
              <a:t>4 </a:t>
            </a:r>
            <a:r>
              <a:rPr lang="en-US" dirty="0" smtClean="0"/>
              <a:t>+ … → … + MnO</a:t>
            </a:r>
            <a:r>
              <a:rPr lang="en-US" baseline="-25000" dirty="0" smtClean="0"/>
              <a:t>2</a:t>
            </a:r>
            <a:r>
              <a:rPr lang="en-US" dirty="0" smtClean="0"/>
              <a:t> + KOH </a:t>
            </a:r>
            <a:r>
              <a:rPr lang="ru-RU" dirty="0" smtClean="0"/>
              <a:t/>
            </a:r>
            <a:br>
              <a:rPr lang="ru-RU" dirty="0" smtClean="0"/>
            </a:br>
            <a:r>
              <a:rPr lang="ru-RU" dirty="0" smtClean="0"/>
              <a:t/>
            </a:r>
            <a:br>
              <a:rPr lang="ru-RU" dirty="0" smtClean="0"/>
            </a:br>
            <a:r>
              <a:rPr lang="en-US" dirty="0" smtClean="0"/>
              <a:t> 2) …+KMnO</a:t>
            </a:r>
            <a:r>
              <a:rPr lang="en-US" baseline="-25000" dirty="0" smtClean="0"/>
              <a:t>4</a:t>
            </a:r>
            <a:r>
              <a:rPr lang="en-US" dirty="0" smtClean="0"/>
              <a:t>=N</a:t>
            </a:r>
            <a:r>
              <a:rPr lang="en-US" baseline="-25000" dirty="0" smtClean="0"/>
              <a:t>2</a:t>
            </a:r>
            <a:r>
              <a:rPr lang="en-US" dirty="0" smtClean="0"/>
              <a:t>+MnO</a:t>
            </a:r>
            <a:r>
              <a:rPr lang="en-US" baseline="-25000" dirty="0" smtClean="0"/>
              <a:t>2</a:t>
            </a:r>
            <a:r>
              <a:rPr lang="en-US" dirty="0" smtClean="0"/>
              <a:t>+… + KOH </a:t>
            </a:r>
            <a:r>
              <a:rPr lang="ru-RU" dirty="0" smtClean="0"/>
              <a:t/>
            </a:r>
            <a:br>
              <a:rPr lang="ru-RU" dirty="0" smtClean="0"/>
            </a:br>
            <a:r>
              <a:rPr lang="ru-RU" dirty="0" smtClean="0"/>
              <a:t/>
            </a:r>
            <a:br>
              <a:rPr lang="ru-RU" dirty="0" smtClean="0"/>
            </a:br>
            <a:r>
              <a:rPr lang="en-US" dirty="0" smtClean="0"/>
              <a:t> 3) MnO</a:t>
            </a:r>
            <a:r>
              <a:rPr lang="en-US" baseline="-25000" dirty="0" smtClean="0"/>
              <a:t>2</a:t>
            </a:r>
            <a:r>
              <a:rPr lang="en-US" dirty="0" smtClean="0"/>
              <a:t>+…+K</a:t>
            </a:r>
            <a:r>
              <a:rPr lang="en-US" baseline="-25000" dirty="0" smtClean="0"/>
              <a:t>2</a:t>
            </a:r>
            <a:r>
              <a:rPr lang="en-US" dirty="0" smtClean="0"/>
              <a:t>CO</a:t>
            </a:r>
            <a:r>
              <a:rPr lang="en-US" baseline="-25000" dirty="0" smtClean="0"/>
              <a:t>3</a:t>
            </a:r>
            <a:r>
              <a:rPr lang="en-US" dirty="0" smtClean="0"/>
              <a:t>= K</a:t>
            </a:r>
            <a:r>
              <a:rPr lang="en-US" baseline="-25000" dirty="0" smtClean="0"/>
              <a:t>2</a:t>
            </a:r>
            <a:r>
              <a:rPr lang="en-US" dirty="0" smtClean="0"/>
              <a:t>MnO</a:t>
            </a:r>
            <a:r>
              <a:rPr lang="en-US" baseline="-25000" dirty="0" smtClean="0"/>
              <a:t>4</a:t>
            </a:r>
            <a:r>
              <a:rPr lang="en-US" dirty="0" smtClean="0"/>
              <a:t>+KNO</a:t>
            </a:r>
            <a:r>
              <a:rPr lang="en-US" baseline="-25000" dirty="0" smtClean="0"/>
              <a:t>2</a:t>
            </a:r>
            <a:r>
              <a:rPr lang="en-US" dirty="0" smtClean="0"/>
              <a:t>+…</a:t>
            </a:r>
            <a:r>
              <a:rPr lang="ru-RU" dirty="0" smtClean="0"/>
              <a:t/>
            </a:r>
            <a:br>
              <a:rPr lang="ru-RU" dirty="0" smtClean="0"/>
            </a:br>
            <a:r>
              <a:rPr lang="ru-RU" dirty="0" smtClean="0"/>
              <a:t/>
            </a:r>
            <a:br>
              <a:rPr lang="ru-RU" dirty="0" smtClean="0"/>
            </a:br>
            <a:r>
              <a:rPr lang="en-US" dirty="0" smtClean="0"/>
              <a:t> </a:t>
            </a:r>
            <a:r>
              <a:rPr lang="ru-RU" dirty="0" smtClean="0"/>
              <a:t>4)</a:t>
            </a:r>
            <a:r>
              <a:rPr lang="en-US" dirty="0" err="1" smtClean="0"/>
              <a:t>MnO</a:t>
            </a:r>
            <a:r>
              <a:rPr lang="ru-RU" dirty="0" smtClean="0"/>
              <a:t> +</a:t>
            </a:r>
            <a:r>
              <a:rPr lang="en-US" dirty="0" err="1" smtClean="0"/>
              <a:t>KClO</a:t>
            </a:r>
            <a:r>
              <a:rPr lang="ru-RU" baseline="-25000" dirty="0" smtClean="0"/>
              <a:t>3</a:t>
            </a:r>
            <a:r>
              <a:rPr lang="ru-RU" dirty="0" smtClean="0"/>
              <a:t>+…=</a:t>
            </a:r>
            <a:r>
              <a:rPr lang="en-US" dirty="0" smtClean="0"/>
              <a:t>K</a:t>
            </a:r>
            <a:r>
              <a:rPr lang="ru-RU" baseline="-25000" dirty="0" smtClean="0"/>
              <a:t>2</a:t>
            </a:r>
            <a:r>
              <a:rPr lang="en-US" dirty="0" err="1" smtClean="0"/>
              <a:t>MnO</a:t>
            </a:r>
            <a:r>
              <a:rPr lang="ru-RU" baseline="-25000" dirty="0" smtClean="0"/>
              <a:t>4</a:t>
            </a:r>
            <a:r>
              <a:rPr lang="ru-RU" dirty="0" smtClean="0"/>
              <a:t>+…+</a:t>
            </a:r>
            <a:r>
              <a:rPr lang="en-US" dirty="0" smtClean="0"/>
              <a:t>H</a:t>
            </a:r>
            <a:r>
              <a:rPr lang="ru-RU" baseline="-25000" dirty="0" smtClean="0"/>
              <a:t>2</a:t>
            </a:r>
            <a:r>
              <a:rPr lang="en-US" dirty="0" smtClean="0"/>
              <a:t>O</a:t>
            </a:r>
            <a:r>
              <a:rPr lang="ru-RU" dirty="0" smtClean="0"/>
              <a:t/>
            </a:r>
            <a:br>
              <a:rPr lang="ru-RU" dirty="0" smtClean="0"/>
            </a:br>
            <a:r>
              <a:rPr lang="ru-RU" baseline="-25000" dirty="0" smtClean="0"/>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lstStyle/>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Скорость  реакции</a:t>
            </a:r>
            <a:endParaRPr lang="ru-RU" dirty="0"/>
          </a:p>
        </p:txBody>
      </p:sp>
      <p:sp>
        <p:nvSpPr>
          <p:cNvPr id="10" name="Прямоугольник 9"/>
          <p:cNvSpPr/>
          <p:nvPr/>
        </p:nvSpPr>
        <p:spPr>
          <a:xfrm>
            <a:off x="395536" y="1268760"/>
            <a:ext cx="8280920" cy="923330"/>
          </a:xfrm>
          <a:prstGeom prst="rect">
            <a:avLst/>
          </a:prstGeom>
        </p:spPr>
        <p:txBody>
          <a:bodyPr wrap="square">
            <a:spAutoFit/>
          </a:bodyPr>
          <a:lstStyle/>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r>
              <a:rPr lang="ru-RU" sz="3200" b="1" dirty="0" smtClean="0"/>
              <a:t>1.Скорость прямой реакции </a:t>
            </a:r>
            <a:br>
              <a:rPr lang="ru-RU" sz="3200" b="1" dirty="0" smtClean="0"/>
            </a:br>
            <a:r>
              <a:rPr lang="en-US" sz="3200" b="1" dirty="0" smtClean="0"/>
              <a:t>N</a:t>
            </a:r>
            <a:r>
              <a:rPr lang="ru-RU" sz="3200" b="1" baseline="-25000" dirty="0" smtClean="0"/>
              <a:t>2</a:t>
            </a:r>
            <a:r>
              <a:rPr lang="ru-RU" sz="3200" b="1" dirty="0" smtClean="0"/>
              <a:t> + 3</a:t>
            </a:r>
            <a:r>
              <a:rPr lang="en-US" sz="3200" b="1" dirty="0" smtClean="0"/>
              <a:t>H</a:t>
            </a:r>
            <a:r>
              <a:rPr lang="ru-RU" sz="3200" b="1" baseline="-25000" dirty="0" smtClean="0"/>
              <a:t>2</a:t>
            </a:r>
            <a:r>
              <a:rPr lang="ru-RU" sz="3200" b="1" dirty="0" smtClean="0"/>
              <a:t>  =  2</a:t>
            </a:r>
            <a:r>
              <a:rPr lang="en-US" sz="3200" b="1" dirty="0" smtClean="0"/>
              <a:t>NH</a:t>
            </a:r>
            <a:r>
              <a:rPr lang="ru-RU" sz="3200" b="1" baseline="-25000" dirty="0" smtClean="0"/>
              <a:t>3</a:t>
            </a:r>
            <a:r>
              <a:rPr lang="ru-RU" sz="3200" b="1" dirty="0" smtClean="0"/>
              <a:t> + Q  возрастает при</a:t>
            </a:r>
            <a:br>
              <a:rPr lang="ru-RU" sz="3200" b="1" dirty="0" smtClean="0"/>
            </a:br>
            <a:r>
              <a:rPr lang="ru-RU" sz="3200" b="1" dirty="0" smtClean="0"/>
              <a:t>  </a:t>
            </a:r>
            <a:br>
              <a:rPr lang="ru-RU" sz="3200" b="1" dirty="0" smtClean="0"/>
            </a:br>
            <a:r>
              <a:rPr lang="ru-RU" sz="3200" b="1" dirty="0" smtClean="0"/>
              <a:t> 1) увеличении концентрации азота</a:t>
            </a:r>
            <a:br>
              <a:rPr lang="ru-RU" sz="3200" b="1" dirty="0" smtClean="0"/>
            </a:br>
            <a:r>
              <a:rPr lang="ru-RU" sz="3200" b="1" dirty="0" smtClean="0"/>
              <a:t>  </a:t>
            </a:r>
            <a:br>
              <a:rPr lang="ru-RU" sz="3200" b="1" dirty="0" smtClean="0"/>
            </a:br>
            <a:r>
              <a:rPr lang="ru-RU" sz="3200" b="1" dirty="0" smtClean="0"/>
              <a:t> 2) уменьшении концентрации азота</a:t>
            </a:r>
            <a:br>
              <a:rPr lang="ru-RU" sz="3200" b="1" dirty="0" smtClean="0"/>
            </a:br>
            <a:r>
              <a:rPr lang="ru-RU" sz="3200" b="1" dirty="0" smtClean="0"/>
              <a:t>  </a:t>
            </a:r>
            <a:br>
              <a:rPr lang="ru-RU" sz="3200" b="1" dirty="0" smtClean="0"/>
            </a:br>
            <a:r>
              <a:rPr lang="ru-RU" sz="3200" b="1" dirty="0" smtClean="0"/>
              <a:t> 3) увеличении концентрации аммиака</a:t>
            </a:r>
            <a:br>
              <a:rPr lang="ru-RU" sz="3200" b="1" dirty="0" smtClean="0"/>
            </a:br>
            <a:r>
              <a:rPr lang="ru-RU" sz="3200" b="1" dirty="0" smtClean="0"/>
              <a:t>  </a:t>
            </a:r>
            <a:br>
              <a:rPr lang="ru-RU" sz="3200" b="1" dirty="0" smtClean="0"/>
            </a:br>
            <a:r>
              <a:rPr lang="ru-RU" sz="3200" b="1" dirty="0" smtClean="0"/>
              <a:t> 4) уменьшении концентрации аммиака</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txBody>
          <a:bodyPr>
            <a:normAutofit fontScale="90000"/>
          </a:bodyPr>
          <a:lstStyle/>
          <a:p>
            <a:r>
              <a:rPr lang="ru-RU" dirty="0" smtClean="0"/>
              <a:t/>
            </a:r>
            <a:br>
              <a:rPr lang="ru-RU" dirty="0" smtClean="0"/>
            </a:br>
            <a:r>
              <a:rPr lang="ru-RU" sz="3100" b="1" dirty="0" smtClean="0"/>
              <a:t>2.При комнатной температуре с наибольшей скоростью протекает реакция между</a:t>
            </a:r>
            <a:br>
              <a:rPr lang="ru-RU" sz="3100" b="1" dirty="0" smtClean="0"/>
            </a:br>
            <a:r>
              <a:rPr lang="ru-RU" sz="3100" b="1" dirty="0" smtClean="0"/>
              <a:t>  </a:t>
            </a:r>
            <a:br>
              <a:rPr lang="ru-RU" sz="3100" b="1" dirty="0" smtClean="0"/>
            </a:br>
            <a:r>
              <a:rPr lang="ru-RU" sz="3100" b="1" dirty="0" smtClean="0"/>
              <a:t> 1) </a:t>
            </a:r>
            <a:r>
              <a:rPr lang="en-US" sz="3100" b="1" dirty="0" err="1" smtClean="0"/>
              <a:t>NaOH</a:t>
            </a:r>
            <a:r>
              <a:rPr lang="en-US" sz="3100" b="1" baseline="-25000" dirty="0" smtClean="0"/>
              <a:t> </a:t>
            </a:r>
            <a:r>
              <a:rPr lang="ru-RU" sz="3100" b="1" dirty="0" smtClean="0"/>
              <a:t>(</a:t>
            </a:r>
            <a:r>
              <a:rPr lang="ru-RU" sz="3100" b="1" dirty="0" err="1" smtClean="0"/>
              <a:t>р-р</a:t>
            </a:r>
            <a:r>
              <a:rPr lang="ru-RU" sz="3100" b="1" dirty="0" smtClean="0"/>
              <a:t>)   и  </a:t>
            </a:r>
            <a:r>
              <a:rPr lang="en-US" sz="3100" b="1" dirty="0" err="1" smtClean="0"/>
              <a:t>HCl</a:t>
            </a:r>
            <a:r>
              <a:rPr lang="en-US" sz="3100" b="1" baseline="-25000" dirty="0" smtClean="0"/>
              <a:t> </a:t>
            </a:r>
            <a:r>
              <a:rPr lang="ru-RU" sz="3100" b="1" dirty="0" smtClean="0"/>
              <a:t>(</a:t>
            </a:r>
            <a:r>
              <a:rPr lang="ru-RU" sz="3100" b="1" dirty="0" err="1" smtClean="0"/>
              <a:t>р-р</a:t>
            </a:r>
            <a:r>
              <a:rPr lang="ru-RU" sz="3100" b="1" dirty="0" smtClean="0"/>
              <a:t>)</a:t>
            </a:r>
            <a:br>
              <a:rPr lang="ru-RU" sz="3100" b="1" dirty="0" smtClean="0"/>
            </a:br>
            <a:r>
              <a:rPr lang="ru-RU" sz="3100" b="1" dirty="0" smtClean="0"/>
              <a:t>  </a:t>
            </a:r>
            <a:br>
              <a:rPr lang="ru-RU" sz="3100" b="1" dirty="0" smtClean="0"/>
            </a:br>
            <a:r>
              <a:rPr lang="ru-RU" sz="3100" b="1" dirty="0" smtClean="0"/>
              <a:t> 2) </a:t>
            </a:r>
            <a:r>
              <a:rPr lang="en-US" sz="3100" b="1" dirty="0" err="1" smtClean="0"/>
              <a:t>CuO</a:t>
            </a:r>
            <a:r>
              <a:rPr lang="en-US" sz="3100" b="1" baseline="-25000" dirty="0" smtClean="0"/>
              <a:t> </a:t>
            </a:r>
            <a:r>
              <a:rPr lang="ru-RU" sz="3100" b="1" dirty="0" smtClean="0"/>
              <a:t>(</a:t>
            </a:r>
            <a:r>
              <a:rPr lang="ru-RU" sz="3100" b="1" dirty="0" err="1" smtClean="0"/>
              <a:t>тв</a:t>
            </a:r>
            <a:r>
              <a:rPr lang="ru-RU" sz="3100" b="1" dirty="0" smtClean="0"/>
              <a:t>.)   и  </a:t>
            </a:r>
            <a:r>
              <a:rPr lang="en-US" sz="3100" b="1" dirty="0" smtClean="0"/>
              <a:t>H</a:t>
            </a:r>
            <a:r>
              <a:rPr lang="ru-RU" sz="3100" b="1" baseline="-25000" dirty="0" smtClean="0"/>
              <a:t>2</a:t>
            </a:r>
            <a:r>
              <a:rPr lang="en-US" sz="3100" b="1" dirty="0" smtClean="0"/>
              <a:t>SO</a:t>
            </a:r>
            <a:r>
              <a:rPr lang="ru-RU" sz="3100" b="1" baseline="-25000" dirty="0" smtClean="0"/>
              <a:t>4 </a:t>
            </a:r>
            <a:r>
              <a:rPr lang="ru-RU" sz="3100" b="1" dirty="0" smtClean="0"/>
              <a:t>(</a:t>
            </a:r>
            <a:r>
              <a:rPr lang="ru-RU" sz="3100" b="1" dirty="0" err="1" smtClean="0"/>
              <a:t>р-р</a:t>
            </a:r>
            <a:r>
              <a:rPr lang="ru-RU" sz="3100" b="1" dirty="0" smtClean="0"/>
              <a:t>)</a:t>
            </a:r>
            <a:br>
              <a:rPr lang="ru-RU" sz="3100" b="1" dirty="0" smtClean="0"/>
            </a:br>
            <a:r>
              <a:rPr lang="ru-RU" sz="3100" b="1" dirty="0" smtClean="0"/>
              <a:t>  </a:t>
            </a:r>
            <a:br>
              <a:rPr lang="ru-RU" sz="3100" b="1" dirty="0" smtClean="0"/>
            </a:br>
            <a:r>
              <a:rPr lang="ru-RU" sz="3100" b="1" dirty="0" smtClean="0"/>
              <a:t> 3) </a:t>
            </a:r>
            <a:r>
              <a:rPr lang="en-US" sz="3100" b="1" dirty="0" err="1" smtClean="0"/>
              <a:t>CaCO</a:t>
            </a:r>
            <a:r>
              <a:rPr lang="ru-RU" sz="3100" b="1" baseline="-25000" dirty="0" smtClean="0"/>
              <a:t>3 </a:t>
            </a:r>
            <a:r>
              <a:rPr lang="ru-RU" sz="3100" b="1" dirty="0" smtClean="0"/>
              <a:t>(</a:t>
            </a:r>
            <a:r>
              <a:rPr lang="ru-RU" sz="3100" b="1" dirty="0" err="1" smtClean="0"/>
              <a:t>тв</a:t>
            </a:r>
            <a:r>
              <a:rPr lang="ru-RU" sz="3100" b="1" dirty="0" smtClean="0"/>
              <a:t>.)   и  </a:t>
            </a:r>
            <a:r>
              <a:rPr lang="en-US" sz="3100" b="1" dirty="0" err="1" smtClean="0"/>
              <a:t>HCl</a:t>
            </a:r>
            <a:r>
              <a:rPr lang="en-US" sz="3100" b="1" baseline="-25000" dirty="0" smtClean="0"/>
              <a:t> </a:t>
            </a:r>
            <a:r>
              <a:rPr lang="ru-RU" sz="3100" b="1" dirty="0" smtClean="0"/>
              <a:t>(</a:t>
            </a:r>
            <a:r>
              <a:rPr lang="ru-RU" sz="3100" b="1" dirty="0" err="1" smtClean="0"/>
              <a:t>р-р</a:t>
            </a:r>
            <a:r>
              <a:rPr lang="ru-RU" sz="3100" b="1" dirty="0" smtClean="0"/>
              <a:t>)</a:t>
            </a:r>
            <a:br>
              <a:rPr lang="ru-RU" sz="3100" b="1" dirty="0" smtClean="0"/>
            </a:br>
            <a:r>
              <a:rPr lang="ru-RU" sz="3100" b="1" dirty="0" smtClean="0"/>
              <a:t>  </a:t>
            </a:r>
            <a:br>
              <a:rPr lang="ru-RU" sz="3100" b="1" dirty="0" smtClean="0"/>
            </a:br>
            <a:r>
              <a:rPr lang="ru-RU" sz="3100" b="1" dirty="0" smtClean="0"/>
              <a:t> 4) </a:t>
            </a:r>
            <a:r>
              <a:rPr lang="en-US" sz="3100" b="1" dirty="0" smtClean="0"/>
              <a:t>Zn</a:t>
            </a:r>
            <a:r>
              <a:rPr lang="en-US" sz="3100" b="1" baseline="-25000" dirty="0" smtClean="0"/>
              <a:t> </a:t>
            </a:r>
            <a:r>
              <a:rPr lang="ru-RU" sz="3100" b="1" dirty="0" smtClean="0"/>
              <a:t>(</a:t>
            </a:r>
            <a:r>
              <a:rPr lang="ru-RU" sz="3100" b="1" dirty="0" err="1" smtClean="0"/>
              <a:t>тв</a:t>
            </a:r>
            <a:r>
              <a:rPr lang="ru-RU" sz="3100" b="1" dirty="0" smtClean="0"/>
              <a:t>.)   и  </a:t>
            </a:r>
            <a:r>
              <a:rPr lang="en-US" sz="3100" b="1" dirty="0" smtClean="0"/>
              <a:t>H</a:t>
            </a:r>
            <a:r>
              <a:rPr lang="ru-RU" sz="3100" b="1" baseline="-25000" dirty="0" smtClean="0"/>
              <a:t>2</a:t>
            </a:r>
            <a:r>
              <a:rPr lang="en-US" sz="3100" b="1" dirty="0" smtClean="0"/>
              <a:t>SO</a:t>
            </a:r>
            <a:r>
              <a:rPr lang="ru-RU" sz="3100" b="1" baseline="-25000" dirty="0" smtClean="0"/>
              <a:t>4 </a:t>
            </a:r>
            <a:r>
              <a:rPr lang="ru-RU" sz="3100" b="1" dirty="0" smtClean="0"/>
              <a:t>(</a:t>
            </a:r>
            <a:r>
              <a:rPr lang="ru-RU" sz="3100" b="1" dirty="0" err="1" smtClean="0"/>
              <a:t>р-р</a:t>
            </a:r>
            <a:r>
              <a:rPr lang="ru-RU" sz="3100" b="1" dirty="0" smtClean="0"/>
              <a:t>)</a:t>
            </a:r>
            <a:br>
              <a:rPr lang="ru-RU" sz="3100" b="1" dirty="0" smtClean="0"/>
            </a:br>
            <a:r>
              <a:rPr lang="ru-RU" sz="3100" b="1" dirty="0" smtClean="0"/>
              <a:t/>
            </a:r>
            <a:br>
              <a:rPr lang="ru-RU" sz="3100" b="1" dirty="0" smtClean="0"/>
            </a:br>
            <a:r>
              <a:rPr lang="ru-RU" sz="3100" b="1" dirty="0" smtClean="0"/>
              <a:t> </a:t>
            </a:r>
            <a:r>
              <a:rPr lang="ru-RU" sz="3100" dirty="0" smtClean="0"/>
              <a:t/>
            </a:r>
            <a:br>
              <a:rPr lang="ru-RU" sz="3100" dirty="0" smtClean="0"/>
            </a:br>
            <a:r>
              <a:rPr lang="ru-RU" sz="3100" dirty="0" smtClean="0"/>
              <a:t>  </a:t>
            </a:r>
            <a:br>
              <a:rPr lang="ru-RU" sz="3100" dirty="0" smtClean="0"/>
            </a:br>
            <a:r>
              <a:rPr lang="ru-RU" sz="3100" dirty="0" smtClean="0"/>
              <a:t/>
            </a:r>
            <a:br>
              <a:rPr lang="ru-RU" sz="3100" dirty="0" smtClean="0"/>
            </a:br>
            <a:endParaRPr lang="ru-RU" sz="31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fontScale="90000"/>
          </a:bodyPr>
          <a:lstStyle/>
          <a:p>
            <a:r>
              <a:rPr lang="ru-RU" dirty="0" smtClean="0"/>
              <a:t>3. </a:t>
            </a:r>
            <a:r>
              <a:rPr lang="ru-RU" sz="3600" dirty="0" smtClean="0"/>
              <a:t>На скорость химической реакции между раствором серной кислоты и железом </a:t>
            </a:r>
            <a:r>
              <a:rPr lang="ru-RU" sz="3600" b="1" u="sng" dirty="0" smtClean="0"/>
              <a:t>не оказывает</a:t>
            </a:r>
            <a:r>
              <a:rPr lang="ru-RU" sz="3600" dirty="0" smtClean="0"/>
              <a:t> влияния</a:t>
            </a:r>
            <a:br>
              <a:rPr lang="ru-RU" sz="3600" dirty="0" smtClean="0"/>
            </a:br>
            <a:r>
              <a:rPr lang="ru-RU" sz="3600" dirty="0" smtClean="0"/>
              <a:t>  </a:t>
            </a:r>
            <a:br>
              <a:rPr lang="ru-RU" sz="3600" dirty="0" smtClean="0"/>
            </a:br>
            <a:r>
              <a:rPr lang="ru-RU" sz="3600" dirty="0" smtClean="0"/>
              <a:t> </a:t>
            </a:r>
            <a:r>
              <a:rPr lang="ru-RU" sz="3600" b="1" dirty="0" smtClean="0"/>
              <a:t>1) </a:t>
            </a:r>
            <a:r>
              <a:rPr lang="ru-RU" sz="3600" dirty="0" smtClean="0"/>
              <a:t>концентрация кислоты</a:t>
            </a:r>
            <a:br>
              <a:rPr lang="ru-RU" sz="3600" dirty="0" smtClean="0"/>
            </a:br>
            <a:r>
              <a:rPr lang="ru-RU" sz="3600" dirty="0" smtClean="0"/>
              <a:t>  </a:t>
            </a:r>
            <a:br>
              <a:rPr lang="ru-RU" sz="3600" dirty="0" smtClean="0"/>
            </a:br>
            <a:r>
              <a:rPr lang="ru-RU" sz="3600" dirty="0" smtClean="0"/>
              <a:t> </a:t>
            </a:r>
            <a:r>
              <a:rPr lang="ru-RU" sz="3600" b="1" dirty="0" smtClean="0"/>
              <a:t>2) </a:t>
            </a:r>
            <a:r>
              <a:rPr lang="ru-RU" sz="3600" dirty="0" smtClean="0"/>
              <a:t>измельчение железа</a:t>
            </a:r>
            <a:br>
              <a:rPr lang="ru-RU" sz="3600" dirty="0" smtClean="0"/>
            </a:br>
            <a:r>
              <a:rPr lang="ru-RU" sz="3600" dirty="0" smtClean="0"/>
              <a:t>  </a:t>
            </a:r>
            <a:br>
              <a:rPr lang="ru-RU" sz="3600" dirty="0" smtClean="0"/>
            </a:br>
            <a:r>
              <a:rPr lang="ru-RU" sz="3600" dirty="0" smtClean="0"/>
              <a:t> </a:t>
            </a:r>
            <a:r>
              <a:rPr lang="ru-RU" sz="3600" b="1" dirty="0" smtClean="0"/>
              <a:t>3) </a:t>
            </a:r>
            <a:r>
              <a:rPr lang="ru-RU" sz="3600" dirty="0" smtClean="0"/>
              <a:t>температура реакции</a:t>
            </a:r>
            <a:br>
              <a:rPr lang="ru-RU" sz="3600" dirty="0" smtClean="0"/>
            </a:br>
            <a:r>
              <a:rPr lang="ru-RU" sz="3600" dirty="0" smtClean="0"/>
              <a:t>  </a:t>
            </a:r>
            <a:br>
              <a:rPr lang="ru-RU" sz="3600" dirty="0" smtClean="0"/>
            </a:br>
            <a:r>
              <a:rPr lang="ru-RU" sz="3600" dirty="0" smtClean="0"/>
              <a:t> </a:t>
            </a:r>
            <a:r>
              <a:rPr lang="ru-RU" sz="3600" b="1" dirty="0" smtClean="0"/>
              <a:t>4) </a:t>
            </a:r>
            <a:r>
              <a:rPr lang="ru-RU" sz="3600" dirty="0" smtClean="0"/>
              <a:t>увеличение давления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ru-RU" sz="3600" dirty="0" smtClean="0"/>
              <a:t>4.Для уменьшения скорости химической реакции необходимо</a:t>
            </a:r>
            <a:br>
              <a:rPr lang="ru-RU" sz="3600" dirty="0" smtClean="0"/>
            </a:br>
            <a:r>
              <a:rPr lang="ru-RU" sz="3600" dirty="0" smtClean="0"/>
              <a:t>  </a:t>
            </a:r>
            <a:br>
              <a:rPr lang="ru-RU" sz="3600" dirty="0" smtClean="0"/>
            </a:br>
            <a:r>
              <a:rPr lang="ru-RU" sz="3600" dirty="0" smtClean="0"/>
              <a:t> </a:t>
            </a:r>
            <a:r>
              <a:rPr lang="ru-RU" sz="3600" b="1" dirty="0" smtClean="0"/>
              <a:t>1) </a:t>
            </a:r>
            <a:r>
              <a:rPr lang="ru-RU" sz="3600" dirty="0" smtClean="0"/>
              <a:t>увеличить концентрацию реагирующих веществ</a:t>
            </a:r>
            <a:br>
              <a:rPr lang="ru-RU" sz="3600" dirty="0" smtClean="0"/>
            </a:br>
            <a:r>
              <a:rPr lang="ru-RU" sz="3600" dirty="0" smtClean="0"/>
              <a:t>  </a:t>
            </a:r>
            <a:br>
              <a:rPr lang="ru-RU" sz="3600" dirty="0" smtClean="0"/>
            </a:br>
            <a:r>
              <a:rPr lang="ru-RU" sz="3600" dirty="0" smtClean="0"/>
              <a:t> </a:t>
            </a:r>
            <a:r>
              <a:rPr lang="ru-RU" sz="3600" b="1" dirty="0" smtClean="0"/>
              <a:t>2) </a:t>
            </a:r>
            <a:r>
              <a:rPr lang="ru-RU" sz="3600" dirty="0" smtClean="0"/>
              <a:t>ввести в систему катализатор</a:t>
            </a:r>
            <a:br>
              <a:rPr lang="ru-RU" sz="3600" dirty="0" smtClean="0"/>
            </a:br>
            <a:r>
              <a:rPr lang="ru-RU" sz="3600" dirty="0" smtClean="0"/>
              <a:t>  </a:t>
            </a:r>
            <a:br>
              <a:rPr lang="ru-RU" sz="3600" dirty="0" smtClean="0"/>
            </a:br>
            <a:r>
              <a:rPr lang="ru-RU" sz="3600" dirty="0" smtClean="0"/>
              <a:t> </a:t>
            </a:r>
            <a:r>
              <a:rPr lang="ru-RU" sz="3600" b="1" dirty="0" smtClean="0"/>
              <a:t>3) </a:t>
            </a:r>
            <a:r>
              <a:rPr lang="ru-RU" sz="3600" dirty="0" smtClean="0"/>
              <a:t>повысить температуру</a:t>
            </a:r>
            <a:br>
              <a:rPr lang="ru-RU" sz="3600" dirty="0" smtClean="0"/>
            </a:br>
            <a:r>
              <a:rPr lang="ru-RU" sz="3600" dirty="0" smtClean="0"/>
              <a:t>  </a:t>
            </a:r>
            <a:br>
              <a:rPr lang="ru-RU" sz="3600" dirty="0" smtClean="0"/>
            </a:br>
            <a:r>
              <a:rPr lang="ru-RU" sz="3600" dirty="0" smtClean="0"/>
              <a:t> </a:t>
            </a:r>
            <a:r>
              <a:rPr lang="ru-RU" sz="3600" b="1" dirty="0" smtClean="0"/>
              <a:t>4) </a:t>
            </a:r>
            <a:r>
              <a:rPr lang="ru-RU" sz="3600" dirty="0" smtClean="0"/>
              <a:t>понизить температуру</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ru-RU" sz="3100" dirty="0" smtClean="0"/>
              <a:t>5.При комнатной температуре с наибольшей скоростью протекает реакция между</a:t>
            </a:r>
            <a:r>
              <a:rPr lang="ru-RU" dirty="0" smtClean="0"/>
              <a:t/>
            </a:r>
            <a:br>
              <a:rPr lang="ru-RU" dirty="0" smtClean="0"/>
            </a:br>
            <a:r>
              <a:rPr lang="ru-RU" dirty="0" smtClean="0"/>
              <a:t>  </a:t>
            </a:r>
            <a:br>
              <a:rPr lang="ru-RU" dirty="0" smtClean="0"/>
            </a:br>
            <a:r>
              <a:rPr lang="ru-RU" dirty="0" smtClean="0"/>
              <a:t> </a:t>
            </a:r>
            <a:r>
              <a:rPr lang="ru-RU" b="1" dirty="0" smtClean="0"/>
              <a:t>1) </a:t>
            </a:r>
            <a:r>
              <a:rPr lang="en-US" dirty="0" smtClean="0"/>
              <a:t>Zn</a:t>
            </a:r>
            <a:r>
              <a:rPr lang="ru-RU" dirty="0" smtClean="0"/>
              <a:t>  и  </a:t>
            </a:r>
            <a:r>
              <a:rPr lang="ru-RU" dirty="0" err="1" smtClean="0"/>
              <a:t>HCl</a:t>
            </a:r>
            <a:r>
              <a:rPr lang="ru-RU" dirty="0" smtClean="0"/>
              <a:t> (1% </a:t>
            </a:r>
            <a:r>
              <a:rPr lang="ru-RU" dirty="0" err="1" smtClean="0"/>
              <a:t>р-р</a:t>
            </a:r>
            <a:r>
              <a:rPr lang="ru-RU" dirty="0" smtClean="0"/>
              <a:t>)</a:t>
            </a:r>
            <a:br>
              <a:rPr lang="ru-RU" dirty="0" smtClean="0"/>
            </a:br>
            <a:r>
              <a:rPr lang="ru-RU" dirty="0" smtClean="0"/>
              <a:t>  </a:t>
            </a:r>
            <a:br>
              <a:rPr lang="ru-RU" dirty="0" smtClean="0"/>
            </a:br>
            <a:r>
              <a:rPr lang="ru-RU" dirty="0" smtClean="0"/>
              <a:t> </a:t>
            </a:r>
            <a:r>
              <a:rPr lang="ru-RU" b="1" dirty="0" smtClean="0"/>
              <a:t>2) </a:t>
            </a:r>
            <a:r>
              <a:rPr lang="en-US" dirty="0" smtClean="0"/>
              <a:t>Zn</a:t>
            </a:r>
            <a:r>
              <a:rPr lang="ru-RU" dirty="0" smtClean="0"/>
              <a:t>  и  </a:t>
            </a:r>
            <a:r>
              <a:rPr lang="ru-RU" dirty="0" err="1" smtClean="0"/>
              <a:t>HCl</a:t>
            </a:r>
            <a:r>
              <a:rPr lang="ru-RU" dirty="0" smtClean="0"/>
              <a:t> (30% </a:t>
            </a:r>
            <a:r>
              <a:rPr lang="ru-RU" dirty="0" err="1" smtClean="0"/>
              <a:t>р-р</a:t>
            </a:r>
            <a:r>
              <a:rPr lang="ru-RU" dirty="0" smtClean="0"/>
              <a:t>)</a:t>
            </a:r>
            <a:br>
              <a:rPr lang="ru-RU" dirty="0" smtClean="0"/>
            </a:br>
            <a:r>
              <a:rPr lang="ru-RU" dirty="0" smtClean="0"/>
              <a:t>  </a:t>
            </a:r>
            <a:br>
              <a:rPr lang="ru-RU" dirty="0" smtClean="0"/>
            </a:br>
            <a:r>
              <a:rPr lang="ru-RU" dirty="0" smtClean="0"/>
              <a:t> </a:t>
            </a:r>
            <a:r>
              <a:rPr lang="ru-RU" b="1" dirty="0" smtClean="0"/>
              <a:t>3) </a:t>
            </a:r>
            <a:r>
              <a:rPr lang="en-US" dirty="0" smtClean="0"/>
              <a:t>Zn</a:t>
            </a:r>
            <a:r>
              <a:rPr lang="ru-RU" dirty="0" smtClean="0"/>
              <a:t>  и  </a:t>
            </a:r>
            <a:r>
              <a:rPr lang="ru-RU" dirty="0" err="1" smtClean="0"/>
              <a:t>HCl</a:t>
            </a:r>
            <a:r>
              <a:rPr lang="ru-RU" dirty="0" smtClean="0"/>
              <a:t> (10% </a:t>
            </a:r>
            <a:r>
              <a:rPr lang="ru-RU" dirty="0" err="1" smtClean="0"/>
              <a:t>р-р</a:t>
            </a:r>
            <a:r>
              <a:rPr lang="ru-RU" dirty="0" smtClean="0"/>
              <a:t>)</a:t>
            </a:r>
            <a:br>
              <a:rPr lang="ru-RU" dirty="0" smtClean="0"/>
            </a:br>
            <a:r>
              <a:rPr lang="ru-RU" dirty="0" smtClean="0"/>
              <a:t>  </a:t>
            </a:r>
            <a:br>
              <a:rPr lang="ru-RU" dirty="0" smtClean="0"/>
            </a:br>
            <a:r>
              <a:rPr lang="ru-RU" dirty="0" smtClean="0"/>
              <a:t> </a:t>
            </a:r>
            <a:r>
              <a:rPr lang="ru-RU" b="1" dirty="0" smtClean="0"/>
              <a:t>4) </a:t>
            </a:r>
            <a:r>
              <a:rPr lang="en-US" dirty="0" smtClean="0"/>
              <a:t>Zn</a:t>
            </a:r>
            <a:r>
              <a:rPr lang="ru-RU" dirty="0" smtClean="0"/>
              <a:t>Cl</a:t>
            </a:r>
            <a:r>
              <a:rPr lang="ru-RU" baseline="-25000" dirty="0" smtClean="0"/>
              <a:t>2 </a:t>
            </a:r>
            <a:r>
              <a:rPr lang="ru-RU" dirty="0" smtClean="0"/>
              <a:t>(</a:t>
            </a:r>
            <a:r>
              <a:rPr lang="ru-RU" dirty="0" err="1" smtClean="0"/>
              <a:t>р-р</a:t>
            </a:r>
            <a:r>
              <a:rPr lang="ru-RU" dirty="0" smtClean="0"/>
              <a:t>)   и  </a:t>
            </a:r>
            <a:r>
              <a:rPr lang="en-US" dirty="0" err="1" smtClean="0"/>
              <a:t>AgNO</a:t>
            </a:r>
            <a:r>
              <a:rPr lang="ru-RU" baseline="-25000" dirty="0" smtClean="0"/>
              <a:t>3</a:t>
            </a:r>
            <a:r>
              <a:rPr lang="ru-RU" dirty="0" smtClean="0"/>
              <a:t> (</a:t>
            </a:r>
            <a:r>
              <a:rPr lang="ru-RU" dirty="0" err="1" smtClean="0"/>
              <a:t>р-р</a:t>
            </a:r>
            <a:r>
              <a:rPr lang="ru-RU" dirty="0" smtClean="0"/>
              <a:t>)</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507288" cy="5400600"/>
          </a:xfrm>
        </p:spPr>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b="1" dirty="0" smtClean="0"/>
              <a:t>2.Химическое равновесие в системе</a:t>
            </a:r>
            <a:br>
              <a:rPr lang="ru-RU" sz="3100" b="1" dirty="0" smtClean="0"/>
            </a:br>
            <a:r>
              <a:rPr lang="en-US" sz="3100" b="1" dirty="0" smtClean="0"/>
              <a:t>C</a:t>
            </a:r>
            <a:r>
              <a:rPr lang="ru-RU" sz="3100" b="1" baseline="-25000" dirty="0" smtClean="0"/>
              <a:t>4</a:t>
            </a:r>
            <a:r>
              <a:rPr lang="en-US" sz="3100" b="1" dirty="0" smtClean="0"/>
              <a:t>H</a:t>
            </a:r>
            <a:r>
              <a:rPr lang="ru-RU" sz="3100" b="1" baseline="-25000" dirty="0" smtClean="0"/>
              <a:t>10 (г)</a:t>
            </a:r>
            <a:r>
              <a:rPr lang="en-US" sz="3100" b="1" dirty="0" smtClean="0"/>
              <a:t> </a:t>
            </a:r>
            <a:r>
              <a:rPr lang="ru-RU" sz="3100" b="1" dirty="0" smtClean="0"/>
              <a:t>=  </a:t>
            </a:r>
            <a:r>
              <a:rPr lang="en-US" sz="3100" b="1" dirty="0" smtClean="0"/>
              <a:t> C</a:t>
            </a:r>
            <a:r>
              <a:rPr lang="ru-RU" sz="3100" b="1" baseline="-25000" dirty="0" smtClean="0"/>
              <a:t>4</a:t>
            </a:r>
            <a:r>
              <a:rPr lang="en-US" sz="3100" b="1" dirty="0" smtClean="0"/>
              <a:t>H</a:t>
            </a:r>
            <a:r>
              <a:rPr lang="ru-RU" sz="3100" b="1" baseline="-25000" dirty="0" smtClean="0"/>
              <a:t>8</a:t>
            </a:r>
            <a:r>
              <a:rPr lang="en-US" sz="3100" b="1" dirty="0" smtClean="0"/>
              <a:t> </a:t>
            </a:r>
            <a:r>
              <a:rPr lang="ru-RU" sz="3100" b="1" baseline="-25000" dirty="0" smtClean="0"/>
              <a:t>(г)</a:t>
            </a:r>
            <a:r>
              <a:rPr lang="en-US" sz="3100" b="1" dirty="0" smtClean="0"/>
              <a:t> </a:t>
            </a:r>
            <a:r>
              <a:rPr lang="ru-RU" sz="3100" b="1" dirty="0" smtClean="0"/>
              <a:t>+ </a:t>
            </a:r>
            <a:r>
              <a:rPr lang="en-US" sz="3100" b="1" dirty="0" smtClean="0"/>
              <a:t>H</a:t>
            </a:r>
            <a:r>
              <a:rPr lang="ru-RU" sz="3100" b="1" baseline="-25000" dirty="0" smtClean="0"/>
              <a:t>2 (г)</a:t>
            </a:r>
            <a:r>
              <a:rPr lang="en-US" sz="3100" b="1" dirty="0" smtClean="0"/>
              <a:t> </a:t>
            </a:r>
            <a:r>
              <a:rPr lang="ru-RU" sz="3100" b="1" dirty="0" smtClean="0"/>
              <a:t>–</a:t>
            </a:r>
            <a:r>
              <a:rPr lang="en-US" sz="3100" b="1" dirty="0" smtClean="0"/>
              <a:t> </a:t>
            </a:r>
            <a:r>
              <a:rPr lang="ru-RU" sz="3100" b="1" dirty="0" smtClean="0"/>
              <a:t>Q</a:t>
            </a:r>
            <a:br>
              <a:rPr lang="ru-RU" sz="3100" b="1" dirty="0" smtClean="0"/>
            </a:br>
            <a:r>
              <a:rPr lang="ru-RU" sz="3100" b="1" dirty="0" smtClean="0"/>
              <a:t>можно сместить в сторону продуктов реакции</a:t>
            </a:r>
            <a:r>
              <a:rPr lang="ru-RU" b="1" dirty="0" smtClean="0"/>
              <a:t/>
            </a:r>
            <a:br>
              <a:rPr lang="ru-RU" b="1" dirty="0" smtClean="0"/>
            </a:br>
            <a:r>
              <a:rPr lang="ru-RU" b="1" dirty="0" smtClean="0"/>
              <a:t>  </a:t>
            </a:r>
            <a:r>
              <a:rPr lang="ru-RU" sz="3100" b="1" dirty="0" smtClean="0"/>
              <a:t>1) повышением температуры и повышением давления</a:t>
            </a:r>
            <a:br>
              <a:rPr lang="ru-RU" sz="3100" b="1" dirty="0" smtClean="0"/>
            </a:br>
            <a:r>
              <a:rPr lang="ru-RU" sz="3100" b="1" dirty="0" smtClean="0"/>
              <a:t>  </a:t>
            </a:r>
            <a:br>
              <a:rPr lang="ru-RU" sz="3100" b="1" dirty="0" smtClean="0"/>
            </a:br>
            <a:r>
              <a:rPr lang="ru-RU" sz="3100" b="1" dirty="0" smtClean="0"/>
              <a:t> 2) повышением температуры и понижением давления</a:t>
            </a:r>
            <a:br>
              <a:rPr lang="ru-RU" sz="3100" b="1" dirty="0" smtClean="0"/>
            </a:br>
            <a:r>
              <a:rPr lang="ru-RU" sz="3100" b="1" dirty="0" smtClean="0"/>
              <a:t>  </a:t>
            </a:r>
            <a:br>
              <a:rPr lang="ru-RU" sz="3100" b="1" dirty="0" smtClean="0"/>
            </a:br>
            <a:r>
              <a:rPr lang="ru-RU" sz="3100" b="1" dirty="0" smtClean="0"/>
              <a:t> 3) понижением температуры и повышением давления</a:t>
            </a:r>
            <a:br>
              <a:rPr lang="ru-RU" sz="3100" b="1" dirty="0" smtClean="0"/>
            </a:br>
            <a:r>
              <a:rPr lang="ru-RU" sz="3100" b="1" dirty="0" smtClean="0"/>
              <a:t>  </a:t>
            </a:r>
            <a:br>
              <a:rPr lang="ru-RU" sz="3100" b="1" dirty="0" smtClean="0"/>
            </a:br>
            <a:r>
              <a:rPr lang="ru-RU" sz="3100" b="1" dirty="0" smtClean="0"/>
              <a:t> 4) понижением температуры и понижением давления</a:t>
            </a:r>
            <a:r>
              <a:rPr lang="ru-RU" sz="3100" dirty="0" smtClean="0"/>
              <a:t/>
            </a:r>
            <a:br>
              <a:rPr lang="ru-RU" sz="3100" dirty="0" smtClean="0"/>
            </a:br>
            <a:endParaRPr lang="ru-RU" sz="31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5746650"/>
          </a:xfrm>
        </p:spPr>
        <p:txBody>
          <a:bodyPr>
            <a:normAutofit fontScale="90000"/>
          </a:bodyPr>
          <a:lstStyle/>
          <a:p>
            <a:r>
              <a:rPr lang="ru-RU" sz="3600" b="1" dirty="0" smtClean="0"/>
              <a:t>6.С </a:t>
            </a:r>
            <a:r>
              <a:rPr lang="ru-RU" sz="3600" b="1" dirty="0" err="1" smtClean="0"/>
              <a:t>бóльшей</a:t>
            </a:r>
            <a:r>
              <a:rPr lang="ru-RU" sz="3600" b="1" dirty="0" smtClean="0"/>
              <a:t> скоростью идет реакция соляной кислоты с</a:t>
            </a:r>
            <a:br>
              <a:rPr lang="ru-RU" sz="3600" b="1" dirty="0" smtClean="0"/>
            </a:br>
            <a:r>
              <a:rPr lang="ru-RU" sz="3600" b="1" dirty="0" smtClean="0"/>
              <a:t>  </a:t>
            </a:r>
            <a:br>
              <a:rPr lang="ru-RU" sz="3600" b="1" dirty="0" smtClean="0"/>
            </a:br>
            <a:r>
              <a:rPr lang="ru-RU" sz="3600" b="1" dirty="0" smtClean="0"/>
              <a:t> 1) медью</a:t>
            </a:r>
            <a:br>
              <a:rPr lang="ru-RU" sz="3600" b="1" dirty="0" smtClean="0"/>
            </a:br>
            <a:r>
              <a:rPr lang="ru-RU" sz="3600" b="1" dirty="0" smtClean="0"/>
              <a:t>  </a:t>
            </a:r>
            <a:br>
              <a:rPr lang="ru-RU" sz="3600" b="1" dirty="0" smtClean="0"/>
            </a:br>
            <a:r>
              <a:rPr lang="ru-RU" sz="3600" b="1" dirty="0" smtClean="0"/>
              <a:t> 2) железом</a:t>
            </a:r>
            <a:br>
              <a:rPr lang="ru-RU" sz="3600" b="1" dirty="0" smtClean="0"/>
            </a:br>
            <a:r>
              <a:rPr lang="ru-RU" sz="3600" b="1" dirty="0" smtClean="0"/>
              <a:t>  </a:t>
            </a:r>
            <a:br>
              <a:rPr lang="ru-RU" sz="3600" b="1" dirty="0" smtClean="0"/>
            </a:br>
            <a:r>
              <a:rPr lang="ru-RU" sz="3600" b="1" dirty="0" smtClean="0"/>
              <a:t> 3) магнием</a:t>
            </a:r>
            <a:br>
              <a:rPr lang="ru-RU" sz="3600" b="1" dirty="0" smtClean="0"/>
            </a:br>
            <a:r>
              <a:rPr lang="ru-RU" sz="3600" b="1" dirty="0" smtClean="0"/>
              <a:t>  </a:t>
            </a:r>
            <a:br>
              <a:rPr lang="ru-RU" sz="3600" b="1" dirty="0" smtClean="0"/>
            </a:br>
            <a:r>
              <a:rPr lang="ru-RU" sz="3600" b="1" dirty="0" smtClean="0"/>
              <a:t> 4) цинком</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a:bodyPr>
          <a:lstStyle/>
          <a:p>
            <a:r>
              <a:rPr lang="ru-RU" sz="3200" b="1" dirty="0" smtClean="0"/>
              <a:t>7.С наибольшей скоростью при комнатной температуре протекает реакция</a:t>
            </a:r>
            <a:br>
              <a:rPr lang="ru-RU" sz="3200" b="1" dirty="0" smtClean="0"/>
            </a:br>
            <a:r>
              <a:rPr lang="ru-RU" sz="3200" b="1" dirty="0" smtClean="0"/>
              <a:t>  </a:t>
            </a:r>
            <a:br>
              <a:rPr lang="ru-RU" sz="3200" b="1" dirty="0" smtClean="0"/>
            </a:br>
            <a:r>
              <a:rPr lang="ru-RU" sz="3200" b="1" dirty="0" smtClean="0"/>
              <a:t> 1) углерода с кислородом</a:t>
            </a:r>
            <a:br>
              <a:rPr lang="ru-RU" sz="3200" b="1" dirty="0" smtClean="0"/>
            </a:br>
            <a:r>
              <a:rPr lang="ru-RU" sz="3200" b="1" dirty="0" smtClean="0"/>
              <a:t>  </a:t>
            </a:r>
            <a:br>
              <a:rPr lang="ru-RU" sz="3200" b="1" dirty="0" smtClean="0"/>
            </a:br>
            <a:r>
              <a:rPr lang="ru-RU" sz="3200" b="1" dirty="0" smtClean="0"/>
              <a:t> 2) железа с раствором уксусной кислоты</a:t>
            </a:r>
            <a:br>
              <a:rPr lang="ru-RU" sz="3200" b="1" dirty="0" smtClean="0"/>
            </a:br>
            <a:r>
              <a:rPr lang="ru-RU" sz="3200" b="1" dirty="0" smtClean="0"/>
              <a:t>  </a:t>
            </a:r>
            <a:br>
              <a:rPr lang="ru-RU" sz="3200" b="1" dirty="0" smtClean="0"/>
            </a:br>
            <a:r>
              <a:rPr lang="ru-RU" sz="3200" b="1" dirty="0" smtClean="0"/>
              <a:t> 3) железа с соляной кислотой</a:t>
            </a:r>
            <a:br>
              <a:rPr lang="ru-RU" sz="3200" b="1" dirty="0" smtClean="0"/>
            </a:br>
            <a:r>
              <a:rPr lang="ru-RU" sz="3200" b="1" dirty="0" smtClean="0"/>
              <a:t>  </a:t>
            </a:r>
            <a:br>
              <a:rPr lang="ru-RU" sz="3200" b="1" dirty="0" smtClean="0"/>
            </a:br>
            <a:r>
              <a:rPr lang="ru-RU" sz="3200" b="1" dirty="0" smtClean="0"/>
              <a:t> 4) растворов </a:t>
            </a:r>
            <a:r>
              <a:rPr lang="ru-RU" sz="3200" b="1" dirty="0" err="1" smtClean="0"/>
              <a:t>гидроксида</a:t>
            </a:r>
            <a:r>
              <a:rPr lang="ru-RU" sz="3200" b="1" dirty="0" smtClean="0"/>
              <a:t> натрия и серной кислоты</a:t>
            </a:r>
            <a:endParaRPr lang="ru-RU" sz="32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Вещество, элемент, атом.</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5688632"/>
          </a:xfrm>
        </p:spPr>
        <p:txBody>
          <a:bodyPr>
            <a:normAutofit fontScale="90000"/>
          </a:bodyPr>
          <a:lstStyle/>
          <a:p>
            <a:pPr algn="l"/>
            <a:r>
              <a:rPr lang="ru-RU" sz="3100" b="1" dirty="0" smtClean="0"/>
              <a:t>1.Установите соответствие между элементом и электронной конфигурацией атомов.</a:t>
            </a:r>
            <a:br>
              <a:rPr lang="ru-RU" sz="3100" b="1" dirty="0" smtClean="0"/>
            </a:br>
            <a:r>
              <a:rPr lang="ru-RU" sz="3100" b="1" u="sng" dirty="0" smtClean="0"/>
              <a:t> ЭЛЕКТРОННАЯ КОНФИГУРАЦИЯ АТОМОВ</a:t>
            </a:r>
            <a:r>
              <a:rPr lang="ru-RU" sz="3100" b="1" dirty="0" smtClean="0"/>
              <a:t/>
            </a:r>
            <a:br>
              <a:rPr lang="ru-RU" sz="3100" b="1" dirty="0" smtClean="0"/>
            </a:br>
            <a:r>
              <a:rPr lang="ru-RU" sz="3100" b="1" dirty="0" smtClean="0"/>
              <a:t> </a:t>
            </a:r>
            <a:br>
              <a:rPr lang="ru-RU" sz="3100" b="1" dirty="0" smtClean="0"/>
            </a:br>
            <a:r>
              <a:rPr lang="ru-RU" sz="3100" b="1" dirty="0" smtClean="0"/>
              <a:t> А) </a:t>
            </a:r>
            <a:r>
              <a:rPr lang="en-US" sz="3100" b="1" dirty="0" smtClean="0"/>
              <a:t>1s</a:t>
            </a:r>
            <a:r>
              <a:rPr lang="en-US" sz="3100" b="1" baseline="30000" dirty="0" smtClean="0"/>
              <a:t>2</a:t>
            </a:r>
            <a:r>
              <a:rPr lang="en-US" sz="3100" b="1" dirty="0" smtClean="0"/>
              <a:t>2s</a:t>
            </a:r>
            <a:r>
              <a:rPr lang="en-US" sz="3100" b="1" baseline="30000" dirty="0" smtClean="0"/>
              <a:t>2</a:t>
            </a:r>
            <a:r>
              <a:rPr lang="en-US" sz="3100" b="1" dirty="0" smtClean="0"/>
              <a:t>2p</a:t>
            </a:r>
            <a:r>
              <a:rPr lang="en-US" sz="3100" b="1" baseline="30000" dirty="0" smtClean="0"/>
              <a:t>3</a:t>
            </a:r>
            <a:r>
              <a:rPr lang="ru-RU" sz="3100" b="1" dirty="0" smtClean="0"/>
              <a:t/>
            </a:r>
            <a:br>
              <a:rPr lang="ru-RU" sz="3100" b="1" dirty="0" smtClean="0"/>
            </a:br>
            <a:r>
              <a:rPr lang="ru-RU" sz="3100" b="1" dirty="0" smtClean="0"/>
              <a:t>Б) </a:t>
            </a:r>
            <a:r>
              <a:rPr lang="en-US" sz="3100" b="1" dirty="0" smtClean="0"/>
              <a:t>1s</a:t>
            </a:r>
            <a:r>
              <a:rPr lang="en-US" sz="3100" b="1" baseline="30000" dirty="0" smtClean="0"/>
              <a:t>2</a:t>
            </a:r>
            <a:r>
              <a:rPr lang="en-US" sz="3100" b="1" dirty="0" smtClean="0"/>
              <a:t>2s</a:t>
            </a:r>
            <a:r>
              <a:rPr lang="en-US" sz="3100" b="1" baseline="30000" dirty="0" smtClean="0"/>
              <a:t>2</a:t>
            </a:r>
            <a:r>
              <a:rPr lang="en-US" sz="3100" b="1" dirty="0" smtClean="0"/>
              <a:t>2p</a:t>
            </a:r>
            <a:r>
              <a:rPr lang="en-US" sz="3100" b="1" baseline="30000" dirty="0" smtClean="0"/>
              <a:t>1</a:t>
            </a:r>
            <a:r>
              <a:rPr lang="ru-RU" sz="3100" b="1" dirty="0" smtClean="0"/>
              <a:t>В) </a:t>
            </a:r>
            <a:r>
              <a:rPr lang="en-US" sz="3100" b="1" dirty="0" smtClean="0"/>
              <a:t>1s</a:t>
            </a:r>
            <a:r>
              <a:rPr lang="en-US" sz="3100" b="1" baseline="30000" dirty="0" smtClean="0"/>
              <a:t>2</a:t>
            </a:r>
            <a:r>
              <a:rPr lang="ru-RU" sz="3100" b="1" dirty="0" smtClean="0"/>
              <a:t/>
            </a:r>
            <a:br>
              <a:rPr lang="ru-RU" sz="3100" b="1" dirty="0" smtClean="0"/>
            </a:br>
            <a:r>
              <a:rPr lang="ru-RU" sz="3100" b="1" dirty="0" smtClean="0"/>
              <a:t>Г) </a:t>
            </a:r>
            <a:r>
              <a:rPr lang="en-US" sz="3100" b="1" dirty="0" smtClean="0"/>
              <a:t>1s</a:t>
            </a:r>
            <a:r>
              <a:rPr lang="en-US" sz="3100" b="1" baseline="30000" dirty="0" smtClean="0"/>
              <a:t>2</a:t>
            </a:r>
            <a:r>
              <a:rPr lang="en-US" sz="3100" b="1" dirty="0" smtClean="0"/>
              <a:t>2s</a:t>
            </a:r>
            <a:r>
              <a:rPr lang="en-US" sz="3100" b="1" baseline="30000" dirty="0" smtClean="0"/>
              <a:t>2</a:t>
            </a:r>
            <a:r>
              <a:rPr lang="ru-RU" sz="3100" b="1" dirty="0" smtClean="0"/>
              <a:t/>
            </a:r>
            <a:br>
              <a:rPr lang="ru-RU" sz="3100" b="1" dirty="0" smtClean="0"/>
            </a:br>
            <a:r>
              <a:rPr lang="ru-RU" sz="3100" b="1" dirty="0" smtClean="0"/>
              <a:t>Д) 1</a:t>
            </a:r>
            <a:r>
              <a:rPr lang="en-US" sz="3100" b="1" dirty="0" smtClean="0"/>
              <a:t>s</a:t>
            </a:r>
            <a:r>
              <a:rPr lang="ru-RU" sz="3100" b="1" baseline="30000" dirty="0" smtClean="0"/>
              <a:t>2</a:t>
            </a:r>
            <a:r>
              <a:rPr lang="ru-RU" sz="3100" b="1" dirty="0" smtClean="0"/>
              <a:t>2</a:t>
            </a:r>
            <a:r>
              <a:rPr lang="en-US" sz="3100" b="1" dirty="0" smtClean="0"/>
              <a:t>s</a:t>
            </a:r>
            <a:r>
              <a:rPr lang="ru-RU" sz="3100" b="1" baseline="30000" dirty="0" smtClean="0"/>
              <a:t>2</a:t>
            </a:r>
            <a:r>
              <a:rPr lang="ru-RU" sz="3100" b="1" dirty="0" smtClean="0"/>
              <a:t>2</a:t>
            </a:r>
            <a:r>
              <a:rPr lang="en-US" sz="3100" b="1" dirty="0" smtClean="0"/>
              <a:t>p</a:t>
            </a:r>
            <a:r>
              <a:rPr lang="ru-RU" sz="3100" b="1" baseline="30000" dirty="0" smtClean="0"/>
              <a:t>2 </a:t>
            </a:r>
            <a:br>
              <a:rPr lang="ru-RU" sz="3100" b="1" baseline="30000" dirty="0" smtClean="0"/>
            </a:br>
            <a:r>
              <a:rPr lang="ru-RU" sz="3100" b="1" dirty="0" smtClean="0"/>
              <a:t> </a:t>
            </a:r>
            <a:br>
              <a:rPr lang="ru-RU" sz="3100" b="1" dirty="0" smtClean="0"/>
            </a:br>
            <a:r>
              <a:rPr lang="ru-RU" sz="3100" b="1" u="sng" dirty="0" smtClean="0"/>
              <a:t> ЭЛЕМЕНТЫ  </a:t>
            </a:r>
            <a:r>
              <a:rPr lang="ru-RU" sz="3100" b="1" dirty="0" smtClean="0"/>
              <a:t>1) </a:t>
            </a:r>
            <a:r>
              <a:rPr lang="en-US" sz="3100" b="1" dirty="0" smtClean="0"/>
              <a:t>He</a:t>
            </a:r>
            <a:r>
              <a:rPr lang="ru-RU" sz="3100" b="1" dirty="0" smtClean="0"/>
              <a:t>     2) </a:t>
            </a:r>
            <a:r>
              <a:rPr lang="en-US" sz="3100" b="1" dirty="0" smtClean="0"/>
              <a:t>N</a:t>
            </a:r>
            <a:r>
              <a:rPr lang="ru-RU" sz="3100" b="1" dirty="0" smtClean="0"/>
              <a:t>     3)     </a:t>
            </a:r>
            <a:r>
              <a:rPr lang="en-US" sz="3100" b="1" dirty="0" smtClean="0"/>
              <a:t>B</a:t>
            </a:r>
            <a:r>
              <a:rPr lang="ru-RU" sz="3100" b="1" dirty="0" smtClean="0"/>
              <a:t>     4) </a:t>
            </a:r>
            <a:r>
              <a:rPr lang="en-US" sz="3100" b="1" dirty="0" smtClean="0"/>
              <a:t>C </a:t>
            </a:r>
            <a:r>
              <a:rPr lang="ru-RU" sz="3100" b="1" dirty="0" smtClean="0"/>
              <a:t>  </a:t>
            </a:r>
            <a:br>
              <a:rPr lang="ru-RU" sz="3100" b="1" dirty="0" smtClean="0"/>
            </a:br>
            <a:r>
              <a:rPr lang="ru-RU" sz="3100" dirty="0" smtClean="0"/>
              <a:t/>
            </a:r>
            <a:br>
              <a:rPr lang="ru-RU" sz="3100" dirty="0" smtClean="0"/>
            </a:br>
            <a:r>
              <a:rPr lang="ru-RU" sz="3100" dirty="0" smtClean="0"/>
              <a:t> </a:t>
            </a:r>
            <a:br>
              <a:rPr lang="ru-RU" sz="31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034682"/>
          </a:xfrm>
        </p:spPr>
        <p:txBody>
          <a:bodyPr>
            <a:noAutofit/>
          </a:bodyPr>
          <a:lstStyle/>
          <a:p>
            <a:r>
              <a:rPr lang="ru-RU" sz="3200" b="1" dirty="0" smtClean="0"/>
              <a:t>2.Кристаллическую структуру, подобную структуре алмаза, имеет  </a:t>
            </a:r>
            <a:br>
              <a:rPr lang="ru-RU" sz="3200" b="1" dirty="0" smtClean="0"/>
            </a:br>
            <a:r>
              <a:rPr lang="ru-RU" sz="3200" b="1" dirty="0" smtClean="0"/>
              <a:t>1) кремнезем </a:t>
            </a:r>
            <a:r>
              <a:rPr lang="en-US" sz="3200" b="1" dirty="0" smtClean="0"/>
              <a:t>Si</a:t>
            </a:r>
            <a:r>
              <a:rPr lang="ru-RU" sz="3200" b="1" dirty="0" smtClean="0"/>
              <a:t>О</a:t>
            </a:r>
            <a:r>
              <a:rPr lang="ru-RU" sz="3200" b="1" baseline="-25000" dirty="0" smtClean="0"/>
              <a:t>2</a:t>
            </a:r>
            <a:r>
              <a:rPr lang="ru-RU" sz="3200" b="1" dirty="0" smtClean="0"/>
              <a:t/>
            </a:r>
            <a:br>
              <a:rPr lang="ru-RU" sz="3200" b="1" dirty="0" smtClean="0"/>
            </a:br>
            <a:r>
              <a:rPr lang="ru-RU" sz="3200" b="1" dirty="0" smtClean="0"/>
              <a:t>  </a:t>
            </a:r>
            <a:br>
              <a:rPr lang="ru-RU" sz="3200" b="1" dirty="0" smtClean="0"/>
            </a:br>
            <a:r>
              <a:rPr lang="ru-RU" sz="3200" b="1" dirty="0" smtClean="0"/>
              <a:t> 2) оксид натрия </a:t>
            </a:r>
            <a:r>
              <a:rPr lang="en-US" sz="3200" b="1" dirty="0" smtClean="0"/>
              <a:t>Na</a:t>
            </a:r>
            <a:r>
              <a:rPr lang="ru-RU" sz="3200" b="1" baseline="-25000" dirty="0" smtClean="0"/>
              <a:t>2</a:t>
            </a:r>
            <a:r>
              <a:rPr lang="en-US" sz="3200" b="1" dirty="0" smtClean="0"/>
              <a:t>O</a:t>
            </a:r>
            <a:r>
              <a:rPr lang="ru-RU" sz="3200" b="1" dirty="0" smtClean="0"/>
              <a:t/>
            </a:r>
            <a:br>
              <a:rPr lang="ru-RU" sz="3200" b="1" dirty="0" smtClean="0"/>
            </a:br>
            <a:r>
              <a:rPr lang="ru-RU" sz="3200" b="1" dirty="0" smtClean="0"/>
              <a:t>  </a:t>
            </a:r>
            <a:br>
              <a:rPr lang="ru-RU" sz="3200" b="1" dirty="0" smtClean="0"/>
            </a:br>
            <a:r>
              <a:rPr lang="ru-RU" sz="3200" b="1" dirty="0" smtClean="0"/>
              <a:t> 3) оксид углерода (</a:t>
            </a:r>
            <a:r>
              <a:rPr lang="en-US" sz="3200" b="1" dirty="0" smtClean="0"/>
              <a:t>II</a:t>
            </a:r>
            <a:r>
              <a:rPr lang="ru-RU" sz="3200" b="1" dirty="0" smtClean="0"/>
              <a:t>) </a:t>
            </a:r>
            <a:r>
              <a:rPr lang="en-US" sz="3200" b="1" dirty="0" smtClean="0"/>
              <a:t>CO</a:t>
            </a:r>
            <a:r>
              <a:rPr lang="ru-RU" sz="3200" b="1" dirty="0" smtClean="0"/>
              <a:t/>
            </a:r>
            <a:br>
              <a:rPr lang="ru-RU" sz="3200" b="1" dirty="0" smtClean="0"/>
            </a:br>
            <a:r>
              <a:rPr lang="ru-RU" sz="3200" b="1" dirty="0" smtClean="0"/>
              <a:t>  </a:t>
            </a:r>
            <a:br>
              <a:rPr lang="ru-RU" sz="3200" b="1" dirty="0" smtClean="0"/>
            </a:br>
            <a:r>
              <a:rPr lang="ru-RU" sz="3200" b="1" dirty="0" smtClean="0"/>
              <a:t> 4) белый фосфор Р</a:t>
            </a:r>
            <a:r>
              <a:rPr lang="ru-RU" sz="3200" b="1" baseline="-25000" dirty="0" smtClean="0"/>
              <a:t>4</a:t>
            </a:r>
            <a:r>
              <a:rPr lang="ru-RU" sz="3200" b="1" dirty="0" smtClean="0"/>
              <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fontScale="90000"/>
          </a:bodyPr>
          <a:lstStyle/>
          <a:p>
            <a:r>
              <a:rPr lang="ru-RU" sz="4000" dirty="0" smtClean="0"/>
              <a:t>3.Ионный характер связи наиболее выражен в соединении</a:t>
            </a:r>
            <a:br>
              <a:rPr lang="ru-RU" sz="4000" dirty="0" smtClean="0"/>
            </a:br>
            <a:r>
              <a:rPr lang="ru-RU" sz="4000" dirty="0" smtClean="0"/>
              <a:t>  </a:t>
            </a:r>
            <a:br>
              <a:rPr lang="ru-RU" sz="4000" dirty="0" smtClean="0"/>
            </a:br>
            <a:r>
              <a:rPr lang="ru-RU" sz="4000" dirty="0" smtClean="0"/>
              <a:t> </a:t>
            </a:r>
            <a:r>
              <a:rPr lang="ru-RU" sz="4000" b="1" dirty="0" smtClean="0"/>
              <a:t>1) </a:t>
            </a:r>
            <a:r>
              <a:rPr lang="en-US" sz="4000" dirty="0" smtClean="0"/>
              <a:t>CCl</a:t>
            </a:r>
            <a:r>
              <a:rPr lang="en-US" sz="4000" baseline="-25000" dirty="0" smtClean="0"/>
              <a:t>4</a:t>
            </a:r>
            <a:r>
              <a:rPr lang="ru-RU" sz="4000" dirty="0" smtClean="0"/>
              <a:t/>
            </a:r>
            <a:br>
              <a:rPr lang="ru-RU" sz="4000" dirty="0" smtClean="0"/>
            </a:br>
            <a:r>
              <a:rPr lang="ru-RU" sz="4000" dirty="0" smtClean="0"/>
              <a:t>  </a:t>
            </a:r>
            <a:br>
              <a:rPr lang="ru-RU" sz="4000" dirty="0" smtClean="0"/>
            </a:br>
            <a:r>
              <a:rPr lang="ru-RU" sz="4000" dirty="0" smtClean="0"/>
              <a:t> </a:t>
            </a:r>
            <a:r>
              <a:rPr lang="ru-RU" sz="4000" b="1" dirty="0" smtClean="0"/>
              <a:t>2) </a:t>
            </a:r>
            <a:r>
              <a:rPr lang="en-US" sz="4000" dirty="0" smtClean="0"/>
              <a:t>SiO</a:t>
            </a:r>
            <a:r>
              <a:rPr lang="en-US" sz="4000" baseline="-25000" dirty="0" smtClean="0"/>
              <a:t>2</a:t>
            </a:r>
            <a:r>
              <a:rPr lang="ru-RU" sz="4000" dirty="0" smtClean="0"/>
              <a:t/>
            </a:r>
            <a:br>
              <a:rPr lang="ru-RU" sz="4000" dirty="0" smtClean="0"/>
            </a:br>
            <a:r>
              <a:rPr lang="ru-RU" sz="4000" dirty="0" smtClean="0"/>
              <a:t>  </a:t>
            </a:r>
            <a:br>
              <a:rPr lang="ru-RU" sz="4000" dirty="0" smtClean="0"/>
            </a:br>
            <a:r>
              <a:rPr lang="ru-RU" sz="4000" dirty="0" smtClean="0"/>
              <a:t> </a:t>
            </a:r>
            <a:r>
              <a:rPr lang="ru-RU" sz="4000" b="1" dirty="0" smtClean="0"/>
              <a:t>3) </a:t>
            </a:r>
            <a:r>
              <a:rPr lang="en-US" sz="4000" dirty="0" smtClean="0"/>
              <a:t>CaBr</a:t>
            </a:r>
            <a:r>
              <a:rPr lang="en-US" sz="4000" baseline="-25000" dirty="0" smtClean="0"/>
              <a:t>2</a:t>
            </a:r>
            <a:r>
              <a:rPr lang="ru-RU" sz="4000" dirty="0" smtClean="0"/>
              <a:t/>
            </a:r>
            <a:br>
              <a:rPr lang="ru-RU" sz="4000" dirty="0" smtClean="0"/>
            </a:br>
            <a:r>
              <a:rPr lang="ru-RU" sz="4000" dirty="0" smtClean="0"/>
              <a:t>  </a:t>
            </a:r>
            <a:br>
              <a:rPr lang="ru-RU" sz="4000" dirty="0" smtClean="0"/>
            </a:br>
            <a:r>
              <a:rPr lang="ru-RU" sz="4000" dirty="0" smtClean="0"/>
              <a:t> </a:t>
            </a:r>
            <a:r>
              <a:rPr lang="ru-RU" sz="4000" b="1" dirty="0" smtClean="0"/>
              <a:t>4) </a:t>
            </a:r>
            <a:r>
              <a:rPr lang="en-US" sz="4000" dirty="0" smtClean="0"/>
              <a:t>NH</a:t>
            </a:r>
            <a:r>
              <a:rPr lang="ru-RU" sz="4000" baseline="-25000" dirty="0" smtClean="0"/>
              <a:t>3</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408712"/>
          </a:xfrm>
        </p:spPr>
        <p:txBody>
          <a:bodyPr>
            <a:normAutofit fontScale="90000"/>
          </a:bodyPr>
          <a:lstStyle/>
          <a:p>
            <a:r>
              <a:rPr lang="ru-RU" dirty="0" smtClean="0"/>
              <a:t>4.Сульфид-иону соответствует электронная формула</a:t>
            </a:r>
            <a:br>
              <a:rPr lang="ru-RU" dirty="0" smtClean="0"/>
            </a:br>
            <a:r>
              <a:rPr lang="ru-RU" dirty="0" smtClean="0"/>
              <a:t>  </a:t>
            </a:r>
            <a:br>
              <a:rPr lang="ru-RU" dirty="0" smtClean="0"/>
            </a:br>
            <a:r>
              <a:rPr lang="ru-RU" dirty="0" smtClean="0"/>
              <a:t> </a:t>
            </a:r>
            <a:r>
              <a:rPr lang="ru-RU" b="1" dirty="0" smtClean="0"/>
              <a:t>1) </a:t>
            </a:r>
            <a:r>
              <a:rPr lang="ru-RU" dirty="0" smtClean="0"/>
              <a:t>1s</a:t>
            </a:r>
            <a:r>
              <a:rPr lang="ru-RU" baseline="30000" dirty="0" smtClean="0"/>
              <a:t>2</a:t>
            </a:r>
            <a:r>
              <a:rPr lang="ru-RU" dirty="0" smtClean="0"/>
              <a:t> 2s</a:t>
            </a:r>
            <a:r>
              <a:rPr lang="ru-RU" baseline="30000" dirty="0" smtClean="0"/>
              <a:t>2</a:t>
            </a:r>
            <a:r>
              <a:rPr lang="ru-RU" dirty="0" smtClean="0"/>
              <a:t>2р</a:t>
            </a:r>
            <a:r>
              <a:rPr lang="ru-RU" baseline="30000" dirty="0" smtClean="0"/>
              <a:t>6</a:t>
            </a:r>
            <a:r>
              <a:rPr lang="ru-RU" dirty="0" smtClean="0"/>
              <a:t>3s</a:t>
            </a:r>
            <a:r>
              <a:rPr lang="ru-RU" baseline="30000" dirty="0" smtClean="0"/>
              <a:t>2</a:t>
            </a:r>
            <a:r>
              <a:rPr lang="ru-RU" dirty="0" smtClean="0"/>
              <a:t>3p</a:t>
            </a:r>
            <a:r>
              <a:rPr lang="ru-RU" baseline="30000" dirty="0" smtClean="0"/>
              <a:t>6</a:t>
            </a:r>
            <a:r>
              <a:rPr lang="ru-RU" dirty="0" smtClean="0"/>
              <a:t/>
            </a:r>
            <a:br>
              <a:rPr lang="ru-RU" dirty="0" smtClean="0"/>
            </a:br>
            <a:r>
              <a:rPr lang="ru-RU" dirty="0" smtClean="0"/>
              <a:t>  </a:t>
            </a:r>
            <a:br>
              <a:rPr lang="ru-RU" dirty="0" smtClean="0"/>
            </a:br>
            <a:r>
              <a:rPr lang="ru-RU" dirty="0" smtClean="0"/>
              <a:t> </a:t>
            </a:r>
            <a:r>
              <a:rPr lang="ru-RU" b="1" dirty="0" smtClean="0"/>
              <a:t>2) </a:t>
            </a:r>
            <a:r>
              <a:rPr lang="ru-RU" dirty="0" smtClean="0"/>
              <a:t>1s</a:t>
            </a:r>
            <a:r>
              <a:rPr lang="ru-RU" baseline="30000" dirty="0" smtClean="0"/>
              <a:t>2</a:t>
            </a:r>
            <a:r>
              <a:rPr lang="ru-RU" dirty="0" smtClean="0"/>
              <a:t> 2s</a:t>
            </a:r>
            <a:r>
              <a:rPr lang="ru-RU" baseline="30000" dirty="0" smtClean="0"/>
              <a:t>2</a:t>
            </a:r>
            <a:r>
              <a:rPr lang="ru-RU" dirty="0" smtClean="0"/>
              <a:t>2p</a:t>
            </a:r>
            <a:r>
              <a:rPr lang="ru-RU" baseline="30000" dirty="0" smtClean="0"/>
              <a:t>6</a:t>
            </a:r>
            <a:r>
              <a:rPr lang="ru-RU" dirty="0" smtClean="0"/>
              <a:t>3s</a:t>
            </a:r>
            <a:r>
              <a:rPr lang="ru-RU" baseline="30000" dirty="0" smtClean="0"/>
              <a:t>2</a:t>
            </a:r>
            <a:r>
              <a:rPr lang="ru-RU" dirty="0" smtClean="0"/>
              <a:t>3p</a:t>
            </a:r>
            <a:r>
              <a:rPr lang="ru-RU" baseline="30000" dirty="0" smtClean="0"/>
              <a:t>4</a:t>
            </a:r>
            <a:r>
              <a:rPr lang="ru-RU" dirty="0" smtClean="0"/>
              <a:t/>
            </a:r>
            <a:br>
              <a:rPr lang="ru-RU" dirty="0" smtClean="0"/>
            </a:br>
            <a:r>
              <a:rPr lang="ru-RU" dirty="0" smtClean="0"/>
              <a:t>  </a:t>
            </a:r>
            <a:br>
              <a:rPr lang="ru-RU" dirty="0" smtClean="0"/>
            </a:br>
            <a:r>
              <a:rPr lang="ru-RU" dirty="0" smtClean="0"/>
              <a:t> </a:t>
            </a:r>
            <a:r>
              <a:rPr lang="ru-RU" b="1" dirty="0" smtClean="0"/>
              <a:t>3) </a:t>
            </a:r>
            <a:r>
              <a:rPr lang="ru-RU" dirty="0" smtClean="0"/>
              <a:t>1s</a:t>
            </a:r>
            <a:r>
              <a:rPr lang="ru-RU" baseline="30000" dirty="0" smtClean="0"/>
              <a:t>2</a:t>
            </a:r>
            <a:r>
              <a:rPr lang="ru-RU" dirty="0" smtClean="0"/>
              <a:t> 2s</a:t>
            </a:r>
            <a:r>
              <a:rPr lang="ru-RU" baseline="30000" dirty="0" smtClean="0"/>
              <a:t>2 </a:t>
            </a:r>
            <a:r>
              <a:rPr lang="ru-RU" dirty="0" smtClean="0"/>
              <a:t>2p</a:t>
            </a:r>
            <a:r>
              <a:rPr lang="ru-RU" baseline="30000" dirty="0" smtClean="0"/>
              <a:t>6</a:t>
            </a:r>
            <a:r>
              <a:rPr lang="ru-RU" dirty="0" smtClean="0"/>
              <a:t/>
            </a:r>
            <a:br>
              <a:rPr lang="ru-RU" dirty="0" smtClean="0"/>
            </a:br>
            <a:r>
              <a:rPr lang="ru-RU" dirty="0" smtClean="0"/>
              <a:t>  </a:t>
            </a:r>
            <a:br>
              <a:rPr lang="ru-RU" dirty="0" smtClean="0"/>
            </a:br>
            <a:r>
              <a:rPr lang="ru-RU" dirty="0" smtClean="0"/>
              <a:t> </a:t>
            </a:r>
            <a:r>
              <a:rPr lang="ru-RU" b="1" dirty="0" smtClean="0"/>
              <a:t>4) </a:t>
            </a:r>
            <a:r>
              <a:rPr lang="ru-RU" dirty="0" smtClean="0"/>
              <a:t>1s</a:t>
            </a:r>
            <a:r>
              <a:rPr lang="ru-RU" baseline="30000" dirty="0" smtClean="0"/>
              <a:t>2</a:t>
            </a:r>
            <a:r>
              <a:rPr lang="ru-RU" dirty="0" smtClean="0"/>
              <a:t> 2s</a:t>
            </a:r>
            <a:r>
              <a:rPr lang="ru-RU" baseline="30000" dirty="0" smtClean="0"/>
              <a:t>2</a:t>
            </a:r>
            <a:r>
              <a:rPr lang="ru-RU" dirty="0" smtClean="0"/>
              <a:t> 2p</a:t>
            </a:r>
            <a:r>
              <a:rPr lang="ru-RU" baseline="30000" dirty="0" smtClean="0"/>
              <a:t>6</a:t>
            </a:r>
            <a:r>
              <a:rPr lang="ru-RU" dirty="0" smtClean="0"/>
              <a:t>3s</a:t>
            </a:r>
            <a:r>
              <a:rPr lang="ru-RU" baseline="30000" dirty="0" smtClean="0"/>
              <a:t>2</a:t>
            </a:r>
            <a:r>
              <a:rPr lang="ru-RU" dirty="0" smtClean="0"/>
              <a:t>3p</a:t>
            </a:r>
            <a:r>
              <a:rPr lang="ru-RU" baseline="30000" dirty="0" smtClean="0"/>
              <a:t>2</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ru-RU" sz="3200" b="1" dirty="0" smtClean="0"/>
              <a:t>5.Атомы химических элементов второго периода периодической системы Д.И. Менделеева образуют соединения с ионной химической связью состава</a:t>
            </a:r>
            <a:r>
              <a:rPr lang="ru-RU" sz="3200" dirty="0" smtClean="0"/>
              <a:t/>
            </a:r>
            <a:br>
              <a:rPr lang="ru-RU" sz="3200" dirty="0" smtClean="0"/>
            </a:br>
            <a:r>
              <a:rPr lang="ru-RU" sz="3200" dirty="0" smtClean="0"/>
              <a:t>  </a:t>
            </a:r>
            <a:br>
              <a:rPr lang="ru-RU" sz="3200" dirty="0" smtClean="0"/>
            </a:br>
            <a:r>
              <a:rPr lang="ru-RU" sz="4000" b="1" dirty="0" smtClean="0"/>
              <a:t> 1) B</a:t>
            </a:r>
            <a:r>
              <a:rPr lang="en-US" sz="4000" b="1" dirty="0" err="1" smtClean="0"/>
              <a:t>aS</a:t>
            </a:r>
            <a:r>
              <a:rPr lang="ru-RU" sz="4000" b="1" dirty="0" smtClean="0"/>
              <a:t/>
            </a:r>
            <a:br>
              <a:rPr lang="ru-RU" sz="4000" b="1" dirty="0" smtClean="0"/>
            </a:br>
            <a:r>
              <a:rPr lang="ru-RU" sz="4000" b="1" dirty="0" smtClean="0"/>
              <a:t>  </a:t>
            </a:r>
            <a:br>
              <a:rPr lang="ru-RU" sz="4000" b="1" dirty="0" smtClean="0"/>
            </a:br>
            <a:r>
              <a:rPr lang="ru-RU" sz="4000" b="1" dirty="0" smtClean="0"/>
              <a:t> 2) CO</a:t>
            </a:r>
            <a:r>
              <a:rPr lang="ru-RU" sz="4000" b="1" baseline="-25000" dirty="0" smtClean="0"/>
              <a:t>2</a:t>
            </a:r>
            <a:r>
              <a:rPr lang="ru-RU" sz="4000" b="1" dirty="0" smtClean="0"/>
              <a:t/>
            </a:r>
            <a:br>
              <a:rPr lang="ru-RU" sz="4000" b="1" dirty="0" smtClean="0"/>
            </a:br>
            <a:r>
              <a:rPr lang="ru-RU" sz="4000" b="1" dirty="0" smtClean="0"/>
              <a:t>  </a:t>
            </a:r>
            <a:br>
              <a:rPr lang="ru-RU" sz="4000" b="1" dirty="0" smtClean="0"/>
            </a:br>
            <a:r>
              <a:rPr lang="ru-RU" sz="4000" b="1" dirty="0" smtClean="0"/>
              <a:t> 3) Al</a:t>
            </a:r>
            <a:r>
              <a:rPr lang="ru-RU" sz="4000" b="1" baseline="-25000" dirty="0" smtClean="0"/>
              <a:t>2</a:t>
            </a:r>
            <a:r>
              <a:rPr lang="ru-RU" sz="4000" b="1" dirty="0" smtClean="0"/>
              <a:t>O</a:t>
            </a:r>
            <a:r>
              <a:rPr lang="ru-RU" sz="4000" b="1" baseline="-25000" dirty="0" smtClean="0"/>
              <a:t>3</a:t>
            </a:r>
            <a:r>
              <a:rPr lang="ru-RU" sz="4000" b="1" dirty="0" smtClean="0"/>
              <a:t/>
            </a:r>
            <a:br>
              <a:rPr lang="ru-RU" sz="4000" b="1" dirty="0" smtClean="0"/>
            </a:br>
            <a:r>
              <a:rPr lang="ru-RU" sz="4000" b="1" dirty="0" smtClean="0"/>
              <a:t>  </a:t>
            </a:r>
            <a:br>
              <a:rPr lang="ru-RU" sz="4000" b="1" dirty="0" smtClean="0"/>
            </a:br>
            <a:r>
              <a:rPr lang="ru-RU" sz="4000" b="1" dirty="0" smtClean="0"/>
              <a:t> 4) </a:t>
            </a:r>
            <a:r>
              <a:rPr lang="ru-RU" sz="4000" b="1" dirty="0" err="1" smtClean="0"/>
              <a:t>LiF</a:t>
            </a:r>
            <a:r>
              <a:rPr lang="ru-RU" sz="3200" dirty="0" smtClean="0"/>
              <a:t/>
            </a:r>
            <a:br>
              <a:rPr lang="ru-RU" sz="3200" dirty="0" smtClean="0"/>
            </a:br>
            <a:endParaRPr lang="ru-RU" sz="32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24936" cy="6192688"/>
          </a:xfrm>
        </p:spPr>
        <p:txBody>
          <a:bodyPr>
            <a:normAutofit fontScale="90000"/>
          </a:bodyPr>
          <a:lstStyle/>
          <a:p>
            <a:r>
              <a:rPr lang="ru-RU" sz="3100" b="1" dirty="0" smtClean="0"/>
              <a:t>6.Число энергетических слоев и число электронов во внешнем энергетическом слое атомов мышьяка равны соответственно</a:t>
            </a:r>
            <a:r>
              <a:rPr lang="ru-RU" sz="3100" dirty="0" smtClean="0"/>
              <a:t/>
            </a:r>
            <a:br>
              <a:rPr lang="ru-RU" sz="3100" dirty="0" smtClean="0"/>
            </a:br>
            <a:r>
              <a:rPr lang="ru-RU" sz="3100" dirty="0" smtClean="0"/>
              <a:t>  </a:t>
            </a:r>
            <a:r>
              <a:rPr lang="ru-RU" dirty="0" smtClean="0"/>
              <a:t/>
            </a:r>
            <a:br>
              <a:rPr lang="ru-RU" dirty="0" smtClean="0"/>
            </a:br>
            <a:r>
              <a:rPr lang="ru-RU" dirty="0" smtClean="0"/>
              <a:t> </a:t>
            </a:r>
            <a:r>
              <a:rPr lang="ru-RU" b="1" dirty="0" smtClean="0"/>
              <a:t>1) </a:t>
            </a:r>
            <a:r>
              <a:rPr lang="ru-RU" dirty="0" smtClean="0"/>
              <a:t>4</a:t>
            </a:r>
            <a:r>
              <a:rPr lang="en-US" dirty="0" smtClean="0"/>
              <a:t>, 6</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2, 5</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3, 7</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4, 5</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5832648"/>
          </a:xfrm>
        </p:spPr>
        <p:txBody>
          <a:bodyPr>
            <a:normAutofit fontScale="90000"/>
          </a:bodyPr>
          <a:lstStyle/>
          <a:p>
            <a:r>
              <a:rPr lang="ru-RU" sz="3600" b="1" dirty="0" smtClean="0"/>
              <a:t>7. Химические элементы расположены в порядке возрастания их атомного радиуса в ряду:</a:t>
            </a:r>
            <a:r>
              <a:rPr lang="ru-RU" dirty="0" smtClean="0"/>
              <a:t/>
            </a:r>
            <a:br>
              <a:rPr lang="ru-RU" dirty="0" smtClean="0"/>
            </a:br>
            <a:r>
              <a:rPr lang="ru-RU" dirty="0" smtClean="0"/>
              <a:t>  </a:t>
            </a:r>
            <a:br>
              <a:rPr lang="ru-RU" dirty="0" smtClean="0"/>
            </a:br>
            <a:r>
              <a:rPr lang="ru-RU" dirty="0" smtClean="0"/>
              <a:t> </a:t>
            </a:r>
            <a:r>
              <a:rPr lang="ru-RU" b="1" dirty="0" smtClean="0"/>
              <a:t>1) </a:t>
            </a:r>
            <a:r>
              <a:rPr lang="en-US" dirty="0" smtClean="0"/>
              <a:t>Be, B, C, N</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err="1" smtClean="0"/>
              <a:t>Rb</a:t>
            </a:r>
            <a:r>
              <a:rPr lang="en-US" dirty="0" smtClean="0"/>
              <a:t>, K, Na, Li</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O, S, Se, Te</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Mg, Al, Si</a:t>
            </a:r>
            <a:r>
              <a:rPr lang="ru-RU" dirty="0" smtClean="0"/>
              <a:t>, Р</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755576" y="332656"/>
            <a:ext cx="7560840" cy="5793506"/>
          </a:xfrm>
        </p:spPr>
        <p:txBody>
          <a:bodyPr>
            <a:noAutofit/>
          </a:bodyPr>
          <a:lstStyle/>
          <a:p>
            <a:pPr>
              <a:buNone/>
            </a:pPr>
            <a:r>
              <a:rPr lang="ru-RU" b="1" dirty="0" smtClean="0"/>
              <a:t>3.На смещение равновесия системы</a:t>
            </a:r>
          </a:p>
          <a:p>
            <a:pPr>
              <a:buNone/>
            </a:pPr>
            <a:r>
              <a:rPr lang="en-US" b="1" dirty="0" smtClean="0"/>
              <a:t>N</a:t>
            </a:r>
            <a:r>
              <a:rPr lang="ru-RU" b="1" baseline="-25000" dirty="0" smtClean="0"/>
              <a:t>2 (г)</a:t>
            </a:r>
            <a:r>
              <a:rPr lang="ru-RU" b="1" dirty="0" smtClean="0"/>
              <a:t> + </a:t>
            </a:r>
            <a:r>
              <a:rPr lang="en-US" b="1" dirty="0" smtClean="0"/>
              <a:t>O</a:t>
            </a:r>
            <a:r>
              <a:rPr lang="ru-RU" b="1" baseline="-25000" dirty="0" smtClean="0"/>
              <a:t>2 (г)</a:t>
            </a:r>
            <a:r>
              <a:rPr lang="ru-RU" b="1" dirty="0" smtClean="0"/>
              <a:t>  =  2</a:t>
            </a:r>
            <a:r>
              <a:rPr lang="en-US" b="1" dirty="0" smtClean="0"/>
              <a:t>NO</a:t>
            </a:r>
            <a:r>
              <a:rPr lang="ru-RU" b="1" baseline="-25000" dirty="0" smtClean="0"/>
              <a:t> (г)</a:t>
            </a:r>
            <a:r>
              <a:rPr lang="ru-RU" b="1" dirty="0" smtClean="0"/>
              <a:t> – </a:t>
            </a:r>
            <a:r>
              <a:rPr lang="en-US" b="1" dirty="0" smtClean="0"/>
              <a:t>Q</a:t>
            </a:r>
            <a:endParaRPr lang="ru-RU" b="1" dirty="0" smtClean="0"/>
          </a:p>
          <a:p>
            <a:pPr>
              <a:buNone/>
            </a:pPr>
            <a:r>
              <a:rPr lang="ru-RU" b="1" u="sng" dirty="0" smtClean="0"/>
              <a:t>не оказывает</a:t>
            </a:r>
            <a:r>
              <a:rPr lang="ru-RU" b="1" dirty="0" smtClean="0"/>
              <a:t> влияния</a:t>
            </a:r>
          </a:p>
          <a:p>
            <a:pPr>
              <a:buNone/>
            </a:pPr>
            <a:r>
              <a:rPr lang="ru-RU" b="1" dirty="0" smtClean="0"/>
              <a:t>  </a:t>
            </a:r>
          </a:p>
          <a:p>
            <a:pPr>
              <a:buNone/>
            </a:pPr>
            <a:r>
              <a:rPr lang="ru-RU" b="1" dirty="0" smtClean="0"/>
              <a:t> 1) повышение температуры</a:t>
            </a:r>
          </a:p>
          <a:p>
            <a:pPr>
              <a:buNone/>
            </a:pPr>
            <a:r>
              <a:rPr lang="ru-RU" b="1" dirty="0" smtClean="0"/>
              <a:t>  </a:t>
            </a:r>
          </a:p>
          <a:p>
            <a:pPr>
              <a:buNone/>
            </a:pPr>
            <a:r>
              <a:rPr lang="ru-RU" b="1" dirty="0" smtClean="0"/>
              <a:t> 2) повышение давления</a:t>
            </a:r>
          </a:p>
          <a:p>
            <a:pPr>
              <a:buNone/>
            </a:pPr>
            <a:r>
              <a:rPr lang="ru-RU" b="1" dirty="0" smtClean="0"/>
              <a:t>  </a:t>
            </a:r>
          </a:p>
          <a:p>
            <a:pPr>
              <a:buNone/>
            </a:pPr>
            <a:r>
              <a:rPr lang="ru-RU" b="1" dirty="0" smtClean="0"/>
              <a:t> 3) повышение концентрации NO</a:t>
            </a:r>
          </a:p>
          <a:p>
            <a:pPr>
              <a:buNone/>
            </a:pPr>
            <a:r>
              <a:rPr lang="ru-RU" b="1" dirty="0" smtClean="0"/>
              <a:t>  </a:t>
            </a:r>
          </a:p>
          <a:p>
            <a:pPr>
              <a:buNone/>
            </a:pPr>
            <a:r>
              <a:rPr lang="ru-RU" b="1" dirty="0" smtClean="0"/>
              <a:t> 4) уменьшение концентрации N</a:t>
            </a:r>
            <a:r>
              <a:rPr lang="ru-RU" b="1" baseline="-25000" dirty="0" smtClean="0"/>
              <a:t>2</a:t>
            </a:r>
            <a:endParaRPr lang="ru-RU" b="1" dirty="0" smtClean="0"/>
          </a:p>
          <a:p>
            <a:pPr>
              <a:buNone/>
            </a:pPr>
            <a:r>
              <a:rPr lang="ru-RU" b="1" dirty="0" smtClean="0"/>
              <a:t>  </a:t>
            </a:r>
          </a:p>
          <a:p>
            <a:endParaRPr lang="ru-RU" dirty="0" smtClean="0"/>
          </a:p>
          <a:p>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6120680"/>
          </a:xfrm>
        </p:spPr>
        <p:txBody>
          <a:bodyPr>
            <a:normAutofit fontScale="90000"/>
          </a:bodyPr>
          <a:lstStyle/>
          <a:p>
            <a:r>
              <a:rPr lang="ru-RU" sz="3100" b="1" dirty="0" smtClean="0"/>
              <a:t>8. Распределению электронов по энергетическим уровням в атоме элемента соответствует ряд чисел: 2, 8, 18, 6. В периодической системе этот элемент расположен в группе</a:t>
            </a:r>
            <a:br>
              <a:rPr lang="ru-RU" sz="3100" b="1" dirty="0" smtClean="0"/>
            </a:br>
            <a:r>
              <a:rPr lang="ru-RU" sz="3100" b="1" dirty="0" smtClean="0"/>
              <a:t>  </a:t>
            </a:r>
            <a:r>
              <a:rPr lang="ru-RU" dirty="0" smtClean="0"/>
              <a:t/>
            </a:r>
            <a:br>
              <a:rPr lang="ru-RU" dirty="0" smtClean="0"/>
            </a:br>
            <a:r>
              <a:rPr lang="ru-RU" dirty="0" smtClean="0"/>
              <a:t> </a:t>
            </a:r>
            <a:r>
              <a:rPr lang="ru-RU" b="1" dirty="0" smtClean="0"/>
              <a:t>1) </a:t>
            </a:r>
            <a:r>
              <a:rPr lang="en-US" dirty="0" smtClean="0"/>
              <a:t>VA</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VIA</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V</a:t>
            </a:r>
            <a:r>
              <a:rPr lang="ru-RU" dirty="0" smtClean="0"/>
              <a:t>Б</a:t>
            </a:r>
            <a:br>
              <a:rPr lang="ru-RU" dirty="0" smtClean="0"/>
            </a:br>
            <a:r>
              <a:rPr lang="ru-RU" dirty="0" smtClean="0"/>
              <a:t>  </a:t>
            </a:r>
            <a:br>
              <a:rPr lang="ru-RU" dirty="0" smtClean="0"/>
            </a:br>
            <a:r>
              <a:rPr lang="ru-RU" dirty="0" smtClean="0"/>
              <a:t> </a:t>
            </a:r>
            <a:r>
              <a:rPr lang="ru-RU" b="1" dirty="0" smtClean="0"/>
              <a:t>4) </a:t>
            </a:r>
            <a:r>
              <a:rPr lang="en-US" dirty="0" smtClean="0"/>
              <a:t>VI</a:t>
            </a:r>
            <a:r>
              <a:rPr lang="ru-RU" dirty="0" smtClean="0"/>
              <a:t>Б</a:t>
            </a:r>
            <a:br>
              <a:rPr lang="ru-RU" dirty="0" smtClean="0"/>
            </a:br>
            <a:endParaRPr lang="ru-RU"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r>
              <a:rPr lang="ru-RU" sz="3200" b="1" dirty="0" smtClean="0"/>
              <a:t>9.Неметаллические свойства у элементов А групп усиливаются</a:t>
            </a:r>
            <a:br>
              <a:rPr lang="ru-RU" sz="3200" b="1" dirty="0" smtClean="0"/>
            </a:br>
            <a:r>
              <a:rPr lang="ru-RU" sz="3200" b="1" dirty="0" smtClean="0"/>
              <a:t>  </a:t>
            </a:r>
            <a:br>
              <a:rPr lang="ru-RU" sz="3200" b="1" dirty="0" smtClean="0"/>
            </a:br>
            <a:r>
              <a:rPr lang="ru-RU" sz="3200" b="1" dirty="0" smtClean="0"/>
              <a:t> 1) слева направо и в группах сверху вниз</a:t>
            </a:r>
            <a:br>
              <a:rPr lang="ru-RU" sz="3200" b="1" dirty="0" smtClean="0"/>
            </a:br>
            <a:r>
              <a:rPr lang="ru-RU" sz="3200" b="1" dirty="0" smtClean="0"/>
              <a:t>  </a:t>
            </a:r>
            <a:br>
              <a:rPr lang="ru-RU" sz="3200" b="1" dirty="0" smtClean="0"/>
            </a:br>
            <a:r>
              <a:rPr lang="ru-RU" sz="3200" b="1" dirty="0" smtClean="0"/>
              <a:t> 2) справа налево и в группах сверху вниз</a:t>
            </a:r>
            <a:br>
              <a:rPr lang="ru-RU" sz="3200" b="1" dirty="0" smtClean="0"/>
            </a:br>
            <a:r>
              <a:rPr lang="ru-RU" sz="3200" b="1" dirty="0" smtClean="0"/>
              <a:t>  </a:t>
            </a:r>
            <a:br>
              <a:rPr lang="ru-RU" sz="3200" b="1" dirty="0" smtClean="0"/>
            </a:br>
            <a:r>
              <a:rPr lang="ru-RU" sz="3200" b="1" dirty="0" smtClean="0"/>
              <a:t> 3) справа налево и в группах снизу вверх</a:t>
            </a:r>
            <a:br>
              <a:rPr lang="ru-RU" sz="3200" b="1" dirty="0" smtClean="0"/>
            </a:br>
            <a:r>
              <a:rPr lang="ru-RU" sz="3200" b="1" dirty="0" smtClean="0"/>
              <a:t>  </a:t>
            </a:r>
            <a:br>
              <a:rPr lang="ru-RU" sz="3200" b="1" dirty="0" smtClean="0"/>
            </a:br>
            <a:r>
              <a:rPr lang="ru-RU" sz="3200" b="1" dirty="0" smtClean="0"/>
              <a:t> 4) слева направо и в группах снизу вверх</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ru-RU" sz="3600" b="1" dirty="0" smtClean="0"/>
              <a:t>10.Химический элемент расположен в 3-м периоде, </a:t>
            </a:r>
            <a:r>
              <a:rPr lang="en-US" sz="3600" b="1" dirty="0" smtClean="0"/>
              <a:t>III</a:t>
            </a:r>
            <a:r>
              <a:rPr lang="ru-RU" sz="3600" b="1" dirty="0" smtClean="0"/>
              <a:t>А группе. Характерным для него является образование</a:t>
            </a:r>
            <a:br>
              <a:rPr lang="ru-RU" sz="3600" b="1" dirty="0" smtClean="0"/>
            </a:br>
            <a:r>
              <a:rPr lang="ru-RU" sz="3600" b="1" dirty="0" smtClean="0"/>
              <a:t>   1) водородного газообразного соединения состава Н</a:t>
            </a:r>
            <a:r>
              <a:rPr lang="ru-RU" sz="3600" b="1" baseline="-25000" dirty="0" smtClean="0"/>
              <a:t>2</a:t>
            </a:r>
            <a:r>
              <a:rPr lang="ru-RU" sz="3600" b="1" dirty="0" smtClean="0"/>
              <a:t>Э</a:t>
            </a:r>
            <a:br>
              <a:rPr lang="ru-RU" sz="3600" b="1" dirty="0" smtClean="0"/>
            </a:br>
            <a:r>
              <a:rPr lang="ru-RU" sz="3600" b="1" dirty="0" smtClean="0"/>
              <a:t>  2) высшего оксида состава ЭО</a:t>
            </a:r>
            <a:r>
              <a:rPr lang="ru-RU" sz="3600" b="1" baseline="-25000" dirty="0" smtClean="0"/>
              <a:t>3</a:t>
            </a:r>
            <a:r>
              <a:rPr lang="ru-RU" sz="3600" b="1" dirty="0" smtClean="0"/>
              <a:t>, кислотного характера</a:t>
            </a:r>
            <a:br>
              <a:rPr lang="ru-RU" sz="3600" b="1" dirty="0" smtClean="0"/>
            </a:br>
            <a:r>
              <a:rPr lang="ru-RU" sz="3600" b="1" dirty="0" smtClean="0"/>
              <a:t>   3) высшего оксида состава ЭО</a:t>
            </a:r>
            <a:r>
              <a:rPr lang="ru-RU" sz="3600" b="1" baseline="-25000" dirty="0" smtClean="0"/>
              <a:t>2</a:t>
            </a:r>
            <a:r>
              <a:rPr lang="ru-RU" sz="3600" b="1" dirty="0" smtClean="0"/>
              <a:t>, кислотного характера</a:t>
            </a:r>
            <a:br>
              <a:rPr lang="ru-RU" sz="3600" b="1" dirty="0" smtClean="0"/>
            </a:br>
            <a:r>
              <a:rPr lang="ru-RU" sz="3600" b="1" dirty="0" smtClean="0"/>
              <a:t> 4)высшего оксида состава Э</a:t>
            </a:r>
            <a:r>
              <a:rPr lang="ru-RU" sz="3600" b="1" baseline="-25000" dirty="0" smtClean="0"/>
              <a:t>2</a:t>
            </a:r>
            <a:r>
              <a:rPr lang="ru-RU" sz="3600" b="1" dirty="0" smtClean="0"/>
              <a:t>О</a:t>
            </a:r>
            <a:r>
              <a:rPr lang="ru-RU" sz="3600" b="1" baseline="-25000" dirty="0" smtClean="0"/>
              <a:t>3</a:t>
            </a:r>
            <a:r>
              <a:rPr lang="ru-RU" sz="3600" b="1" dirty="0" smtClean="0"/>
              <a:t>, </a:t>
            </a:r>
            <a:r>
              <a:rPr lang="ru-RU" sz="3600" b="1" dirty="0" err="1" smtClean="0"/>
              <a:t>амфотерного</a:t>
            </a:r>
            <a:r>
              <a:rPr lang="ru-RU" sz="3600" b="1" dirty="0" smtClean="0"/>
              <a:t> характера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86610"/>
          </a:xfrm>
        </p:spPr>
        <p:txBody>
          <a:bodyPr>
            <a:normAutofit fontScale="90000"/>
          </a:bodyPr>
          <a:lstStyle/>
          <a:p>
            <a:r>
              <a:rPr lang="ru-RU" sz="3600" b="1" dirty="0" smtClean="0"/>
              <a:t>11.Кристаллическую структуру, подобную структуре алмаза, имеет</a:t>
            </a:r>
            <a:br>
              <a:rPr lang="ru-RU" sz="3600" b="1" dirty="0" smtClean="0"/>
            </a:br>
            <a:r>
              <a:rPr lang="ru-RU" sz="3600" b="1" dirty="0" smtClean="0"/>
              <a:t>  </a:t>
            </a:r>
            <a:br>
              <a:rPr lang="ru-RU" sz="3600" b="1" dirty="0" smtClean="0"/>
            </a:br>
            <a:r>
              <a:rPr lang="ru-RU" sz="3600" b="1" dirty="0" smtClean="0"/>
              <a:t> 1) кремнезем </a:t>
            </a:r>
            <a:r>
              <a:rPr lang="en-US" sz="3600" b="1" dirty="0" smtClean="0"/>
              <a:t>Si</a:t>
            </a:r>
            <a:r>
              <a:rPr lang="ru-RU" sz="3600" b="1" dirty="0" smtClean="0"/>
              <a:t>О</a:t>
            </a:r>
            <a:r>
              <a:rPr lang="ru-RU" sz="3600" b="1" baseline="-25000" dirty="0" smtClean="0"/>
              <a:t>2</a:t>
            </a:r>
            <a:r>
              <a:rPr lang="ru-RU" sz="3600" b="1" dirty="0" smtClean="0"/>
              <a:t/>
            </a:r>
            <a:br>
              <a:rPr lang="ru-RU" sz="3600" b="1" dirty="0" smtClean="0"/>
            </a:br>
            <a:r>
              <a:rPr lang="ru-RU" sz="3600" b="1" dirty="0" smtClean="0"/>
              <a:t>  </a:t>
            </a:r>
            <a:br>
              <a:rPr lang="ru-RU" sz="3600" b="1" dirty="0" smtClean="0"/>
            </a:br>
            <a:r>
              <a:rPr lang="ru-RU" sz="3600" b="1" dirty="0" smtClean="0"/>
              <a:t> 2) оксид натрия </a:t>
            </a:r>
            <a:r>
              <a:rPr lang="en-US" sz="3600" b="1" dirty="0" smtClean="0"/>
              <a:t>Na</a:t>
            </a:r>
            <a:r>
              <a:rPr lang="ru-RU" sz="3600" b="1" baseline="-25000" dirty="0" smtClean="0"/>
              <a:t>2</a:t>
            </a:r>
            <a:r>
              <a:rPr lang="en-US" sz="3600" b="1" dirty="0" smtClean="0"/>
              <a:t>O</a:t>
            </a:r>
            <a:r>
              <a:rPr lang="ru-RU" sz="3600" b="1" dirty="0" smtClean="0"/>
              <a:t/>
            </a:r>
            <a:br>
              <a:rPr lang="ru-RU" sz="3600" b="1" dirty="0" smtClean="0"/>
            </a:br>
            <a:r>
              <a:rPr lang="ru-RU" sz="3600" b="1" dirty="0" smtClean="0"/>
              <a:t>  </a:t>
            </a:r>
            <a:br>
              <a:rPr lang="ru-RU" sz="3600" b="1" dirty="0" smtClean="0"/>
            </a:br>
            <a:r>
              <a:rPr lang="ru-RU" sz="3600" b="1" dirty="0" smtClean="0"/>
              <a:t> 3) оксид углерода (</a:t>
            </a:r>
            <a:r>
              <a:rPr lang="en-US" sz="3600" b="1" dirty="0" smtClean="0"/>
              <a:t>II</a:t>
            </a:r>
            <a:r>
              <a:rPr lang="ru-RU" sz="3600" b="1" dirty="0" smtClean="0"/>
              <a:t>) </a:t>
            </a:r>
            <a:r>
              <a:rPr lang="en-US" sz="3600" b="1" dirty="0" smtClean="0"/>
              <a:t>CO</a:t>
            </a:r>
            <a:r>
              <a:rPr lang="ru-RU" sz="3600" b="1" dirty="0" smtClean="0"/>
              <a:t/>
            </a:r>
            <a:br>
              <a:rPr lang="ru-RU" sz="3600" b="1" dirty="0" smtClean="0"/>
            </a:br>
            <a:r>
              <a:rPr lang="ru-RU" sz="3600" b="1" dirty="0" smtClean="0"/>
              <a:t>  </a:t>
            </a:r>
            <a:br>
              <a:rPr lang="ru-RU" sz="3600" b="1" dirty="0" smtClean="0"/>
            </a:br>
            <a:r>
              <a:rPr lang="ru-RU" sz="3600" b="1" dirty="0" smtClean="0"/>
              <a:t> 4) белый фосфор Р</a:t>
            </a:r>
            <a:r>
              <a:rPr lang="ru-RU" sz="3600" b="1" baseline="-25000" dirty="0" smtClean="0"/>
              <a:t>4</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8229600" cy="4824536"/>
          </a:xfrm>
        </p:spPr>
        <p:txBody>
          <a:bodyPr>
            <a:normAutofit fontScale="90000"/>
          </a:bodyPr>
          <a:lstStyle/>
          <a:p>
            <a:r>
              <a:rPr lang="ru-RU" sz="3600" b="1" dirty="0" smtClean="0"/>
              <a:t>12.Между атомами элементов с порядковыми номерами 11 и 17 возникает связь</a:t>
            </a:r>
            <a:br>
              <a:rPr lang="ru-RU" sz="3600" b="1" dirty="0" smtClean="0"/>
            </a:br>
            <a:r>
              <a:rPr lang="ru-RU" sz="3600" b="1" dirty="0" smtClean="0"/>
              <a:t>  </a:t>
            </a:r>
            <a:br>
              <a:rPr lang="ru-RU" sz="3600" b="1" dirty="0" smtClean="0"/>
            </a:br>
            <a:r>
              <a:rPr lang="ru-RU" sz="3600" b="1" dirty="0" smtClean="0"/>
              <a:t> 1) </a:t>
            </a:r>
            <a:r>
              <a:rPr lang="en-US" sz="3600" b="1" dirty="0" err="1" smtClean="0"/>
              <a:t>металлическая</a:t>
            </a:r>
            <a:r>
              <a:rPr lang="ru-RU" sz="3600" b="1" dirty="0" smtClean="0"/>
              <a:t/>
            </a:r>
            <a:br>
              <a:rPr lang="ru-RU" sz="3600" b="1" dirty="0" smtClean="0"/>
            </a:br>
            <a:r>
              <a:rPr lang="ru-RU" sz="3600" b="1" dirty="0" smtClean="0"/>
              <a:t>  </a:t>
            </a:r>
            <a:br>
              <a:rPr lang="ru-RU" sz="3600" b="1" dirty="0" smtClean="0"/>
            </a:br>
            <a:r>
              <a:rPr lang="ru-RU" sz="3600" b="1" dirty="0" smtClean="0"/>
              <a:t> 2) ионная</a:t>
            </a:r>
            <a:br>
              <a:rPr lang="ru-RU" sz="3600" b="1" dirty="0" smtClean="0"/>
            </a:br>
            <a:r>
              <a:rPr lang="ru-RU" sz="3600" b="1" dirty="0" smtClean="0"/>
              <a:t>  </a:t>
            </a:r>
            <a:br>
              <a:rPr lang="ru-RU" sz="3600" b="1" dirty="0" smtClean="0"/>
            </a:br>
            <a:r>
              <a:rPr lang="ru-RU" sz="3600" b="1" dirty="0" smtClean="0"/>
              <a:t> 3) </a:t>
            </a:r>
            <a:r>
              <a:rPr lang="en-US" sz="3600" b="1" dirty="0" err="1" smtClean="0"/>
              <a:t>ковалентная</a:t>
            </a:r>
            <a:r>
              <a:rPr lang="en-US" sz="3600" b="1" dirty="0" smtClean="0"/>
              <a:t> </a:t>
            </a:r>
            <a:r>
              <a:rPr lang="ru-RU" sz="3600" b="1" dirty="0" smtClean="0"/>
              <a:t/>
            </a:r>
            <a:br>
              <a:rPr lang="ru-RU" sz="3600" b="1" dirty="0" smtClean="0"/>
            </a:br>
            <a:r>
              <a:rPr lang="ru-RU" sz="3600" b="1" dirty="0" smtClean="0"/>
              <a:t>  </a:t>
            </a:r>
            <a:br>
              <a:rPr lang="ru-RU" sz="3600" b="1" dirty="0" smtClean="0"/>
            </a:br>
            <a:r>
              <a:rPr lang="ru-RU" sz="3600" b="1" dirty="0" smtClean="0"/>
              <a:t> 4) </a:t>
            </a:r>
            <a:r>
              <a:rPr lang="en-US" sz="3600" b="1" dirty="0" err="1" smtClean="0"/>
              <a:t>донорно-акцепторная</a:t>
            </a:r>
            <a:r>
              <a:rPr lang="ru-RU" sz="3600" b="1" dirty="0" smtClean="0"/>
              <a:t/>
            </a:r>
            <a:br>
              <a:rPr lang="ru-RU" sz="3600" b="1"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42594"/>
          </a:xfrm>
        </p:spPr>
        <p:txBody>
          <a:bodyPr>
            <a:noAutofit/>
          </a:bodyPr>
          <a:lstStyle/>
          <a:p>
            <a:r>
              <a:rPr lang="ru-RU" sz="3200" b="1" dirty="0" smtClean="0"/>
              <a:t>13.Немолекулярное строение имеют все неметаллы группы:</a:t>
            </a:r>
            <a:br>
              <a:rPr lang="ru-RU" sz="3200" b="1" dirty="0" smtClean="0"/>
            </a:br>
            <a:r>
              <a:rPr lang="ru-RU" sz="3200" b="1" dirty="0" smtClean="0"/>
              <a:t>  </a:t>
            </a:r>
            <a:br>
              <a:rPr lang="ru-RU" sz="3200" b="1" dirty="0" smtClean="0"/>
            </a:br>
            <a:r>
              <a:rPr lang="ru-RU" sz="3200" b="1" dirty="0" smtClean="0"/>
              <a:t> 1) углерод, бор, кремний</a:t>
            </a:r>
            <a:br>
              <a:rPr lang="ru-RU" sz="3200" b="1" dirty="0" smtClean="0"/>
            </a:br>
            <a:r>
              <a:rPr lang="ru-RU" sz="3200" b="1" dirty="0" smtClean="0"/>
              <a:t>  </a:t>
            </a:r>
            <a:br>
              <a:rPr lang="ru-RU" sz="3200" b="1" dirty="0" smtClean="0"/>
            </a:br>
            <a:r>
              <a:rPr lang="ru-RU" sz="3200" b="1" dirty="0" smtClean="0"/>
              <a:t> 2) фтор, бром, </a:t>
            </a:r>
            <a:r>
              <a:rPr lang="ru-RU" sz="3200" b="1" dirty="0" err="1" smtClean="0"/>
              <a:t>иод</a:t>
            </a:r>
            <a:r>
              <a:rPr lang="ru-RU" sz="3200" b="1" dirty="0" smtClean="0"/>
              <a:t/>
            </a:r>
            <a:br>
              <a:rPr lang="ru-RU" sz="3200" b="1" dirty="0" smtClean="0"/>
            </a:br>
            <a:r>
              <a:rPr lang="ru-RU" sz="3200" b="1" dirty="0" smtClean="0"/>
              <a:t>  </a:t>
            </a:r>
            <a:br>
              <a:rPr lang="ru-RU" sz="3200" b="1" dirty="0" smtClean="0"/>
            </a:br>
            <a:r>
              <a:rPr lang="ru-RU" sz="3200" b="1" dirty="0" smtClean="0"/>
              <a:t> 3) кислород, сера, азот</a:t>
            </a:r>
            <a:br>
              <a:rPr lang="ru-RU" sz="3200" b="1" dirty="0" smtClean="0"/>
            </a:br>
            <a:r>
              <a:rPr lang="ru-RU" sz="3200" b="1" dirty="0" smtClean="0"/>
              <a:t>  </a:t>
            </a:r>
            <a:br>
              <a:rPr lang="ru-RU" sz="3200" b="1" dirty="0" smtClean="0"/>
            </a:br>
            <a:r>
              <a:rPr lang="ru-RU" sz="3200" b="1" dirty="0" smtClean="0"/>
              <a:t> 4) хлор, фосфор, селен</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5976664"/>
          </a:xfrm>
        </p:spPr>
        <p:txBody>
          <a:bodyPr>
            <a:normAutofit fontScale="90000"/>
          </a:bodyPr>
          <a:lstStyle/>
          <a:p>
            <a:r>
              <a:rPr lang="ru-RU" sz="3600" b="1" dirty="0" smtClean="0"/>
              <a:t>14.Химический элемент расположен в IV периоде, </a:t>
            </a:r>
            <a:r>
              <a:rPr lang="en-US" sz="3600" b="1" dirty="0" smtClean="0"/>
              <a:t>I</a:t>
            </a:r>
            <a:r>
              <a:rPr lang="ru-RU" sz="3600" b="1" dirty="0" smtClean="0"/>
              <a:t>А группе. Распределению электронов в атоме этого элемента соответствует ряд чисел:</a:t>
            </a:r>
            <a:br>
              <a:rPr lang="ru-RU" sz="3600" b="1" dirty="0" smtClean="0"/>
            </a:br>
            <a:r>
              <a:rPr lang="ru-RU" sz="3600" b="1" dirty="0" smtClean="0"/>
              <a:t>  </a:t>
            </a:r>
            <a:r>
              <a:rPr lang="ru-RU" dirty="0" smtClean="0"/>
              <a:t/>
            </a:r>
            <a:br>
              <a:rPr lang="ru-RU" dirty="0" smtClean="0"/>
            </a:br>
            <a:r>
              <a:rPr lang="ru-RU" b="1" dirty="0" smtClean="0"/>
              <a:t>1) </a:t>
            </a:r>
            <a:r>
              <a:rPr lang="ru-RU" dirty="0" smtClean="0"/>
              <a:t>2</a:t>
            </a:r>
            <a:r>
              <a:rPr lang="en-US" dirty="0" smtClean="0"/>
              <a:t>, 8, 8, 2</a:t>
            </a:r>
            <a:r>
              <a:rPr lang="ru-RU" dirty="0" smtClean="0"/>
              <a:t/>
            </a:r>
            <a:br>
              <a:rPr lang="ru-RU" dirty="0" smtClean="0"/>
            </a:br>
            <a:r>
              <a:rPr lang="ru-RU" dirty="0" smtClean="0"/>
              <a:t>  </a:t>
            </a:r>
            <a:r>
              <a:rPr lang="ru-RU" b="1" dirty="0" smtClean="0"/>
              <a:t>2) </a:t>
            </a:r>
            <a:r>
              <a:rPr lang="en-US" dirty="0" smtClean="0"/>
              <a:t>2, 8, 18, 1</a:t>
            </a:r>
            <a:r>
              <a:rPr lang="ru-RU" dirty="0" smtClean="0"/>
              <a:t/>
            </a:r>
            <a:br>
              <a:rPr lang="ru-RU" dirty="0" smtClean="0"/>
            </a:br>
            <a:r>
              <a:rPr lang="ru-RU" dirty="0" smtClean="0"/>
              <a:t> </a:t>
            </a:r>
            <a:r>
              <a:rPr lang="ru-RU" b="1" dirty="0" smtClean="0"/>
              <a:t>3) </a:t>
            </a:r>
            <a:r>
              <a:rPr lang="en-US" dirty="0" smtClean="0"/>
              <a:t>2, 8, 8, 1</a:t>
            </a:r>
            <a:r>
              <a:rPr lang="ru-RU" dirty="0" smtClean="0"/>
              <a:t/>
            </a:r>
            <a:br>
              <a:rPr lang="ru-RU" dirty="0" smtClean="0"/>
            </a:br>
            <a:r>
              <a:rPr lang="ru-RU" dirty="0" smtClean="0"/>
              <a:t>   </a:t>
            </a:r>
            <a:r>
              <a:rPr lang="ru-RU" b="1" dirty="0" smtClean="0"/>
              <a:t>4) </a:t>
            </a:r>
            <a:r>
              <a:rPr lang="en-US" dirty="0" smtClean="0"/>
              <a:t>2, 8, 18, 2</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r>
              <a:rPr lang="ru-RU" sz="3600" b="1" dirty="0" smtClean="0"/>
              <a:t>15.В веществах, образованных путем соединения одинаковых атомов, химическая связь</a:t>
            </a:r>
            <a:br>
              <a:rPr lang="ru-RU" sz="3600" b="1" dirty="0" smtClean="0"/>
            </a:br>
            <a:r>
              <a:rPr lang="ru-RU" sz="3600" b="1" dirty="0" smtClean="0"/>
              <a:t>  </a:t>
            </a:r>
            <a:br>
              <a:rPr lang="ru-RU" sz="3600" b="1" dirty="0" smtClean="0"/>
            </a:br>
            <a:r>
              <a:rPr lang="ru-RU" sz="3600" b="1" dirty="0" smtClean="0"/>
              <a:t> 1) ионная</a:t>
            </a:r>
            <a:br>
              <a:rPr lang="ru-RU" sz="3600" b="1" dirty="0" smtClean="0"/>
            </a:br>
            <a:r>
              <a:rPr lang="ru-RU" sz="3600" b="1" dirty="0" smtClean="0"/>
              <a:t>  </a:t>
            </a:r>
            <a:br>
              <a:rPr lang="ru-RU" sz="3600" b="1" dirty="0" smtClean="0"/>
            </a:br>
            <a:r>
              <a:rPr lang="ru-RU" sz="3600" b="1" dirty="0" smtClean="0"/>
              <a:t> 2) ковалентная полярная</a:t>
            </a:r>
            <a:br>
              <a:rPr lang="ru-RU" sz="3600" b="1" dirty="0" smtClean="0"/>
            </a:br>
            <a:r>
              <a:rPr lang="ru-RU" sz="3600" b="1" dirty="0" smtClean="0"/>
              <a:t>  </a:t>
            </a:r>
            <a:br>
              <a:rPr lang="ru-RU" sz="3600" b="1" dirty="0" smtClean="0"/>
            </a:br>
            <a:r>
              <a:rPr lang="ru-RU" sz="3600" b="1" dirty="0" smtClean="0"/>
              <a:t> 3) ковалентная неполярная</a:t>
            </a:r>
            <a:br>
              <a:rPr lang="ru-RU" sz="3600" b="1" dirty="0" smtClean="0"/>
            </a:br>
            <a:r>
              <a:rPr lang="ru-RU" sz="3600" b="1" dirty="0" smtClean="0"/>
              <a:t>  </a:t>
            </a:r>
            <a:br>
              <a:rPr lang="ru-RU" sz="3600" b="1" dirty="0" smtClean="0"/>
            </a:br>
            <a:r>
              <a:rPr lang="ru-RU" sz="3600" b="1" dirty="0" smtClean="0"/>
              <a:t> 4) водородная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r>
              <a:rPr lang="ru-RU" sz="3600" b="1" dirty="0" smtClean="0"/>
              <a:t>16.В каком соединении ковалентная связь между атомами образуется по донорно-акцепторному механизму?</a:t>
            </a:r>
            <a:br>
              <a:rPr lang="ru-RU" sz="3600" b="1" dirty="0" smtClean="0"/>
            </a:br>
            <a:r>
              <a:rPr lang="ru-RU" sz="3600" b="1" dirty="0" smtClean="0"/>
              <a:t>  </a:t>
            </a:r>
            <a:br>
              <a:rPr lang="ru-RU" sz="3600" b="1" dirty="0" smtClean="0"/>
            </a:br>
            <a:r>
              <a:rPr lang="ru-RU" sz="3600" b="1" dirty="0" smtClean="0"/>
              <a:t> 1) </a:t>
            </a:r>
            <a:r>
              <a:rPr lang="en-US" sz="3600" b="1" dirty="0" err="1" smtClean="0"/>
              <a:t>KCl</a:t>
            </a:r>
            <a:r>
              <a:rPr lang="ru-RU" sz="3600" b="1" dirty="0" smtClean="0"/>
              <a:t/>
            </a:r>
            <a:br>
              <a:rPr lang="ru-RU" sz="3600" b="1" dirty="0" smtClean="0"/>
            </a:br>
            <a:r>
              <a:rPr lang="ru-RU" sz="3600" b="1" dirty="0" smtClean="0"/>
              <a:t>  </a:t>
            </a:r>
            <a:br>
              <a:rPr lang="ru-RU" sz="3600" b="1" dirty="0" smtClean="0"/>
            </a:br>
            <a:r>
              <a:rPr lang="ru-RU" sz="3600" b="1" dirty="0" smtClean="0"/>
              <a:t> 2) </a:t>
            </a:r>
            <a:r>
              <a:rPr lang="en-US" sz="3600" b="1" dirty="0" smtClean="0"/>
              <a:t>CCl</a:t>
            </a:r>
            <a:r>
              <a:rPr lang="en-US" sz="3600" b="1" baseline="-25000" dirty="0" smtClean="0"/>
              <a:t>4</a:t>
            </a:r>
            <a:r>
              <a:rPr lang="ru-RU" sz="3600" b="1" dirty="0" smtClean="0"/>
              <a:t/>
            </a:r>
            <a:br>
              <a:rPr lang="ru-RU" sz="3600" b="1" dirty="0" smtClean="0"/>
            </a:br>
            <a:r>
              <a:rPr lang="ru-RU" sz="3600" b="1" dirty="0" smtClean="0"/>
              <a:t>  </a:t>
            </a:r>
            <a:br>
              <a:rPr lang="ru-RU" sz="3600" b="1" dirty="0" smtClean="0"/>
            </a:br>
            <a:r>
              <a:rPr lang="ru-RU" sz="3600" b="1" dirty="0" smtClean="0"/>
              <a:t> 3) </a:t>
            </a:r>
            <a:r>
              <a:rPr lang="en-US" sz="3600" b="1" dirty="0" smtClean="0"/>
              <a:t>NH</a:t>
            </a:r>
            <a:r>
              <a:rPr lang="en-US" sz="3600" b="1" baseline="-25000" dirty="0" smtClean="0"/>
              <a:t>4</a:t>
            </a:r>
            <a:r>
              <a:rPr lang="en-US" sz="3600" b="1" dirty="0" smtClean="0"/>
              <a:t>Сl</a:t>
            </a:r>
            <a:r>
              <a:rPr lang="ru-RU" sz="3600" b="1" dirty="0" smtClean="0"/>
              <a:t/>
            </a:r>
            <a:br>
              <a:rPr lang="ru-RU" sz="3600" b="1" dirty="0" smtClean="0"/>
            </a:br>
            <a:r>
              <a:rPr lang="ru-RU" sz="3600" b="1" dirty="0" smtClean="0"/>
              <a:t>  </a:t>
            </a:r>
            <a:br>
              <a:rPr lang="ru-RU" sz="3600" b="1" dirty="0" smtClean="0"/>
            </a:br>
            <a:r>
              <a:rPr lang="ru-RU" sz="3600" b="1" dirty="0" smtClean="0"/>
              <a:t> 4) </a:t>
            </a:r>
            <a:r>
              <a:rPr lang="en-US" sz="3600" b="1" dirty="0" smtClean="0"/>
              <a:t>CаСl</a:t>
            </a:r>
            <a:r>
              <a:rPr lang="en-US" sz="3600" b="1" baseline="-25000" dirty="0" smtClean="0"/>
              <a:t>2</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a:bodyPr>
          <a:lstStyle/>
          <a:p>
            <a:r>
              <a:rPr lang="ru-RU" sz="3200" b="1" dirty="0" smtClean="0"/>
              <a:t>17.В молекуле фтора химическая связь</a:t>
            </a:r>
            <a:br>
              <a:rPr lang="ru-RU" sz="3200" b="1" dirty="0" smtClean="0"/>
            </a:br>
            <a:r>
              <a:rPr lang="ru-RU" sz="3200" b="1" dirty="0" smtClean="0"/>
              <a:t>  </a:t>
            </a:r>
            <a:br>
              <a:rPr lang="ru-RU" sz="3200" b="1" dirty="0" smtClean="0"/>
            </a:br>
            <a:r>
              <a:rPr lang="ru-RU" sz="3200" b="1" dirty="0" smtClean="0"/>
              <a:t> 1) ковалентная полярная</a:t>
            </a:r>
            <a:br>
              <a:rPr lang="ru-RU" sz="3200" b="1" dirty="0" smtClean="0"/>
            </a:br>
            <a:r>
              <a:rPr lang="ru-RU" sz="3200" b="1" dirty="0" smtClean="0"/>
              <a:t>  </a:t>
            </a:r>
            <a:br>
              <a:rPr lang="ru-RU" sz="3200" b="1" dirty="0" smtClean="0"/>
            </a:br>
            <a:r>
              <a:rPr lang="ru-RU" sz="3200" b="1" dirty="0" smtClean="0"/>
              <a:t> 2) ковалентная неполярная</a:t>
            </a:r>
            <a:br>
              <a:rPr lang="ru-RU" sz="3200" b="1" dirty="0" smtClean="0"/>
            </a:br>
            <a:r>
              <a:rPr lang="ru-RU" sz="3200" b="1" dirty="0" smtClean="0"/>
              <a:t>  </a:t>
            </a:r>
            <a:br>
              <a:rPr lang="ru-RU" sz="3200" b="1" dirty="0" smtClean="0"/>
            </a:br>
            <a:r>
              <a:rPr lang="ru-RU" sz="3200" b="1" dirty="0" smtClean="0"/>
              <a:t> 3) ионная</a:t>
            </a:r>
            <a:br>
              <a:rPr lang="ru-RU" sz="3200" b="1" dirty="0" smtClean="0"/>
            </a:br>
            <a:r>
              <a:rPr lang="ru-RU" sz="3200" b="1" dirty="0" smtClean="0"/>
              <a:t>  </a:t>
            </a:r>
            <a:br>
              <a:rPr lang="ru-RU" sz="3200" b="1" dirty="0" smtClean="0"/>
            </a:br>
            <a:r>
              <a:rPr lang="ru-RU" sz="3200" b="1" dirty="0" smtClean="0"/>
              <a:t> 4) водородная</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611560" y="836711"/>
            <a:ext cx="8532440" cy="5289451"/>
          </a:xfrm>
        </p:spPr>
        <p:txBody>
          <a:bodyPr>
            <a:normAutofit fontScale="92500" lnSpcReduction="20000"/>
          </a:bodyPr>
          <a:lstStyle/>
          <a:p>
            <a:pPr>
              <a:buNone/>
            </a:pPr>
            <a:r>
              <a:rPr lang="ru-RU" b="1" dirty="0" smtClean="0"/>
              <a:t>4.Химическое равновесие в системе</a:t>
            </a:r>
          </a:p>
          <a:p>
            <a:pPr>
              <a:buNone/>
            </a:pPr>
            <a:r>
              <a:rPr lang="en-US" b="1" dirty="0" smtClean="0"/>
              <a:t>CO</a:t>
            </a:r>
            <a:r>
              <a:rPr lang="ru-RU" b="1" baseline="-25000" dirty="0" smtClean="0"/>
              <a:t>2 (г)</a:t>
            </a:r>
            <a:r>
              <a:rPr lang="ru-RU" b="1" dirty="0" smtClean="0"/>
              <a:t> + </a:t>
            </a:r>
            <a:r>
              <a:rPr lang="en-US" b="1" dirty="0" smtClean="0"/>
              <a:t>C</a:t>
            </a:r>
            <a:r>
              <a:rPr lang="ru-RU" b="1" baseline="-25000" dirty="0" smtClean="0"/>
              <a:t> (</a:t>
            </a:r>
            <a:r>
              <a:rPr lang="ru-RU" b="1" baseline="-25000" dirty="0" err="1" smtClean="0"/>
              <a:t>тв</a:t>
            </a:r>
            <a:r>
              <a:rPr lang="ru-RU" b="1" baseline="-25000" dirty="0" smtClean="0"/>
              <a:t>)  </a:t>
            </a:r>
            <a:r>
              <a:rPr lang="ru-RU" b="1" dirty="0" smtClean="0"/>
              <a:t> = </a:t>
            </a:r>
            <a:r>
              <a:rPr lang="ru-RU" b="1" baseline="-25000" dirty="0" smtClean="0"/>
              <a:t>  </a:t>
            </a:r>
            <a:r>
              <a:rPr lang="ru-RU" b="1" dirty="0" smtClean="0"/>
              <a:t> 2</a:t>
            </a:r>
            <a:r>
              <a:rPr lang="en-US" b="1" dirty="0" smtClean="0"/>
              <a:t>CO</a:t>
            </a:r>
            <a:r>
              <a:rPr lang="ru-RU" b="1" baseline="-25000" dirty="0" smtClean="0"/>
              <a:t> (г)</a:t>
            </a:r>
            <a:r>
              <a:rPr lang="ru-RU" b="1" dirty="0" smtClean="0"/>
              <a:t> – </a:t>
            </a:r>
            <a:r>
              <a:rPr lang="en-US" b="1" dirty="0" smtClean="0"/>
              <a:t>Q</a:t>
            </a:r>
            <a:endParaRPr lang="ru-RU" b="1" dirty="0" smtClean="0"/>
          </a:p>
          <a:p>
            <a:pPr>
              <a:buNone/>
            </a:pPr>
            <a:r>
              <a:rPr lang="ru-RU" b="1" dirty="0" smtClean="0"/>
              <a:t>сместится вправо при</a:t>
            </a:r>
          </a:p>
          <a:p>
            <a:pPr>
              <a:buNone/>
            </a:pPr>
            <a:r>
              <a:rPr lang="ru-RU" b="1" dirty="0" smtClean="0"/>
              <a:t>  </a:t>
            </a:r>
          </a:p>
          <a:p>
            <a:pPr>
              <a:buNone/>
            </a:pPr>
            <a:r>
              <a:rPr lang="ru-RU" b="1" dirty="0" smtClean="0"/>
              <a:t> 1) повышении давления</a:t>
            </a:r>
          </a:p>
          <a:p>
            <a:pPr>
              <a:buNone/>
            </a:pPr>
            <a:r>
              <a:rPr lang="ru-RU" b="1" dirty="0" smtClean="0"/>
              <a:t>  </a:t>
            </a:r>
          </a:p>
          <a:p>
            <a:pPr>
              <a:buNone/>
            </a:pPr>
            <a:r>
              <a:rPr lang="ru-RU" b="1" dirty="0" smtClean="0"/>
              <a:t> 2) понижении температуры</a:t>
            </a:r>
          </a:p>
          <a:p>
            <a:pPr>
              <a:buNone/>
            </a:pPr>
            <a:r>
              <a:rPr lang="ru-RU" b="1" dirty="0" smtClean="0"/>
              <a:t>  </a:t>
            </a:r>
          </a:p>
          <a:p>
            <a:pPr>
              <a:buNone/>
            </a:pPr>
            <a:r>
              <a:rPr lang="ru-RU" b="1" dirty="0" smtClean="0"/>
              <a:t> 3) повышении концентрации С</a:t>
            </a:r>
            <a:r>
              <a:rPr lang="en-US" b="1" dirty="0" smtClean="0"/>
              <a:t>O</a:t>
            </a:r>
            <a:endParaRPr lang="ru-RU" b="1" dirty="0" smtClean="0"/>
          </a:p>
          <a:p>
            <a:pPr>
              <a:buNone/>
            </a:pPr>
            <a:r>
              <a:rPr lang="ru-RU" b="1" dirty="0" smtClean="0"/>
              <a:t>  </a:t>
            </a:r>
          </a:p>
          <a:p>
            <a:pPr>
              <a:buNone/>
            </a:pPr>
            <a:r>
              <a:rPr lang="ru-RU" b="1" dirty="0" smtClean="0"/>
              <a:t> 4) повышении температ</a:t>
            </a:r>
            <a:r>
              <a:rPr lang="ru-RU" dirty="0" smtClean="0"/>
              <a:t>уры</a:t>
            </a:r>
          </a:p>
          <a:p>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6093296"/>
          </a:xfrm>
        </p:spPr>
        <p:txBody>
          <a:bodyPr>
            <a:noAutofit/>
          </a:bodyPr>
          <a:lstStyle/>
          <a:p>
            <a:r>
              <a:rPr lang="ru-RU" sz="3200" b="1" dirty="0" smtClean="0"/>
              <a:t>18.Ионы являются структурными частицами</a:t>
            </a:r>
            <a:br>
              <a:rPr lang="ru-RU" sz="3200" b="1" dirty="0" smtClean="0"/>
            </a:br>
            <a:r>
              <a:rPr lang="ru-RU" sz="3200" b="1" dirty="0" smtClean="0"/>
              <a:t>  </a:t>
            </a:r>
            <a:br>
              <a:rPr lang="ru-RU" sz="3200" b="1" dirty="0" smtClean="0"/>
            </a:br>
            <a:r>
              <a:rPr lang="ru-RU" sz="3200" b="1" dirty="0" smtClean="0"/>
              <a:t> 1) кислорода</a:t>
            </a:r>
            <a:br>
              <a:rPr lang="ru-RU" sz="3200" b="1" dirty="0" smtClean="0"/>
            </a:br>
            <a:r>
              <a:rPr lang="ru-RU" sz="3200" b="1" dirty="0" smtClean="0"/>
              <a:t>  </a:t>
            </a:r>
            <a:br>
              <a:rPr lang="ru-RU" sz="3200" b="1" dirty="0" smtClean="0"/>
            </a:br>
            <a:r>
              <a:rPr lang="ru-RU" sz="3200" b="1" dirty="0" smtClean="0"/>
              <a:t> 2) воды</a:t>
            </a:r>
            <a:br>
              <a:rPr lang="ru-RU" sz="3200" b="1" dirty="0" smtClean="0"/>
            </a:br>
            <a:r>
              <a:rPr lang="ru-RU" sz="3200" b="1" dirty="0" smtClean="0"/>
              <a:t>  </a:t>
            </a:r>
            <a:br>
              <a:rPr lang="ru-RU" sz="3200" b="1" dirty="0" smtClean="0"/>
            </a:br>
            <a:r>
              <a:rPr lang="ru-RU" sz="3200" b="1" dirty="0" smtClean="0"/>
              <a:t> 3) оксида углерода (</a:t>
            </a:r>
            <a:r>
              <a:rPr lang="en-US" sz="3200" b="1" dirty="0" smtClean="0"/>
              <a:t>IV</a:t>
            </a:r>
            <a:r>
              <a:rPr lang="ru-RU" sz="3200" b="1" dirty="0" smtClean="0"/>
              <a:t>)</a:t>
            </a:r>
            <a:br>
              <a:rPr lang="ru-RU" sz="3200" b="1" dirty="0" smtClean="0"/>
            </a:br>
            <a:r>
              <a:rPr lang="ru-RU" sz="3200" b="1" dirty="0" smtClean="0"/>
              <a:t>  </a:t>
            </a:r>
            <a:br>
              <a:rPr lang="ru-RU" sz="3200" b="1" dirty="0" smtClean="0"/>
            </a:br>
            <a:r>
              <a:rPr lang="ru-RU" sz="3200" b="1" dirty="0" smtClean="0"/>
              <a:t> 4) хлорида натрия</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fontScale="90000"/>
          </a:bodyPr>
          <a:lstStyle/>
          <a:p>
            <a:r>
              <a:rPr lang="ru-RU" sz="3600" b="1" dirty="0" smtClean="0"/>
              <a:t>19.Химическая связь в молекуле </a:t>
            </a:r>
            <a:r>
              <a:rPr lang="ru-RU" sz="3600" b="1" dirty="0" err="1" smtClean="0"/>
              <a:t>фтороводорода</a:t>
            </a:r>
            <a:r>
              <a:rPr lang="ru-RU" sz="3600" b="1" dirty="0" smtClean="0"/>
              <a:t/>
            </a:r>
            <a:br>
              <a:rPr lang="ru-RU" sz="3600" b="1" dirty="0" smtClean="0"/>
            </a:br>
            <a:r>
              <a:rPr lang="ru-RU" sz="3600" b="1" dirty="0" smtClean="0"/>
              <a:t>  </a:t>
            </a:r>
            <a:r>
              <a:rPr lang="ru-RU" dirty="0" smtClean="0"/>
              <a:t/>
            </a:r>
            <a:br>
              <a:rPr lang="ru-RU" dirty="0" smtClean="0"/>
            </a:br>
            <a:r>
              <a:rPr lang="ru-RU" b="1" dirty="0" smtClean="0"/>
              <a:t> </a:t>
            </a:r>
            <a:r>
              <a:rPr lang="ru-RU" sz="3600" b="1" dirty="0" smtClean="0"/>
              <a:t>1) ковалентная полярная</a:t>
            </a:r>
            <a:br>
              <a:rPr lang="ru-RU" sz="3600" b="1" dirty="0" smtClean="0"/>
            </a:br>
            <a:r>
              <a:rPr lang="ru-RU" sz="3600" b="1" dirty="0" smtClean="0"/>
              <a:t>  </a:t>
            </a:r>
            <a:br>
              <a:rPr lang="ru-RU" sz="3600" b="1" dirty="0" smtClean="0"/>
            </a:br>
            <a:r>
              <a:rPr lang="ru-RU" sz="3600" b="1" dirty="0" smtClean="0"/>
              <a:t> 2) ковалентная неполярная</a:t>
            </a:r>
            <a:br>
              <a:rPr lang="ru-RU" sz="3600" b="1" dirty="0" smtClean="0"/>
            </a:br>
            <a:r>
              <a:rPr lang="ru-RU" sz="3600" b="1" dirty="0" smtClean="0"/>
              <a:t>  </a:t>
            </a:r>
            <a:br>
              <a:rPr lang="ru-RU" sz="3600" b="1" dirty="0" smtClean="0"/>
            </a:br>
            <a:r>
              <a:rPr lang="ru-RU" sz="3600" b="1" dirty="0" smtClean="0"/>
              <a:t> 3) ионная</a:t>
            </a:r>
            <a:br>
              <a:rPr lang="ru-RU" sz="3600" b="1" dirty="0" smtClean="0"/>
            </a:br>
            <a:r>
              <a:rPr lang="ru-RU" sz="3600" b="1" dirty="0" smtClean="0"/>
              <a:t>  </a:t>
            </a:r>
            <a:br>
              <a:rPr lang="ru-RU" sz="3600" b="1" dirty="0" smtClean="0"/>
            </a:br>
            <a:r>
              <a:rPr lang="ru-RU" sz="3600" b="1" dirty="0" smtClean="0"/>
              <a:t> 4) водородная</a:t>
            </a:r>
            <a:br>
              <a:rPr lang="ru-RU" sz="3600" b="1" dirty="0" smtClean="0"/>
            </a:br>
            <a:endParaRPr lang="ru-RU" sz="3600"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rmAutofit fontScale="90000"/>
          </a:bodyPr>
          <a:lstStyle/>
          <a:p>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20.В нитриде калия химическая связь</a:t>
            </a:r>
            <a:br>
              <a:rPr lang="ru-RU" sz="3600" b="1" dirty="0" smtClean="0"/>
            </a:br>
            <a:r>
              <a:rPr lang="ru-RU" sz="3600" b="1" dirty="0" smtClean="0"/>
              <a:t>  </a:t>
            </a:r>
            <a:br>
              <a:rPr lang="ru-RU" sz="3600" b="1" dirty="0" smtClean="0"/>
            </a:br>
            <a:r>
              <a:rPr lang="ru-RU" sz="3600" b="1" dirty="0" smtClean="0"/>
              <a:t> 1) ковалентная неполярная</a:t>
            </a:r>
            <a:br>
              <a:rPr lang="ru-RU" sz="3600" b="1" dirty="0" smtClean="0"/>
            </a:br>
            <a:r>
              <a:rPr lang="ru-RU" sz="3600" b="1" dirty="0" smtClean="0"/>
              <a:t>  </a:t>
            </a:r>
            <a:br>
              <a:rPr lang="ru-RU" sz="3600" b="1" dirty="0" smtClean="0"/>
            </a:br>
            <a:r>
              <a:rPr lang="ru-RU" sz="3600" b="1" dirty="0" smtClean="0"/>
              <a:t> 2) ковалентная полярная</a:t>
            </a:r>
            <a:br>
              <a:rPr lang="ru-RU" sz="3600" b="1" dirty="0" smtClean="0"/>
            </a:br>
            <a:r>
              <a:rPr lang="ru-RU" sz="3600" b="1" dirty="0" smtClean="0"/>
              <a:t>  </a:t>
            </a:r>
            <a:br>
              <a:rPr lang="ru-RU" sz="3600" b="1" dirty="0" smtClean="0"/>
            </a:br>
            <a:r>
              <a:rPr lang="ru-RU" sz="3600" b="1" dirty="0" smtClean="0"/>
              <a:t> 3) металлическая</a:t>
            </a:r>
            <a:br>
              <a:rPr lang="ru-RU" sz="3600" b="1" dirty="0" smtClean="0"/>
            </a:br>
            <a:r>
              <a:rPr lang="ru-RU" sz="3600" b="1" dirty="0" smtClean="0"/>
              <a:t>  </a:t>
            </a:r>
            <a:br>
              <a:rPr lang="ru-RU" sz="3600" b="1" dirty="0" smtClean="0"/>
            </a:br>
            <a:r>
              <a:rPr lang="ru-RU" sz="3600" b="1" dirty="0" smtClean="0"/>
              <a:t> 4) ионная</a:t>
            </a:r>
            <a:br>
              <a:rPr lang="ru-RU" sz="3600" b="1"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r>
              <a:rPr lang="ru-RU" sz="3200" b="1" dirty="0" smtClean="0"/>
              <a:t>21.Кристаллическая решетка графита</a:t>
            </a:r>
            <a:br>
              <a:rPr lang="ru-RU" sz="3200" b="1" dirty="0" smtClean="0"/>
            </a:br>
            <a:r>
              <a:rPr lang="ru-RU" sz="3200" b="1" dirty="0" smtClean="0"/>
              <a:t>  </a:t>
            </a:r>
            <a:br>
              <a:rPr lang="ru-RU" sz="3200" b="1" dirty="0" smtClean="0"/>
            </a:br>
            <a:r>
              <a:rPr lang="ru-RU" sz="3200" b="1" dirty="0" smtClean="0"/>
              <a:t> 1) ионная</a:t>
            </a:r>
            <a:br>
              <a:rPr lang="ru-RU" sz="3200" b="1" dirty="0" smtClean="0"/>
            </a:br>
            <a:r>
              <a:rPr lang="ru-RU" sz="3200" b="1" dirty="0" smtClean="0"/>
              <a:t>  </a:t>
            </a:r>
            <a:br>
              <a:rPr lang="ru-RU" sz="3200" b="1" dirty="0" smtClean="0"/>
            </a:br>
            <a:r>
              <a:rPr lang="ru-RU" sz="3200" b="1" dirty="0" smtClean="0"/>
              <a:t> 2) молекулярная</a:t>
            </a:r>
            <a:br>
              <a:rPr lang="ru-RU" sz="3200" b="1" dirty="0" smtClean="0"/>
            </a:br>
            <a:r>
              <a:rPr lang="ru-RU" sz="3200" b="1" dirty="0" smtClean="0"/>
              <a:t>  </a:t>
            </a:r>
            <a:br>
              <a:rPr lang="ru-RU" sz="3200" b="1" dirty="0" smtClean="0"/>
            </a:br>
            <a:r>
              <a:rPr lang="ru-RU" sz="3200" b="1" dirty="0" smtClean="0"/>
              <a:t> 3) атомная</a:t>
            </a:r>
            <a:br>
              <a:rPr lang="ru-RU" sz="3200" b="1" dirty="0" smtClean="0"/>
            </a:br>
            <a:r>
              <a:rPr lang="ru-RU" sz="3200" b="1" dirty="0" smtClean="0"/>
              <a:t>  </a:t>
            </a:r>
            <a:br>
              <a:rPr lang="ru-RU" sz="3200" b="1" dirty="0" smtClean="0"/>
            </a:br>
            <a:r>
              <a:rPr lang="ru-RU" sz="3200" b="1" dirty="0" smtClean="0"/>
              <a:t> 4) металлическая</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ru-RU" sz="3600" b="1" dirty="0" smtClean="0"/>
              <a:t>22.В каком ряду химические элементы расположены в порядке возрастания их атомного радиуса?</a:t>
            </a:r>
            <a:br>
              <a:rPr lang="ru-RU" sz="3600" b="1" dirty="0" smtClean="0"/>
            </a:br>
            <a:r>
              <a:rPr lang="ru-RU" sz="3600" b="1" dirty="0" smtClean="0"/>
              <a:t>  </a:t>
            </a:r>
            <a:r>
              <a:rPr lang="ru-RU" dirty="0" smtClean="0"/>
              <a:t/>
            </a:r>
            <a:br>
              <a:rPr lang="ru-RU" dirty="0" smtClean="0"/>
            </a:br>
            <a:r>
              <a:rPr lang="ru-RU" dirty="0" smtClean="0"/>
              <a:t> </a:t>
            </a:r>
            <a:r>
              <a:rPr lang="ru-RU" b="1" dirty="0" smtClean="0"/>
              <a:t>1) </a:t>
            </a:r>
            <a:r>
              <a:rPr lang="en-US" dirty="0" smtClean="0"/>
              <a:t>Na, Mg, Al, Si</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Li, Be, B, C</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P, S, </a:t>
            </a:r>
            <a:r>
              <a:rPr lang="en-US" dirty="0" err="1" smtClean="0"/>
              <a:t>Cl</a:t>
            </a:r>
            <a:r>
              <a:rPr lang="en-US" dirty="0" smtClean="0"/>
              <a:t>, </a:t>
            </a:r>
            <a:r>
              <a:rPr lang="en-US" dirty="0" err="1" smtClean="0"/>
              <a:t>Ar</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F, O, N, C</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r>
              <a:rPr lang="ru-RU" sz="3100" b="1" dirty="0" smtClean="0"/>
              <a:t>23.Из приведенных химических элементов самый большой радиус атома имеет</a:t>
            </a:r>
            <a:br>
              <a:rPr lang="ru-RU" sz="3100" b="1" dirty="0" smtClean="0"/>
            </a:br>
            <a:r>
              <a:rPr lang="ru-RU" sz="3100" b="1" dirty="0" smtClean="0"/>
              <a:t>  </a:t>
            </a:r>
            <a:r>
              <a:rPr lang="ru-RU" dirty="0" smtClean="0"/>
              <a:t/>
            </a:r>
            <a:br>
              <a:rPr lang="ru-RU" dirty="0" smtClean="0"/>
            </a:br>
            <a:r>
              <a:rPr lang="ru-RU" dirty="0" smtClean="0"/>
              <a:t> </a:t>
            </a:r>
            <a:r>
              <a:rPr lang="ru-RU" b="1" dirty="0" smtClean="0"/>
              <a:t>1) </a:t>
            </a:r>
            <a:r>
              <a:rPr lang="en-US" dirty="0" smtClean="0"/>
              <a:t>Bi</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N</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As</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P</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r>
              <a:rPr lang="ru-RU" sz="3200" b="1" dirty="0" smtClean="0"/>
              <a:t>24.Ядра атомов изотопов различаются числом</a:t>
            </a:r>
            <a:br>
              <a:rPr lang="ru-RU" sz="3200" b="1" dirty="0" smtClean="0"/>
            </a:br>
            <a:r>
              <a:rPr lang="ru-RU" sz="3200" b="1" dirty="0" smtClean="0"/>
              <a:t>  </a:t>
            </a:r>
            <a:br>
              <a:rPr lang="ru-RU" sz="3200" b="1" dirty="0" smtClean="0"/>
            </a:br>
            <a:r>
              <a:rPr lang="ru-RU" sz="3200" b="1" dirty="0" smtClean="0"/>
              <a:t> 1) протонов</a:t>
            </a:r>
            <a:br>
              <a:rPr lang="ru-RU" sz="3200" b="1" dirty="0" smtClean="0"/>
            </a:br>
            <a:r>
              <a:rPr lang="ru-RU" sz="3200" b="1" dirty="0" smtClean="0"/>
              <a:t>  </a:t>
            </a:r>
            <a:br>
              <a:rPr lang="ru-RU" sz="3200" b="1" dirty="0" smtClean="0"/>
            </a:br>
            <a:r>
              <a:rPr lang="ru-RU" sz="3200" b="1" dirty="0" smtClean="0"/>
              <a:t> 2) нейтронов</a:t>
            </a:r>
            <a:br>
              <a:rPr lang="ru-RU" sz="3200" b="1" dirty="0" smtClean="0"/>
            </a:br>
            <a:r>
              <a:rPr lang="ru-RU" sz="3200" b="1" dirty="0" smtClean="0"/>
              <a:t>  </a:t>
            </a:r>
            <a:br>
              <a:rPr lang="ru-RU" sz="3200" b="1" dirty="0" smtClean="0"/>
            </a:br>
            <a:r>
              <a:rPr lang="ru-RU" sz="3200" b="1" dirty="0" smtClean="0"/>
              <a:t> 3) протонов и нейтронов</a:t>
            </a:r>
            <a:br>
              <a:rPr lang="ru-RU" sz="3200" b="1" dirty="0" smtClean="0"/>
            </a:br>
            <a:r>
              <a:rPr lang="ru-RU" sz="3200" b="1" dirty="0" smtClean="0"/>
              <a:t>  </a:t>
            </a:r>
            <a:br>
              <a:rPr lang="ru-RU" sz="3200" b="1" dirty="0" smtClean="0"/>
            </a:br>
            <a:r>
              <a:rPr lang="ru-RU" sz="3200" b="1" dirty="0" smtClean="0"/>
              <a:t> 4) протонов и электронов</a:t>
            </a:r>
            <a:br>
              <a:rPr lang="ru-RU" sz="3200" b="1" dirty="0" smtClean="0"/>
            </a:br>
            <a:endParaRPr lang="ru-RU" sz="3200"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256584"/>
          </a:xfrm>
        </p:spPr>
        <p:txBody>
          <a:bodyPr>
            <a:normAutofit fontScale="90000"/>
          </a:bodyPr>
          <a:lstStyle/>
          <a:p>
            <a:r>
              <a:rPr lang="ru-RU" sz="3600" b="1" dirty="0" smtClean="0"/>
              <a:t>25.В каком ряду записаны формулы веществ только с ковалентной полярной связью?</a:t>
            </a:r>
            <a:r>
              <a:rPr lang="ru-RU" dirty="0" smtClean="0"/>
              <a:t/>
            </a:r>
            <a:br>
              <a:rPr lang="ru-RU" dirty="0" smtClean="0"/>
            </a:br>
            <a:r>
              <a:rPr lang="ru-RU" dirty="0" smtClean="0"/>
              <a:t>  </a:t>
            </a:r>
            <a:r>
              <a:rPr lang="ru-RU" b="1" dirty="0" smtClean="0"/>
              <a:t>1) </a:t>
            </a:r>
            <a:r>
              <a:rPr lang="en-US" dirty="0" smtClean="0"/>
              <a:t>Cl</a:t>
            </a:r>
            <a:r>
              <a:rPr lang="en-US" baseline="-25000" dirty="0" smtClean="0"/>
              <a:t>2</a:t>
            </a:r>
            <a:r>
              <a:rPr lang="en-US" dirty="0" smtClean="0"/>
              <a:t>, NH</a:t>
            </a:r>
            <a:r>
              <a:rPr lang="en-US" baseline="-25000" dirty="0" smtClean="0"/>
              <a:t>3</a:t>
            </a:r>
            <a:r>
              <a:rPr lang="en-US" dirty="0" smtClean="0"/>
              <a:t>, </a:t>
            </a:r>
            <a:r>
              <a:rPr lang="en-US" dirty="0" err="1" smtClean="0"/>
              <a:t>HCl</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err="1" smtClean="0"/>
              <a:t>HBr</a:t>
            </a:r>
            <a:r>
              <a:rPr lang="en-US" dirty="0" smtClean="0"/>
              <a:t>, NO, Br</a:t>
            </a:r>
            <a:r>
              <a:rPr lang="en-US" baseline="-25000" dirty="0" smtClean="0"/>
              <a:t>2</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H</a:t>
            </a:r>
            <a:r>
              <a:rPr lang="en-US" baseline="-25000" dirty="0" smtClean="0"/>
              <a:t>2</a:t>
            </a:r>
            <a:r>
              <a:rPr lang="en-US" dirty="0" smtClean="0"/>
              <a:t>S, H</a:t>
            </a:r>
            <a:r>
              <a:rPr lang="en-US" baseline="-25000" dirty="0" smtClean="0"/>
              <a:t>2</a:t>
            </a:r>
            <a:r>
              <a:rPr lang="en-US" dirty="0" smtClean="0"/>
              <a:t>O, S</a:t>
            </a:r>
            <a:r>
              <a:rPr lang="en-US" baseline="-25000" dirty="0" smtClean="0"/>
              <a:t>8</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smtClean="0"/>
              <a:t>HI, H</a:t>
            </a:r>
            <a:r>
              <a:rPr lang="en-US" baseline="-25000" dirty="0" smtClean="0"/>
              <a:t>2</a:t>
            </a:r>
            <a:r>
              <a:rPr lang="en-US" dirty="0" smtClean="0"/>
              <a:t>O, PH</a:t>
            </a:r>
            <a:r>
              <a:rPr lang="en-US" baseline="-25000" dirty="0" smtClean="0"/>
              <a:t>3</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229600" cy="5103440"/>
          </a:xfrm>
        </p:spPr>
        <p:txBody>
          <a:bodyPr>
            <a:normAutofit fontScale="90000"/>
          </a:bodyPr>
          <a:lstStyle/>
          <a:p>
            <a:r>
              <a:rPr lang="ru-RU" sz="3600" b="1" dirty="0" smtClean="0"/>
              <a:t>26.Изотопы одного и того же элемента отличаются друг от друга</a:t>
            </a:r>
            <a:br>
              <a:rPr lang="ru-RU" sz="3600" b="1" dirty="0" smtClean="0"/>
            </a:br>
            <a:r>
              <a:rPr lang="ru-RU" sz="3600" b="1" dirty="0" smtClean="0"/>
              <a:t>  </a:t>
            </a:r>
            <a:br>
              <a:rPr lang="ru-RU" sz="3600" b="1" dirty="0" smtClean="0"/>
            </a:br>
            <a:r>
              <a:rPr lang="ru-RU" sz="3600" b="1" dirty="0" smtClean="0"/>
              <a:t> 1) числом нейтронов</a:t>
            </a:r>
            <a:br>
              <a:rPr lang="ru-RU" sz="3600" b="1" dirty="0" smtClean="0"/>
            </a:br>
            <a:r>
              <a:rPr lang="ru-RU" sz="3600" b="1" dirty="0" smtClean="0"/>
              <a:t>  </a:t>
            </a:r>
            <a:br>
              <a:rPr lang="ru-RU" sz="3600" b="1" dirty="0" smtClean="0"/>
            </a:br>
            <a:r>
              <a:rPr lang="ru-RU" sz="3600" b="1" dirty="0" smtClean="0"/>
              <a:t> 2) числом электронов</a:t>
            </a:r>
            <a:br>
              <a:rPr lang="ru-RU" sz="3600" b="1" dirty="0" smtClean="0"/>
            </a:br>
            <a:r>
              <a:rPr lang="ru-RU" sz="3600" b="1" dirty="0" smtClean="0"/>
              <a:t>  </a:t>
            </a:r>
            <a:br>
              <a:rPr lang="ru-RU" sz="3600" b="1" dirty="0" smtClean="0"/>
            </a:br>
            <a:r>
              <a:rPr lang="ru-RU" sz="3600" b="1" dirty="0" smtClean="0"/>
              <a:t> 3) числом протонов</a:t>
            </a:r>
            <a:br>
              <a:rPr lang="ru-RU" sz="3600" b="1" dirty="0" smtClean="0"/>
            </a:br>
            <a:r>
              <a:rPr lang="ru-RU" sz="3600" b="1" dirty="0" smtClean="0"/>
              <a:t>  </a:t>
            </a:r>
            <a:br>
              <a:rPr lang="ru-RU" sz="3600" b="1" dirty="0" smtClean="0"/>
            </a:br>
            <a:r>
              <a:rPr lang="ru-RU" sz="3600" b="1" dirty="0" smtClean="0"/>
              <a:t> 4) зарядом ядра</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r>
              <a:rPr lang="ru-RU" dirty="0" smtClean="0"/>
              <a:t>27.Число нейтронов в ядре атома </a:t>
            </a:r>
            <a:r>
              <a:rPr lang="ru-RU" baseline="30000" dirty="0" smtClean="0"/>
              <a:t>39</a:t>
            </a:r>
            <a:r>
              <a:rPr lang="en-US" dirty="0" smtClean="0"/>
              <a:t>K</a:t>
            </a:r>
            <a:r>
              <a:rPr lang="ru-RU" dirty="0" smtClean="0"/>
              <a:t> равно</a:t>
            </a:r>
            <a:br>
              <a:rPr lang="ru-RU" dirty="0" smtClean="0"/>
            </a:br>
            <a:r>
              <a:rPr lang="ru-RU" dirty="0" smtClean="0"/>
              <a:t>  </a:t>
            </a:r>
            <a:br>
              <a:rPr lang="ru-RU" dirty="0" smtClean="0"/>
            </a:br>
            <a:r>
              <a:rPr lang="ru-RU" dirty="0" smtClean="0"/>
              <a:t> </a:t>
            </a:r>
            <a:r>
              <a:rPr lang="ru-RU" b="1" dirty="0" smtClean="0"/>
              <a:t>1) </a:t>
            </a:r>
            <a:r>
              <a:rPr lang="ru-RU" dirty="0" smtClean="0"/>
              <a:t>19</a:t>
            </a:r>
            <a:br>
              <a:rPr lang="ru-RU" dirty="0" smtClean="0"/>
            </a:br>
            <a:r>
              <a:rPr lang="ru-RU" dirty="0" smtClean="0"/>
              <a:t>  </a:t>
            </a:r>
            <a:br>
              <a:rPr lang="ru-RU" dirty="0" smtClean="0"/>
            </a:br>
            <a:r>
              <a:rPr lang="ru-RU" dirty="0" smtClean="0"/>
              <a:t> </a:t>
            </a:r>
            <a:r>
              <a:rPr lang="ru-RU" b="1" dirty="0" smtClean="0"/>
              <a:t>2) </a:t>
            </a:r>
            <a:r>
              <a:rPr lang="ru-RU" dirty="0" smtClean="0"/>
              <a:t>20</a:t>
            </a:r>
            <a:br>
              <a:rPr lang="ru-RU" dirty="0" smtClean="0"/>
            </a:br>
            <a:r>
              <a:rPr lang="ru-RU" dirty="0" smtClean="0"/>
              <a:t>  </a:t>
            </a:r>
            <a:br>
              <a:rPr lang="ru-RU" dirty="0" smtClean="0"/>
            </a:br>
            <a:r>
              <a:rPr lang="ru-RU" dirty="0" smtClean="0"/>
              <a:t> </a:t>
            </a:r>
            <a:r>
              <a:rPr lang="ru-RU" b="1" dirty="0" smtClean="0"/>
              <a:t>3) </a:t>
            </a:r>
            <a:r>
              <a:rPr lang="ru-RU" dirty="0" smtClean="0"/>
              <a:t>39</a:t>
            </a:r>
            <a:br>
              <a:rPr lang="ru-RU" dirty="0" smtClean="0"/>
            </a:br>
            <a:r>
              <a:rPr lang="ru-RU" dirty="0" smtClean="0"/>
              <a:t>  </a:t>
            </a:r>
            <a:br>
              <a:rPr lang="ru-RU" dirty="0" smtClean="0"/>
            </a:br>
            <a:r>
              <a:rPr lang="ru-RU" dirty="0" smtClean="0"/>
              <a:t> </a:t>
            </a:r>
            <a:r>
              <a:rPr lang="ru-RU" b="1" dirty="0" smtClean="0"/>
              <a:t>4) </a:t>
            </a:r>
            <a:r>
              <a:rPr lang="ru-RU" dirty="0" smtClean="0"/>
              <a:t>58</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052513"/>
            <a:ext cx="7689850" cy="5073650"/>
          </a:xfrm>
        </p:spPr>
        <p:txBody>
          <a:bodyPr>
            <a:normAutofit fontScale="92500" lnSpcReduction="10000"/>
          </a:bodyPr>
          <a:lstStyle/>
          <a:p>
            <a:pPr>
              <a:buNone/>
            </a:pPr>
            <a:r>
              <a:rPr lang="ru-RU" b="1" dirty="0" smtClean="0"/>
              <a:t>5.Равновесие в системе        3</a:t>
            </a:r>
            <a:r>
              <a:rPr lang="en-US" b="1" dirty="0" smtClean="0"/>
              <a:t>O</a:t>
            </a:r>
            <a:r>
              <a:rPr lang="ru-RU" b="1" baseline="-25000" dirty="0" smtClean="0"/>
              <a:t>2(г)</a:t>
            </a:r>
            <a:r>
              <a:rPr lang="ru-RU" b="1" dirty="0" smtClean="0"/>
              <a:t>  =  2</a:t>
            </a:r>
            <a:r>
              <a:rPr lang="en-US" b="1" dirty="0" smtClean="0"/>
              <a:t>O</a:t>
            </a:r>
            <a:r>
              <a:rPr lang="ru-RU" b="1" baseline="-25000" dirty="0" smtClean="0"/>
              <a:t>3(г)</a:t>
            </a:r>
            <a:r>
              <a:rPr lang="ru-RU" b="1" dirty="0" smtClean="0"/>
              <a:t> – </a:t>
            </a:r>
            <a:r>
              <a:rPr lang="en-US" b="1" dirty="0" smtClean="0"/>
              <a:t>Q</a:t>
            </a:r>
            <a:endParaRPr lang="ru-RU" b="1" dirty="0" smtClean="0"/>
          </a:p>
          <a:p>
            <a:pPr>
              <a:buNone/>
            </a:pPr>
            <a:r>
              <a:rPr lang="ru-RU" b="1" dirty="0" smtClean="0"/>
              <a:t>сместится вправо при уменьшении</a:t>
            </a:r>
          </a:p>
          <a:p>
            <a:pPr>
              <a:buNone/>
            </a:pPr>
            <a:r>
              <a:rPr lang="ru-RU" b="1" dirty="0" smtClean="0"/>
              <a:t>  </a:t>
            </a:r>
          </a:p>
          <a:p>
            <a:pPr>
              <a:buNone/>
            </a:pPr>
            <a:r>
              <a:rPr lang="ru-RU" b="1" dirty="0" smtClean="0"/>
              <a:t> 1) температуры</a:t>
            </a:r>
          </a:p>
          <a:p>
            <a:pPr>
              <a:buNone/>
            </a:pPr>
            <a:r>
              <a:rPr lang="ru-RU" b="1" dirty="0" smtClean="0"/>
              <a:t>  </a:t>
            </a:r>
          </a:p>
          <a:p>
            <a:pPr>
              <a:buNone/>
            </a:pPr>
            <a:r>
              <a:rPr lang="ru-RU" b="1" dirty="0" smtClean="0"/>
              <a:t> 2) давления</a:t>
            </a:r>
          </a:p>
          <a:p>
            <a:pPr>
              <a:buNone/>
            </a:pPr>
            <a:r>
              <a:rPr lang="ru-RU" b="1" dirty="0" smtClean="0"/>
              <a:t>  </a:t>
            </a:r>
          </a:p>
          <a:p>
            <a:pPr>
              <a:buNone/>
            </a:pPr>
            <a:r>
              <a:rPr lang="ru-RU" b="1" dirty="0" smtClean="0"/>
              <a:t> 3) концентрации О</a:t>
            </a:r>
            <a:r>
              <a:rPr lang="ru-RU" b="1" baseline="-25000" dirty="0" smtClean="0"/>
              <a:t>2</a:t>
            </a:r>
            <a:endParaRPr lang="ru-RU" b="1" dirty="0" smtClean="0"/>
          </a:p>
          <a:p>
            <a:pPr>
              <a:buNone/>
            </a:pPr>
            <a:r>
              <a:rPr lang="ru-RU" b="1" dirty="0" smtClean="0"/>
              <a:t>  </a:t>
            </a:r>
          </a:p>
          <a:p>
            <a:pPr>
              <a:buNone/>
            </a:pPr>
            <a:r>
              <a:rPr lang="ru-RU" b="1" dirty="0" smtClean="0"/>
              <a:t> 4) концентрации О</a:t>
            </a:r>
            <a:r>
              <a:rPr lang="ru-RU" b="1" baseline="-25000" dirty="0" smtClean="0"/>
              <a:t>3</a:t>
            </a:r>
            <a:endParaRPr lang="ru-RU" b="1" dirty="0" smtClean="0"/>
          </a:p>
          <a:p>
            <a:endParaRPr lang="ru-R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324528" cy="6106690"/>
          </a:xfrm>
        </p:spPr>
        <p:txBody>
          <a:bodyPr>
            <a:normAutofit fontScale="90000"/>
          </a:bodyPr>
          <a:lstStyle/>
          <a:p>
            <a:r>
              <a:rPr lang="ru-RU" sz="3600" dirty="0" smtClean="0"/>
              <a:t>28.Электронную формулу </a:t>
            </a:r>
            <a:r>
              <a:rPr lang="ru-RU" dirty="0" smtClean="0"/>
              <a:t>1</a:t>
            </a:r>
            <a:r>
              <a:rPr lang="en-US" i="1" dirty="0" smtClean="0"/>
              <a:t>s</a:t>
            </a:r>
            <a:r>
              <a:rPr lang="ru-RU" baseline="30000" dirty="0" smtClean="0"/>
              <a:t>2</a:t>
            </a:r>
            <a:r>
              <a:rPr lang="ru-RU" dirty="0" smtClean="0"/>
              <a:t>2</a:t>
            </a:r>
            <a:r>
              <a:rPr lang="en-US" i="1" dirty="0" smtClean="0"/>
              <a:t>s</a:t>
            </a:r>
            <a:r>
              <a:rPr lang="ru-RU" baseline="30000" dirty="0" smtClean="0"/>
              <a:t>2</a:t>
            </a:r>
            <a:r>
              <a:rPr lang="ru-RU" dirty="0" smtClean="0"/>
              <a:t>2</a:t>
            </a:r>
            <a:r>
              <a:rPr lang="en-US" i="1" dirty="0" smtClean="0"/>
              <a:t>p</a:t>
            </a:r>
            <a:r>
              <a:rPr lang="ru-RU" baseline="30000" dirty="0" smtClean="0"/>
              <a:t>6</a:t>
            </a:r>
            <a:r>
              <a:rPr lang="ru-RU" dirty="0" smtClean="0"/>
              <a:t>3</a:t>
            </a:r>
            <a:r>
              <a:rPr lang="en-US" i="1" dirty="0" smtClean="0"/>
              <a:t>s</a:t>
            </a:r>
            <a:r>
              <a:rPr lang="ru-RU" baseline="30000" dirty="0" smtClean="0"/>
              <a:t>2</a:t>
            </a:r>
            <a:r>
              <a:rPr lang="ru-RU" dirty="0" smtClean="0"/>
              <a:t>3</a:t>
            </a:r>
            <a:r>
              <a:rPr lang="en-US" i="1" dirty="0" smtClean="0"/>
              <a:t>p</a:t>
            </a:r>
            <a:r>
              <a:rPr lang="ru-RU" baseline="30000" dirty="0" smtClean="0"/>
              <a:t>6</a:t>
            </a:r>
            <a:r>
              <a:rPr lang="ru-RU" dirty="0" smtClean="0"/>
              <a:t>4</a:t>
            </a:r>
            <a:r>
              <a:rPr lang="en-US" i="1" dirty="0" smtClean="0"/>
              <a:t>s</a:t>
            </a:r>
            <a:r>
              <a:rPr lang="ru-RU" baseline="30000" dirty="0" smtClean="0"/>
              <a:t>2</a:t>
            </a:r>
            <a:r>
              <a:rPr lang="ru-RU" dirty="0" smtClean="0"/>
              <a:t>  имеет атом элемента</a:t>
            </a:r>
            <a:br>
              <a:rPr lang="ru-RU" dirty="0" smtClean="0"/>
            </a:br>
            <a:r>
              <a:rPr lang="ru-RU" dirty="0" smtClean="0"/>
              <a:t>  </a:t>
            </a:r>
            <a:br>
              <a:rPr lang="ru-RU" dirty="0" smtClean="0"/>
            </a:br>
            <a:r>
              <a:rPr lang="ru-RU" dirty="0" smtClean="0"/>
              <a:t> </a:t>
            </a:r>
            <a:r>
              <a:rPr lang="ru-RU" b="1" dirty="0" smtClean="0"/>
              <a:t>1) </a:t>
            </a:r>
            <a:r>
              <a:rPr lang="en-US" dirty="0" err="1" smtClean="0"/>
              <a:t>Ba</a:t>
            </a:r>
            <a:r>
              <a:rPr lang="ru-RU" dirty="0" smtClean="0"/>
              <a:t/>
            </a:r>
            <a:br>
              <a:rPr lang="ru-RU" dirty="0" smtClean="0"/>
            </a:br>
            <a:r>
              <a:rPr lang="ru-RU" dirty="0" smtClean="0"/>
              <a:t>  </a:t>
            </a:r>
            <a:br>
              <a:rPr lang="ru-RU" dirty="0" smtClean="0"/>
            </a:br>
            <a:r>
              <a:rPr lang="ru-RU" dirty="0" smtClean="0"/>
              <a:t> </a:t>
            </a:r>
            <a:r>
              <a:rPr lang="ru-RU" b="1" dirty="0" smtClean="0"/>
              <a:t>2) </a:t>
            </a:r>
            <a:r>
              <a:rPr lang="en-US" dirty="0" smtClean="0"/>
              <a:t>Mg</a:t>
            </a:r>
            <a:r>
              <a:rPr lang="ru-RU" dirty="0" smtClean="0"/>
              <a:t/>
            </a:r>
            <a:br>
              <a:rPr lang="ru-RU" dirty="0" smtClean="0"/>
            </a:br>
            <a:r>
              <a:rPr lang="ru-RU" dirty="0" smtClean="0"/>
              <a:t>  </a:t>
            </a:r>
            <a:br>
              <a:rPr lang="ru-RU" dirty="0" smtClean="0"/>
            </a:br>
            <a:r>
              <a:rPr lang="ru-RU" dirty="0" smtClean="0"/>
              <a:t> </a:t>
            </a:r>
            <a:r>
              <a:rPr lang="ru-RU" b="1" dirty="0" smtClean="0"/>
              <a:t>3) </a:t>
            </a:r>
            <a:r>
              <a:rPr lang="en-US" dirty="0" smtClean="0"/>
              <a:t>Ca</a:t>
            </a:r>
            <a:r>
              <a:rPr lang="ru-RU" dirty="0" smtClean="0"/>
              <a:t/>
            </a:r>
            <a:br>
              <a:rPr lang="ru-RU" dirty="0" smtClean="0"/>
            </a:br>
            <a:r>
              <a:rPr lang="ru-RU" dirty="0" smtClean="0"/>
              <a:t>  </a:t>
            </a:r>
            <a:br>
              <a:rPr lang="ru-RU" dirty="0" smtClean="0"/>
            </a:br>
            <a:r>
              <a:rPr lang="ru-RU" dirty="0" smtClean="0"/>
              <a:t> </a:t>
            </a:r>
            <a:r>
              <a:rPr lang="ru-RU" b="1" dirty="0" smtClean="0"/>
              <a:t>4) </a:t>
            </a:r>
            <a:r>
              <a:rPr lang="en-US" dirty="0" err="1" smtClean="0"/>
              <a:t>Sr</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fontScale="90000"/>
          </a:bodyPr>
          <a:lstStyle/>
          <a:p>
            <a:r>
              <a:rPr lang="ru-RU" sz="3600" dirty="0" smtClean="0"/>
              <a:t>29. В ряду химических элементов  </a:t>
            </a:r>
            <a:br>
              <a:rPr lang="ru-RU" sz="3600" dirty="0" smtClean="0"/>
            </a:br>
            <a:r>
              <a:rPr lang="en-US" sz="3600" dirty="0" smtClean="0"/>
              <a:t>Li </a:t>
            </a:r>
            <a:r>
              <a:rPr lang="ru-RU" sz="3600" dirty="0" smtClean="0"/>
              <a:t>-  </a:t>
            </a:r>
            <a:r>
              <a:rPr lang="en-US" sz="3600" dirty="0" smtClean="0"/>
              <a:t> Be </a:t>
            </a:r>
            <a:r>
              <a:rPr lang="ru-RU" sz="3600" dirty="0" smtClean="0"/>
              <a:t> - </a:t>
            </a:r>
            <a:r>
              <a:rPr lang="en-US" sz="3600" dirty="0" smtClean="0"/>
              <a:t> B </a:t>
            </a:r>
            <a:r>
              <a:rPr lang="ru-RU" sz="3600" dirty="0" smtClean="0"/>
              <a:t>-  </a:t>
            </a:r>
            <a:r>
              <a:rPr lang="en-US" sz="3600" dirty="0" smtClean="0"/>
              <a:t> C</a:t>
            </a:r>
            <a:r>
              <a:rPr lang="ru-RU" sz="3600" dirty="0" smtClean="0"/>
              <a:t/>
            </a:r>
            <a:br>
              <a:rPr lang="ru-RU" sz="3600" dirty="0" smtClean="0"/>
            </a:br>
            <a:r>
              <a:rPr lang="ru-RU" sz="3600" dirty="0" smtClean="0"/>
              <a:t>металлические свойства</a:t>
            </a:r>
            <a:br>
              <a:rPr lang="ru-RU" sz="3600" dirty="0" smtClean="0"/>
            </a:br>
            <a:r>
              <a:rPr lang="ru-RU" sz="3600" dirty="0" smtClean="0"/>
              <a:t>  </a:t>
            </a:r>
            <a:r>
              <a:rPr lang="ru-RU" dirty="0" smtClean="0"/>
              <a:t/>
            </a:r>
            <a:br>
              <a:rPr lang="ru-RU" dirty="0" smtClean="0"/>
            </a:br>
            <a:r>
              <a:rPr lang="ru-RU" dirty="0" smtClean="0"/>
              <a:t> </a:t>
            </a:r>
            <a:r>
              <a:rPr lang="ru-RU" b="1" dirty="0" smtClean="0"/>
              <a:t>1) </a:t>
            </a:r>
            <a:r>
              <a:rPr lang="ru-RU" dirty="0" smtClean="0"/>
              <a:t>ослабевают</a:t>
            </a:r>
            <a:br>
              <a:rPr lang="ru-RU" dirty="0" smtClean="0"/>
            </a:br>
            <a:r>
              <a:rPr lang="ru-RU" dirty="0" smtClean="0"/>
              <a:t>  </a:t>
            </a:r>
            <a:br>
              <a:rPr lang="ru-RU" dirty="0" smtClean="0"/>
            </a:br>
            <a:r>
              <a:rPr lang="ru-RU" dirty="0" smtClean="0"/>
              <a:t> </a:t>
            </a:r>
            <a:r>
              <a:rPr lang="ru-RU" b="1" dirty="0" smtClean="0"/>
              <a:t>2) </a:t>
            </a:r>
            <a:r>
              <a:rPr lang="ru-RU" dirty="0" smtClean="0"/>
              <a:t>усиливаются</a:t>
            </a:r>
            <a:br>
              <a:rPr lang="ru-RU" dirty="0" smtClean="0"/>
            </a:br>
            <a:r>
              <a:rPr lang="ru-RU" dirty="0" smtClean="0"/>
              <a:t>  </a:t>
            </a:r>
            <a:br>
              <a:rPr lang="ru-RU" dirty="0" smtClean="0"/>
            </a:br>
            <a:r>
              <a:rPr lang="ru-RU" dirty="0" smtClean="0"/>
              <a:t> </a:t>
            </a:r>
            <a:r>
              <a:rPr lang="ru-RU" b="1" dirty="0" smtClean="0"/>
              <a:t>3) </a:t>
            </a:r>
            <a:r>
              <a:rPr lang="ru-RU" dirty="0" smtClean="0"/>
              <a:t>не изменяются</a:t>
            </a:r>
            <a:br>
              <a:rPr lang="ru-RU" dirty="0" smtClean="0"/>
            </a:br>
            <a:r>
              <a:rPr lang="ru-RU" dirty="0" smtClean="0"/>
              <a:t>  </a:t>
            </a:r>
            <a:br>
              <a:rPr lang="ru-RU" dirty="0" smtClean="0"/>
            </a:br>
            <a:r>
              <a:rPr lang="ru-RU" dirty="0" smtClean="0"/>
              <a:t> </a:t>
            </a:r>
            <a:r>
              <a:rPr lang="ru-RU" b="1" dirty="0" smtClean="0"/>
              <a:t>4) </a:t>
            </a:r>
            <a:r>
              <a:rPr lang="ru-RU" dirty="0" smtClean="0"/>
              <a:t>изменяются периодически</a:t>
            </a:r>
            <a:br>
              <a:rPr lang="ru-RU" dirty="0" smtClean="0"/>
            </a:br>
            <a:endParaRPr lang="ru-RU"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496944" cy="6336704"/>
          </a:xfrm>
        </p:spPr>
        <p:txBody>
          <a:bodyPr>
            <a:normAutofit fontScale="90000"/>
          </a:bodyPr>
          <a:lstStyle/>
          <a:p>
            <a:r>
              <a:rPr lang="ru-RU" sz="3600" b="1" dirty="0" smtClean="0"/>
              <a:t>30. В ряду химических элементов</a:t>
            </a:r>
            <a:br>
              <a:rPr lang="ru-RU" sz="3600" b="1" dirty="0" smtClean="0"/>
            </a:br>
            <a:r>
              <a:rPr lang="en-US" sz="3600" b="1" dirty="0" smtClean="0"/>
              <a:t>Si </a:t>
            </a:r>
            <a:r>
              <a:rPr lang="ru-RU" sz="3600" b="1" dirty="0" smtClean="0"/>
              <a:t>-  </a:t>
            </a:r>
            <a:r>
              <a:rPr lang="en-US" sz="3600" b="1" dirty="0" smtClean="0"/>
              <a:t> P </a:t>
            </a:r>
            <a:r>
              <a:rPr lang="ru-RU" sz="3600" b="1" dirty="0" smtClean="0"/>
              <a:t> - </a:t>
            </a:r>
            <a:r>
              <a:rPr lang="en-US" sz="3600" b="1" dirty="0" smtClean="0"/>
              <a:t> S </a:t>
            </a:r>
            <a:r>
              <a:rPr lang="ru-RU" sz="3600" b="1" dirty="0" smtClean="0"/>
              <a:t> - </a:t>
            </a:r>
            <a:r>
              <a:rPr lang="en-US" sz="3600" b="1" dirty="0" smtClean="0"/>
              <a:t> </a:t>
            </a:r>
            <a:r>
              <a:rPr lang="en-US" sz="3600" b="1" dirty="0" err="1" smtClean="0"/>
              <a:t>Cl</a:t>
            </a:r>
            <a:r>
              <a:rPr lang="ru-RU" sz="3600" b="1" dirty="0" smtClean="0"/>
              <a:t/>
            </a:r>
            <a:br>
              <a:rPr lang="ru-RU" sz="3600" b="1" dirty="0" smtClean="0"/>
            </a:br>
            <a:r>
              <a:rPr lang="ru-RU" sz="3600" b="1" dirty="0" smtClean="0"/>
              <a:t>неметаллические свойства</a:t>
            </a:r>
            <a:r>
              <a:rPr lang="ru-RU" dirty="0" smtClean="0"/>
              <a:t/>
            </a:r>
            <a:br>
              <a:rPr lang="ru-RU" dirty="0" smtClean="0"/>
            </a:br>
            <a:r>
              <a:rPr lang="ru-RU" dirty="0" smtClean="0"/>
              <a:t>  </a:t>
            </a:r>
            <a:r>
              <a:rPr lang="ru-RU" b="1" dirty="0" smtClean="0"/>
              <a:t>1) </a:t>
            </a:r>
            <a:r>
              <a:rPr lang="ru-RU" dirty="0" smtClean="0"/>
              <a:t>ослабевают</a:t>
            </a:r>
            <a:br>
              <a:rPr lang="ru-RU" dirty="0" smtClean="0"/>
            </a:br>
            <a:r>
              <a:rPr lang="ru-RU" dirty="0" smtClean="0"/>
              <a:t>  </a:t>
            </a:r>
            <a:br>
              <a:rPr lang="ru-RU" dirty="0" smtClean="0"/>
            </a:br>
            <a:r>
              <a:rPr lang="ru-RU" dirty="0" smtClean="0"/>
              <a:t> </a:t>
            </a:r>
            <a:r>
              <a:rPr lang="ru-RU" b="1" dirty="0" smtClean="0"/>
              <a:t>2) </a:t>
            </a:r>
            <a:r>
              <a:rPr lang="ru-RU" dirty="0" smtClean="0"/>
              <a:t>усиливаются</a:t>
            </a:r>
            <a:br>
              <a:rPr lang="ru-RU" dirty="0" smtClean="0"/>
            </a:br>
            <a:r>
              <a:rPr lang="ru-RU" dirty="0" smtClean="0"/>
              <a:t>  </a:t>
            </a:r>
            <a:br>
              <a:rPr lang="ru-RU" dirty="0" smtClean="0"/>
            </a:br>
            <a:r>
              <a:rPr lang="ru-RU" dirty="0" smtClean="0"/>
              <a:t> </a:t>
            </a:r>
            <a:r>
              <a:rPr lang="ru-RU" b="1" dirty="0" smtClean="0"/>
              <a:t>3) </a:t>
            </a:r>
            <a:r>
              <a:rPr lang="ru-RU" dirty="0" smtClean="0"/>
              <a:t>не изменяются</a:t>
            </a:r>
            <a:br>
              <a:rPr lang="ru-RU" dirty="0" smtClean="0"/>
            </a:br>
            <a:r>
              <a:rPr lang="ru-RU" dirty="0" smtClean="0"/>
              <a:t>  </a:t>
            </a:r>
            <a:br>
              <a:rPr lang="ru-RU" dirty="0" smtClean="0"/>
            </a:br>
            <a:r>
              <a:rPr lang="ru-RU" dirty="0" smtClean="0"/>
              <a:t> </a:t>
            </a:r>
            <a:r>
              <a:rPr lang="ru-RU" b="1" dirty="0" smtClean="0"/>
              <a:t>4) </a:t>
            </a:r>
            <a:r>
              <a:rPr lang="ru-RU" dirty="0" smtClean="0"/>
              <a:t>изменяются периодически</a:t>
            </a:r>
            <a:br>
              <a:rPr lang="ru-RU" dirty="0" smtClean="0"/>
            </a:br>
            <a:endParaRPr lang="ru-RU"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r>
              <a:rPr lang="ru-RU" dirty="0" smtClean="0"/>
              <a:t>31</a:t>
            </a:r>
            <a:r>
              <a:rPr lang="ru-RU" sz="3600" b="1" dirty="0" smtClean="0"/>
              <a:t>. Атом химического элемента, образующего с галогеном соединение с ионной связью, имеет электронную конфигурацию</a:t>
            </a:r>
            <a:r>
              <a:rPr lang="ru-RU" dirty="0" smtClean="0"/>
              <a:t>  </a:t>
            </a:r>
            <a:br>
              <a:rPr lang="ru-RU" dirty="0" smtClean="0"/>
            </a:br>
            <a:r>
              <a:rPr lang="ru-RU" dirty="0" smtClean="0"/>
              <a:t> </a:t>
            </a:r>
            <a:r>
              <a:rPr lang="ru-RU" b="1" dirty="0" smtClean="0"/>
              <a:t>1) </a:t>
            </a:r>
            <a:r>
              <a:rPr lang="en-US" dirty="0" smtClean="0"/>
              <a:t>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ru-RU" dirty="0" smtClean="0"/>
              <a:t>  </a:t>
            </a:r>
            <a:br>
              <a:rPr lang="ru-RU" dirty="0" smtClean="0"/>
            </a:br>
            <a:r>
              <a:rPr lang="ru-RU" dirty="0" smtClean="0"/>
              <a:t> </a:t>
            </a:r>
            <a:r>
              <a:rPr lang="ru-RU" b="1" dirty="0" smtClean="0"/>
              <a:t>2) </a:t>
            </a:r>
            <a:r>
              <a:rPr lang="en-US" dirty="0" smtClean="0"/>
              <a:t>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1</a:t>
            </a:r>
            <a:r>
              <a:rPr lang="ru-RU" dirty="0" smtClean="0"/>
              <a:t>  </a:t>
            </a:r>
            <a:br>
              <a:rPr lang="ru-RU" dirty="0" smtClean="0"/>
            </a:br>
            <a:r>
              <a:rPr lang="ru-RU" dirty="0" smtClean="0"/>
              <a:t> </a:t>
            </a:r>
            <a:r>
              <a:rPr lang="ru-RU" b="1" dirty="0" smtClean="0"/>
              <a:t>3) </a:t>
            </a:r>
            <a:r>
              <a:rPr lang="en-US" dirty="0" smtClean="0"/>
              <a:t>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3</a:t>
            </a:r>
            <a:r>
              <a:rPr lang="ru-RU" dirty="0" smtClean="0"/>
              <a:t>  </a:t>
            </a:r>
            <a:br>
              <a:rPr lang="ru-RU" dirty="0" smtClean="0"/>
            </a:br>
            <a:r>
              <a:rPr lang="ru-RU" dirty="0" smtClean="0"/>
              <a:t> </a:t>
            </a:r>
            <a:r>
              <a:rPr lang="ru-RU" b="1" dirty="0" smtClean="0"/>
              <a:t>4) </a:t>
            </a:r>
            <a:r>
              <a:rPr lang="ru-RU" dirty="0" smtClean="0"/>
              <a:t>1</a:t>
            </a:r>
            <a:r>
              <a:rPr lang="en-US" i="1" dirty="0" smtClean="0"/>
              <a:t>s</a:t>
            </a:r>
            <a:r>
              <a:rPr lang="ru-RU" baseline="30000" dirty="0" smtClean="0"/>
              <a:t>2</a:t>
            </a:r>
            <a:r>
              <a:rPr lang="ru-RU" dirty="0" smtClean="0"/>
              <a:t>2</a:t>
            </a:r>
            <a:r>
              <a:rPr lang="en-US" i="1" dirty="0" smtClean="0"/>
              <a:t>s</a:t>
            </a:r>
            <a:r>
              <a:rPr lang="ru-RU" baseline="30000" dirty="0" smtClean="0"/>
              <a:t>2</a:t>
            </a:r>
            <a:r>
              <a:rPr lang="ru-RU" dirty="0" smtClean="0"/>
              <a:t>2</a:t>
            </a:r>
            <a:r>
              <a:rPr lang="en-US" i="1" dirty="0" smtClean="0"/>
              <a:t>p</a:t>
            </a:r>
            <a:r>
              <a:rPr lang="ru-RU" baseline="30000" dirty="0" smtClean="0"/>
              <a:t>6</a:t>
            </a:r>
            <a:r>
              <a:rPr lang="ru-RU" dirty="0" smtClean="0"/>
              <a:t>3</a:t>
            </a:r>
            <a:r>
              <a:rPr lang="en-US" i="1" dirty="0" smtClean="0"/>
              <a:t>s</a:t>
            </a:r>
            <a:r>
              <a:rPr lang="ru-RU" baseline="30000" dirty="0" smtClean="0"/>
              <a:t>2</a:t>
            </a:r>
            <a:r>
              <a:rPr lang="ru-RU" dirty="0" smtClean="0"/>
              <a:t>3</a:t>
            </a:r>
            <a:r>
              <a:rPr lang="en-US" i="1" dirty="0" smtClean="0"/>
              <a:t>p</a:t>
            </a:r>
            <a:r>
              <a:rPr lang="ru-RU" baseline="30000" dirty="0" smtClean="0"/>
              <a:t>5</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fontScale="90000"/>
          </a:bodyPr>
          <a:lstStyle/>
          <a:p>
            <a:r>
              <a:rPr lang="ru-RU" dirty="0" smtClean="0"/>
              <a:t>32. </a:t>
            </a:r>
            <a:r>
              <a:rPr lang="ru-RU" sz="3600" b="1" dirty="0" smtClean="0"/>
              <a:t>В сероуглероде   </a:t>
            </a:r>
            <a:r>
              <a:rPr lang="en-US" sz="3600" b="1" dirty="0" smtClean="0"/>
              <a:t>CS</a:t>
            </a:r>
            <a:r>
              <a:rPr lang="ru-RU" sz="3600" b="1" baseline="-25000" dirty="0" smtClean="0"/>
              <a:t>2</a:t>
            </a:r>
            <a:r>
              <a:rPr lang="ru-RU" sz="3600" b="1" dirty="0" smtClean="0"/>
              <a:t>   химическая связь</a:t>
            </a:r>
            <a:br>
              <a:rPr lang="ru-RU" sz="3600" b="1" dirty="0" smtClean="0"/>
            </a:br>
            <a:r>
              <a:rPr lang="ru-RU" sz="3600" b="1" dirty="0" smtClean="0"/>
              <a:t>  </a:t>
            </a:r>
            <a:r>
              <a:rPr lang="ru-RU" dirty="0" smtClean="0"/>
              <a:t/>
            </a:r>
            <a:br>
              <a:rPr lang="ru-RU" dirty="0" smtClean="0"/>
            </a:br>
            <a:r>
              <a:rPr lang="ru-RU" dirty="0" smtClean="0"/>
              <a:t> </a:t>
            </a:r>
            <a:r>
              <a:rPr lang="ru-RU" b="1" dirty="0" smtClean="0"/>
              <a:t>1) ионная</a:t>
            </a:r>
            <a:br>
              <a:rPr lang="ru-RU" b="1" dirty="0" smtClean="0"/>
            </a:br>
            <a:r>
              <a:rPr lang="ru-RU" b="1" dirty="0" smtClean="0"/>
              <a:t>  </a:t>
            </a:r>
            <a:br>
              <a:rPr lang="ru-RU" b="1" dirty="0" smtClean="0"/>
            </a:br>
            <a:r>
              <a:rPr lang="ru-RU" b="1" dirty="0" smtClean="0"/>
              <a:t> 2) металлическая</a:t>
            </a:r>
            <a:br>
              <a:rPr lang="ru-RU" b="1" dirty="0" smtClean="0"/>
            </a:br>
            <a:r>
              <a:rPr lang="ru-RU" b="1" dirty="0" smtClean="0"/>
              <a:t>  </a:t>
            </a:r>
            <a:br>
              <a:rPr lang="ru-RU" b="1" dirty="0" smtClean="0"/>
            </a:br>
            <a:r>
              <a:rPr lang="ru-RU" b="1" dirty="0" smtClean="0"/>
              <a:t> 3) ковалентная полярная</a:t>
            </a:r>
            <a:br>
              <a:rPr lang="ru-RU" b="1" dirty="0" smtClean="0"/>
            </a:br>
            <a:r>
              <a:rPr lang="ru-RU" b="1" dirty="0" smtClean="0"/>
              <a:t>  </a:t>
            </a:r>
            <a:br>
              <a:rPr lang="ru-RU" b="1" dirty="0" smtClean="0"/>
            </a:br>
            <a:r>
              <a:rPr lang="ru-RU" b="1" dirty="0" smtClean="0"/>
              <a:t> 4) ковалентная неполярная</a:t>
            </a:r>
            <a:endParaRPr lang="ru-RU"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23528"/>
            <a:ext cx="8229600" cy="7488832"/>
          </a:xfrm>
        </p:spPr>
        <p:txBody>
          <a:bodyPr>
            <a:normAutofit fontScale="90000"/>
          </a:bodyPr>
          <a:lstStyle/>
          <a:p>
            <a:r>
              <a:rPr lang="ru-RU" sz="3600" b="1" dirty="0" smtClean="0"/>
              <a:t/>
            </a:r>
            <a:br>
              <a:rPr lang="ru-RU" sz="3600" b="1" dirty="0" smtClean="0"/>
            </a:br>
            <a:r>
              <a:rPr lang="ru-RU" sz="3600" b="1" dirty="0" smtClean="0"/>
              <a:t/>
            </a:r>
            <a:br>
              <a:rPr lang="ru-RU" sz="3600" b="1" dirty="0" smtClean="0"/>
            </a:br>
            <a:r>
              <a:rPr lang="ru-RU" sz="3600" b="1" dirty="0" smtClean="0"/>
              <a:t> </a:t>
            </a:r>
            <a:br>
              <a:rPr lang="ru-RU" sz="3600" b="1" dirty="0" smtClean="0"/>
            </a:br>
            <a:r>
              <a:rPr lang="ru-RU" sz="3600" b="1" dirty="0" smtClean="0"/>
              <a:t>33. Установите соответствие между видом связи в веществе и формулой химического соединения.</a:t>
            </a:r>
            <a:br>
              <a:rPr lang="ru-RU" sz="3600" b="1" dirty="0" smtClean="0"/>
            </a:br>
            <a:r>
              <a:rPr lang="ru-RU" sz="2800" b="1" u="sng" dirty="0" smtClean="0"/>
              <a:t>ФОРМУЛЫ СОЕДИНЕНИЙ </a:t>
            </a:r>
            <a:r>
              <a:rPr lang="ru-RU" sz="3600" dirty="0" smtClean="0"/>
              <a:t>   </a:t>
            </a:r>
            <a:br>
              <a:rPr lang="ru-RU" sz="3600" dirty="0" smtClean="0"/>
            </a:br>
            <a:r>
              <a:rPr lang="ru-RU" sz="3600" b="1" dirty="0" smtClean="0"/>
              <a:t>А) </a:t>
            </a:r>
            <a:r>
              <a:rPr lang="ru-RU" sz="3600" dirty="0" smtClean="0"/>
              <a:t>H</a:t>
            </a:r>
            <a:r>
              <a:rPr lang="ru-RU" sz="3600" baseline="-25000" dirty="0" smtClean="0"/>
              <a:t>2</a:t>
            </a:r>
            <a:r>
              <a:rPr lang="ru-RU" sz="3600" dirty="0" smtClean="0"/>
              <a:t> </a:t>
            </a:r>
            <a:r>
              <a:rPr lang="ru-RU" sz="3600" b="1" dirty="0" smtClean="0"/>
              <a:t>Б) </a:t>
            </a:r>
            <a:r>
              <a:rPr lang="ru-RU" sz="3600" dirty="0" err="1" smtClean="0"/>
              <a:t>Ba</a:t>
            </a:r>
            <a:r>
              <a:rPr lang="ru-RU" sz="3600" dirty="0" smtClean="0"/>
              <a:t> </a:t>
            </a:r>
            <a:r>
              <a:rPr lang="ru-RU" sz="3600" b="1" dirty="0" smtClean="0"/>
              <a:t>В) </a:t>
            </a:r>
            <a:r>
              <a:rPr lang="ru-RU" sz="3600" dirty="0" smtClean="0"/>
              <a:t>HF </a:t>
            </a:r>
            <a:r>
              <a:rPr lang="ru-RU" sz="3600" b="1" dirty="0" smtClean="0"/>
              <a:t>Г) </a:t>
            </a:r>
            <a:r>
              <a:rPr lang="en-US" sz="3600" dirty="0" err="1" smtClean="0"/>
              <a:t>BaF</a:t>
            </a:r>
            <a:r>
              <a:rPr lang="ru-RU" sz="3600" baseline="-25000" dirty="0" smtClean="0"/>
              <a:t>2</a:t>
            </a:r>
            <a:r>
              <a:rPr lang="ru-RU" sz="3600" dirty="0" smtClean="0"/>
              <a:t/>
            </a:r>
            <a:br>
              <a:rPr lang="ru-RU" sz="3600" dirty="0" smtClean="0"/>
            </a:br>
            <a:r>
              <a:rPr lang="ru-RU" sz="3600" b="1" dirty="0" smtClean="0"/>
              <a:t/>
            </a:r>
            <a:br>
              <a:rPr lang="ru-RU" sz="3600" b="1" dirty="0" smtClean="0"/>
            </a:br>
            <a:r>
              <a:rPr lang="ru-RU" sz="3600" b="1" u="sng" dirty="0" smtClean="0"/>
              <a:t>ВИДЫ СВЯЗИ</a:t>
            </a:r>
            <a:r>
              <a:rPr lang="ru-RU" sz="3600" b="1" dirty="0" smtClean="0"/>
              <a:t/>
            </a:r>
            <a:br>
              <a:rPr lang="ru-RU" sz="3600" b="1" dirty="0" smtClean="0"/>
            </a:br>
            <a:r>
              <a:rPr lang="ru-RU" sz="3600" b="1" dirty="0" smtClean="0"/>
              <a:t> </a:t>
            </a:r>
            <a:r>
              <a:rPr lang="ru-RU" sz="3200" b="1" dirty="0" smtClean="0"/>
              <a:t>1) ионная</a:t>
            </a:r>
            <a:br>
              <a:rPr lang="ru-RU" sz="3200" b="1" dirty="0" smtClean="0"/>
            </a:br>
            <a:r>
              <a:rPr lang="ru-RU" sz="3200" b="1" dirty="0" smtClean="0"/>
              <a:t>2) металлическая</a:t>
            </a:r>
            <a:br>
              <a:rPr lang="ru-RU" sz="3200" b="1" dirty="0" smtClean="0"/>
            </a:br>
            <a:r>
              <a:rPr lang="ru-RU" sz="3200" b="1" dirty="0" smtClean="0"/>
              <a:t>3) ковалентная полярная</a:t>
            </a:r>
            <a:br>
              <a:rPr lang="ru-RU" sz="3200" b="1" dirty="0" smtClean="0"/>
            </a:br>
            <a:r>
              <a:rPr lang="ru-RU" sz="3200" b="1" dirty="0" smtClean="0"/>
              <a:t>4) ковалентная неполярная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fontScale="90000"/>
          </a:bodyPr>
          <a:lstStyle/>
          <a:p>
            <a:r>
              <a:rPr lang="ru-RU" dirty="0" smtClean="0"/>
              <a:t>34. </a:t>
            </a:r>
            <a:r>
              <a:rPr lang="ru-RU" sz="3600" b="1" dirty="0" smtClean="0"/>
              <a:t>В сероуглероде   </a:t>
            </a:r>
            <a:r>
              <a:rPr lang="en-US" sz="3600" b="1" dirty="0" smtClean="0"/>
              <a:t>CS</a:t>
            </a:r>
            <a:r>
              <a:rPr lang="ru-RU" sz="3600" b="1" baseline="-25000" dirty="0" smtClean="0"/>
              <a:t>2</a:t>
            </a:r>
            <a:r>
              <a:rPr lang="ru-RU" sz="3600" b="1" dirty="0" smtClean="0"/>
              <a:t>   химическая связь</a:t>
            </a:r>
            <a:br>
              <a:rPr lang="ru-RU" sz="3600" b="1" dirty="0" smtClean="0"/>
            </a:br>
            <a:r>
              <a:rPr lang="ru-RU" sz="3600" b="1" dirty="0" smtClean="0"/>
              <a:t>  </a:t>
            </a:r>
            <a:r>
              <a:rPr lang="ru-RU" dirty="0" smtClean="0"/>
              <a:t/>
            </a:r>
            <a:br>
              <a:rPr lang="ru-RU" dirty="0" smtClean="0"/>
            </a:br>
            <a:r>
              <a:rPr lang="ru-RU" dirty="0" smtClean="0"/>
              <a:t> </a:t>
            </a:r>
            <a:r>
              <a:rPr lang="ru-RU" b="1" dirty="0" smtClean="0"/>
              <a:t>1) ионная</a:t>
            </a:r>
            <a:br>
              <a:rPr lang="ru-RU" b="1" dirty="0" smtClean="0"/>
            </a:br>
            <a:r>
              <a:rPr lang="ru-RU" b="1" dirty="0" smtClean="0"/>
              <a:t>  </a:t>
            </a:r>
            <a:br>
              <a:rPr lang="ru-RU" b="1" dirty="0" smtClean="0"/>
            </a:br>
            <a:r>
              <a:rPr lang="ru-RU" b="1" dirty="0" smtClean="0"/>
              <a:t> 2) металлическая</a:t>
            </a:r>
            <a:br>
              <a:rPr lang="ru-RU" b="1" dirty="0" smtClean="0"/>
            </a:br>
            <a:r>
              <a:rPr lang="ru-RU" b="1" dirty="0" smtClean="0"/>
              <a:t>  </a:t>
            </a:r>
            <a:br>
              <a:rPr lang="ru-RU" b="1" dirty="0" smtClean="0"/>
            </a:br>
            <a:r>
              <a:rPr lang="ru-RU" b="1" dirty="0" smtClean="0"/>
              <a:t> 3) ковалентная полярная</a:t>
            </a:r>
            <a:br>
              <a:rPr lang="ru-RU" b="1" dirty="0" smtClean="0"/>
            </a:br>
            <a:r>
              <a:rPr lang="ru-RU" b="1" dirty="0" smtClean="0"/>
              <a:t>  </a:t>
            </a:r>
            <a:br>
              <a:rPr lang="ru-RU" b="1" dirty="0" smtClean="0"/>
            </a:br>
            <a:r>
              <a:rPr lang="ru-RU" b="1" dirty="0" smtClean="0"/>
              <a:t> 4) ковалентная неполярная</a:t>
            </a:r>
            <a:endParaRPr lang="ru-RU"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250706"/>
          </a:xfrm>
        </p:spPr>
        <p:txBody>
          <a:bodyPr>
            <a:normAutofit fontScale="90000"/>
          </a:bodyPr>
          <a:lstStyle/>
          <a:p>
            <a:r>
              <a:rPr lang="ru-RU" sz="3600" b="1" dirty="0" smtClean="0"/>
              <a:t>35.Установите соответствие между названием химического соединения и видом связи атомов в этом соединении.</a:t>
            </a:r>
            <a:r>
              <a:rPr lang="ru-RU" sz="3600" dirty="0" smtClean="0"/>
              <a:t/>
            </a:r>
            <a:br>
              <a:rPr lang="ru-RU" sz="3600" dirty="0" smtClean="0"/>
            </a:br>
            <a:r>
              <a:rPr lang="ru-RU" sz="3600" b="1" u="sng" dirty="0" smtClean="0"/>
              <a:t>НАЗВАНИЕ СОЕДИНЕНИЯ</a:t>
            </a:r>
            <a:r>
              <a:rPr lang="ru-RU" sz="3600" dirty="0" smtClean="0"/>
              <a:t/>
            </a:r>
            <a:br>
              <a:rPr lang="ru-RU" sz="3600" dirty="0" smtClean="0"/>
            </a:br>
            <a:r>
              <a:rPr lang="ru-RU" sz="3600" b="1" dirty="0" smtClean="0"/>
              <a:t>1) цинк</a:t>
            </a:r>
            <a:br>
              <a:rPr lang="ru-RU" sz="3600" b="1" dirty="0" smtClean="0"/>
            </a:br>
            <a:r>
              <a:rPr lang="ru-RU" sz="3600" b="1" dirty="0" smtClean="0"/>
              <a:t>2) азот</a:t>
            </a:r>
            <a:br>
              <a:rPr lang="ru-RU" sz="3600" b="1" dirty="0" smtClean="0"/>
            </a:br>
            <a:r>
              <a:rPr lang="ru-RU" sz="3600" b="1" dirty="0" smtClean="0"/>
              <a:t>3) аммиак</a:t>
            </a:r>
            <a:br>
              <a:rPr lang="ru-RU" sz="3600" b="1" dirty="0" smtClean="0"/>
            </a:br>
            <a:r>
              <a:rPr lang="ru-RU" sz="3600" b="1" dirty="0" smtClean="0"/>
              <a:t>4) хлорид кальция</a:t>
            </a:r>
            <a:r>
              <a:rPr lang="ru-RU" sz="3600" dirty="0" smtClean="0"/>
              <a:t/>
            </a:r>
            <a:br>
              <a:rPr lang="ru-RU" sz="3600" dirty="0" smtClean="0"/>
            </a:br>
            <a:r>
              <a:rPr lang="ru-RU" sz="3600" b="1" u="sng" dirty="0" smtClean="0"/>
              <a:t> ВИД СВЯЗИ </a:t>
            </a:r>
            <a:r>
              <a:rPr lang="ru-RU" sz="3600" dirty="0" smtClean="0"/>
              <a:t>   </a:t>
            </a:r>
            <a:br>
              <a:rPr lang="ru-RU" sz="3600" dirty="0" smtClean="0"/>
            </a:br>
            <a:r>
              <a:rPr lang="ru-RU" sz="3600" b="1" dirty="0" smtClean="0"/>
              <a:t>А) ионная</a:t>
            </a:r>
            <a:br>
              <a:rPr lang="ru-RU" sz="3600" b="1" dirty="0" smtClean="0"/>
            </a:br>
            <a:r>
              <a:rPr lang="ru-RU" sz="3600" b="1" dirty="0" smtClean="0"/>
              <a:t>Б) металлическая</a:t>
            </a:r>
            <a:br>
              <a:rPr lang="ru-RU" sz="3600" b="1" dirty="0" smtClean="0"/>
            </a:br>
            <a:r>
              <a:rPr lang="ru-RU" sz="3600" b="1" dirty="0" smtClean="0"/>
              <a:t>В) ковалентная полярная</a:t>
            </a:r>
            <a:r>
              <a:rPr lang="ru-RU" b="1" dirty="0" smtClean="0"/>
              <a:t/>
            </a:r>
            <a:br>
              <a:rPr lang="ru-RU" b="1" dirty="0" smtClean="0"/>
            </a:br>
            <a:r>
              <a:rPr lang="ru-RU" b="1" dirty="0" smtClean="0"/>
              <a:t>Г)</a:t>
            </a:r>
            <a:r>
              <a:rPr lang="ru-RU" sz="3600" b="1" dirty="0" smtClean="0"/>
              <a:t> ковалентная неполярная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363272" cy="6525344"/>
          </a:xfrm>
        </p:spPr>
        <p:txBody>
          <a:bodyPr>
            <a:normAutofit/>
          </a:bodyPr>
          <a:lstStyle/>
          <a:p>
            <a:r>
              <a:rPr lang="ru-RU" dirty="0" smtClean="0"/>
              <a:t>36. </a:t>
            </a:r>
            <a:r>
              <a:rPr lang="ru-RU" sz="3600" b="1" dirty="0" smtClean="0"/>
              <a:t>Соединением с ковалентной неполярной связью является</a:t>
            </a:r>
            <a:br>
              <a:rPr lang="ru-RU" sz="3600" b="1" dirty="0" smtClean="0"/>
            </a:br>
            <a:r>
              <a:rPr lang="ru-RU" dirty="0" smtClean="0"/>
              <a:t>  </a:t>
            </a:r>
            <a:br>
              <a:rPr lang="ru-RU" dirty="0" smtClean="0"/>
            </a:br>
            <a:r>
              <a:rPr lang="ru-RU" dirty="0" smtClean="0"/>
              <a:t> </a:t>
            </a:r>
            <a:r>
              <a:rPr lang="ru-RU" b="1" dirty="0" smtClean="0"/>
              <a:t>1) </a:t>
            </a:r>
            <a:r>
              <a:rPr lang="en-US" dirty="0" err="1" smtClean="0"/>
              <a:t>HCl</a:t>
            </a:r>
            <a:r>
              <a:rPr lang="ru-RU" dirty="0" smtClean="0"/>
              <a:t/>
            </a:r>
            <a:br>
              <a:rPr lang="ru-RU" dirty="0" smtClean="0"/>
            </a:br>
            <a:r>
              <a:rPr lang="ru-RU" b="1" dirty="0" smtClean="0"/>
              <a:t>2) </a:t>
            </a:r>
            <a:r>
              <a:rPr lang="en-US" dirty="0" smtClean="0"/>
              <a:t>O</a:t>
            </a:r>
            <a:r>
              <a:rPr lang="en-US" baseline="-25000" dirty="0" smtClean="0"/>
              <a:t>2</a:t>
            </a:r>
            <a:r>
              <a:rPr lang="ru-RU" dirty="0" smtClean="0"/>
              <a:t/>
            </a:r>
            <a:br>
              <a:rPr lang="ru-RU" dirty="0" smtClean="0"/>
            </a:br>
            <a:r>
              <a:rPr lang="ru-RU" dirty="0" smtClean="0"/>
              <a:t>      </a:t>
            </a:r>
            <a:r>
              <a:rPr lang="ru-RU" b="1" dirty="0" smtClean="0"/>
              <a:t>3) </a:t>
            </a:r>
            <a:r>
              <a:rPr lang="en-US" dirty="0" smtClean="0"/>
              <a:t>CaCl</a:t>
            </a:r>
            <a:r>
              <a:rPr lang="en-US" baseline="-25000" dirty="0" smtClean="0"/>
              <a:t>2</a:t>
            </a:r>
            <a:r>
              <a:rPr lang="ru-RU" dirty="0" smtClean="0"/>
              <a:t>  </a:t>
            </a:r>
            <a:br>
              <a:rPr lang="ru-RU" dirty="0" smtClean="0"/>
            </a:br>
            <a:r>
              <a:rPr lang="ru-RU" dirty="0" smtClean="0"/>
              <a:t> </a:t>
            </a:r>
            <a:r>
              <a:rPr lang="ru-RU" b="1" dirty="0" smtClean="0"/>
              <a:t>4) </a:t>
            </a:r>
            <a:r>
              <a:rPr lang="en-US" dirty="0" smtClean="0"/>
              <a:t>H</a:t>
            </a:r>
            <a:r>
              <a:rPr lang="ru-RU" baseline="-25000" dirty="0" smtClean="0"/>
              <a:t>2</a:t>
            </a:r>
            <a:r>
              <a:rPr lang="en-US" dirty="0" smtClean="0"/>
              <a:t>O</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fontScale="90000"/>
          </a:bodyPr>
          <a:lstStyle/>
          <a:p>
            <a:r>
              <a:rPr lang="ru-RU" b="1" dirty="0" smtClean="0"/>
              <a:t>37.Наибольший радиус имеет атом</a:t>
            </a:r>
            <a:br>
              <a:rPr lang="ru-RU" b="1" dirty="0" smtClean="0"/>
            </a:br>
            <a:r>
              <a:rPr lang="ru-RU" b="1" dirty="0" smtClean="0"/>
              <a:t>  </a:t>
            </a:r>
            <a:br>
              <a:rPr lang="ru-RU" b="1" dirty="0" smtClean="0"/>
            </a:br>
            <a:r>
              <a:rPr lang="ru-RU" b="1" dirty="0" smtClean="0"/>
              <a:t> 1) магния</a:t>
            </a:r>
            <a:br>
              <a:rPr lang="ru-RU" b="1" dirty="0" smtClean="0"/>
            </a:br>
            <a:r>
              <a:rPr lang="ru-RU" b="1" dirty="0" smtClean="0"/>
              <a:t>  </a:t>
            </a:r>
            <a:br>
              <a:rPr lang="ru-RU" b="1" dirty="0" smtClean="0"/>
            </a:br>
            <a:r>
              <a:rPr lang="ru-RU" b="1" dirty="0" smtClean="0"/>
              <a:t> 2) кальция</a:t>
            </a:r>
            <a:br>
              <a:rPr lang="ru-RU" b="1" dirty="0" smtClean="0"/>
            </a:br>
            <a:r>
              <a:rPr lang="ru-RU" b="1" dirty="0" smtClean="0"/>
              <a:t>  </a:t>
            </a:r>
            <a:br>
              <a:rPr lang="ru-RU" b="1" dirty="0" smtClean="0"/>
            </a:br>
            <a:r>
              <a:rPr lang="ru-RU" b="1" dirty="0" smtClean="0"/>
              <a:t> 3) стронция</a:t>
            </a:r>
            <a:br>
              <a:rPr lang="ru-RU" b="1" dirty="0" smtClean="0"/>
            </a:br>
            <a:r>
              <a:rPr lang="ru-RU" b="1" dirty="0" smtClean="0"/>
              <a:t>  </a:t>
            </a:r>
            <a:br>
              <a:rPr lang="ru-RU" b="1" dirty="0" smtClean="0"/>
            </a:br>
            <a:r>
              <a:rPr lang="ru-RU" b="1" dirty="0" smtClean="0"/>
              <a:t> 4) бария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51520" y="836711"/>
            <a:ext cx="7509768" cy="5289451"/>
          </a:xfrm>
        </p:spPr>
        <p:txBody>
          <a:bodyPr>
            <a:normAutofit fontScale="92500" lnSpcReduction="10000"/>
          </a:bodyPr>
          <a:lstStyle/>
          <a:p>
            <a:pPr>
              <a:buNone/>
            </a:pPr>
            <a:r>
              <a:rPr lang="ru-RU" b="1" dirty="0" smtClean="0"/>
              <a:t>6.Изменение давления оказывает влияние на смещение равновесия в системе</a:t>
            </a:r>
          </a:p>
          <a:p>
            <a:pPr>
              <a:buNone/>
            </a:pPr>
            <a:r>
              <a:rPr lang="ru-RU" dirty="0" smtClean="0"/>
              <a:t>  </a:t>
            </a:r>
          </a:p>
          <a:p>
            <a:pPr>
              <a:buNone/>
            </a:pPr>
            <a:r>
              <a:rPr lang="ru-RU" dirty="0" smtClean="0"/>
              <a:t> </a:t>
            </a:r>
            <a:r>
              <a:rPr lang="ru-RU" sz="3500" b="1" dirty="0" smtClean="0"/>
              <a:t>1) </a:t>
            </a:r>
            <a:r>
              <a:rPr lang="en-US" sz="3500" b="1" dirty="0" smtClean="0"/>
              <a:t>2SO</a:t>
            </a:r>
            <a:r>
              <a:rPr lang="en-US" sz="3500" b="1" baseline="-25000" dirty="0" smtClean="0"/>
              <a:t>2</a:t>
            </a:r>
            <a:r>
              <a:rPr lang="en-US" sz="3500" b="1" dirty="0" smtClean="0"/>
              <a:t> + O</a:t>
            </a:r>
            <a:r>
              <a:rPr lang="en-US" sz="3500" b="1" baseline="-25000" dirty="0" smtClean="0"/>
              <a:t>2</a:t>
            </a:r>
            <a:r>
              <a:rPr lang="en-US" sz="3500" b="1" dirty="0" smtClean="0"/>
              <a:t> </a:t>
            </a:r>
            <a:r>
              <a:rPr lang="ru-RU" sz="3500" b="1" dirty="0" smtClean="0"/>
              <a:t>  =</a:t>
            </a:r>
            <a:r>
              <a:rPr lang="en-US" sz="3500" b="1" dirty="0" smtClean="0"/>
              <a:t> 2SO</a:t>
            </a:r>
            <a:r>
              <a:rPr lang="en-US" sz="3500" b="1" baseline="-25000" dirty="0" smtClean="0"/>
              <a:t>3 (</a:t>
            </a:r>
            <a:r>
              <a:rPr lang="ru-RU" sz="3500" b="1" baseline="-25000" dirty="0" smtClean="0"/>
              <a:t>г</a:t>
            </a:r>
            <a:r>
              <a:rPr lang="en-US" sz="3500" b="1" baseline="-25000" dirty="0" smtClean="0"/>
              <a:t>)</a:t>
            </a:r>
            <a:endParaRPr lang="ru-RU" sz="3500" b="1" dirty="0" smtClean="0"/>
          </a:p>
          <a:p>
            <a:pPr>
              <a:buNone/>
            </a:pPr>
            <a:r>
              <a:rPr lang="ru-RU" sz="3500" b="1" dirty="0" smtClean="0"/>
              <a:t>  </a:t>
            </a:r>
          </a:p>
          <a:p>
            <a:pPr>
              <a:buNone/>
            </a:pPr>
            <a:r>
              <a:rPr lang="ru-RU" sz="3500" b="1" dirty="0" smtClean="0"/>
              <a:t> 2) 2</a:t>
            </a:r>
            <a:r>
              <a:rPr lang="en-US" sz="3500" b="1" dirty="0" smtClean="0"/>
              <a:t>HI</a:t>
            </a:r>
            <a:r>
              <a:rPr lang="ru-RU" sz="3500" b="1" baseline="-25000" dirty="0" smtClean="0"/>
              <a:t> (г)</a:t>
            </a:r>
            <a:r>
              <a:rPr lang="ru-RU" sz="3500" b="1" dirty="0" smtClean="0"/>
              <a:t> =   </a:t>
            </a:r>
            <a:r>
              <a:rPr lang="en-US" sz="3500" b="1" dirty="0" smtClean="0"/>
              <a:t>H</a:t>
            </a:r>
            <a:r>
              <a:rPr lang="ru-RU" sz="3500" b="1" baseline="-25000" dirty="0" smtClean="0"/>
              <a:t>2</a:t>
            </a:r>
            <a:r>
              <a:rPr lang="ru-RU" sz="3500" b="1" dirty="0" smtClean="0"/>
              <a:t> + </a:t>
            </a:r>
            <a:r>
              <a:rPr lang="en-US" sz="3500" b="1" dirty="0" smtClean="0"/>
              <a:t>I</a:t>
            </a:r>
            <a:r>
              <a:rPr lang="ru-RU" sz="3500" b="1" baseline="-25000" dirty="0" smtClean="0"/>
              <a:t>2 (г)</a:t>
            </a:r>
            <a:endParaRPr lang="ru-RU" sz="3500" b="1" dirty="0" smtClean="0"/>
          </a:p>
          <a:p>
            <a:pPr>
              <a:buNone/>
            </a:pPr>
            <a:r>
              <a:rPr lang="ru-RU" sz="3500" b="1" dirty="0" smtClean="0"/>
              <a:t>  </a:t>
            </a:r>
          </a:p>
          <a:p>
            <a:pPr>
              <a:buNone/>
            </a:pPr>
            <a:r>
              <a:rPr lang="ru-RU" sz="3500" b="1" dirty="0" smtClean="0"/>
              <a:t> 3) С</a:t>
            </a:r>
            <a:r>
              <a:rPr lang="en-US" sz="3500" b="1" dirty="0" smtClean="0"/>
              <a:t>O</a:t>
            </a:r>
            <a:r>
              <a:rPr lang="ru-RU" sz="3500" b="1" dirty="0" smtClean="0"/>
              <a:t> + Н</a:t>
            </a:r>
            <a:r>
              <a:rPr lang="ru-RU" sz="3500" b="1" baseline="-25000" dirty="0" smtClean="0"/>
              <a:t>2</a:t>
            </a:r>
            <a:r>
              <a:rPr lang="ru-RU" sz="3500" b="1" dirty="0" smtClean="0"/>
              <a:t>О</a:t>
            </a:r>
            <a:r>
              <a:rPr lang="ru-RU" sz="3500" b="1" baseline="-25000" dirty="0" smtClean="0"/>
              <a:t> (г)</a:t>
            </a:r>
            <a:r>
              <a:rPr lang="ru-RU" sz="3500" b="1" dirty="0" smtClean="0"/>
              <a:t>  =  С</a:t>
            </a:r>
            <a:r>
              <a:rPr lang="en-US" sz="3500" b="1" dirty="0" smtClean="0"/>
              <a:t>O</a:t>
            </a:r>
            <a:r>
              <a:rPr lang="ru-RU" sz="3500" b="1" baseline="-25000" dirty="0" smtClean="0"/>
              <a:t>2 </a:t>
            </a:r>
            <a:r>
              <a:rPr lang="ru-RU" sz="3500" b="1" dirty="0" smtClean="0"/>
              <a:t>+ Н</a:t>
            </a:r>
            <a:r>
              <a:rPr lang="ru-RU" sz="3500" b="1" baseline="-25000" dirty="0" smtClean="0"/>
              <a:t>2</a:t>
            </a:r>
            <a:endParaRPr lang="ru-RU" sz="3500" b="1" dirty="0" smtClean="0"/>
          </a:p>
          <a:p>
            <a:pPr>
              <a:buNone/>
            </a:pPr>
            <a:r>
              <a:rPr lang="ru-RU" sz="3500" b="1" dirty="0" smtClean="0"/>
              <a:t>  </a:t>
            </a:r>
          </a:p>
          <a:p>
            <a:pPr>
              <a:buNone/>
            </a:pPr>
            <a:r>
              <a:rPr lang="ru-RU" sz="3500" b="1" dirty="0" smtClean="0"/>
              <a:t> 4) </a:t>
            </a:r>
            <a:r>
              <a:rPr lang="en-US" sz="3500" b="1" dirty="0" smtClean="0"/>
              <a:t>N</a:t>
            </a:r>
            <a:r>
              <a:rPr lang="ru-RU" sz="3500" b="1" baseline="-25000" dirty="0" smtClean="0"/>
              <a:t>2</a:t>
            </a:r>
            <a:r>
              <a:rPr lang="ru-RU" sz="3500" b="1" dirty="0" smtClean="0"/>
              <a:t> + О</a:t>
            </a:r>
            <a:r>
              <a:rPr lang="ru-RU" sz="3500" b="1" baseline="-25000" dirty="0" smtClean="0"/>
              <a:t>2</a:t>
            </a:r>
            <a:r>
              <a:rPr lang="ru-RU" sz="3500" b="1" dirty="0" smtClean="0"/>
              <a:t>  =  2</a:t>
            </a:r>
            <a:r>
              <a:rPr lang="en-US" sz="3500" b="1" dirty="0" smtClean="0"/>
              <a:t>N</a:t>
            </a:r>
            <a:r>
              <a:rPr lang="ru-RU" sz="3500" b="1" dirty="0" smtClean="0"/>
              <a:t>О</a:t>
            </a:r>
          </a:p>
          <a:p>
            <a:endParaRPr lang="ru-RU"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fontScale="90000"/>
          </a:bodyPr>
          <a:lstStyle/>
          <a:p>
            <a:r>
              <a:rPr lang="ru-RU" sz="4000" b="1" dirty="0" smtClean="0"/>
              <a:t>38. Молекулярную кристаллическую решетку имеет</a:t>
            </a:r>
            <a:br>
              <a:rPr lang="ru-RU" sz="4000" b="1" dirty="0" smtClean="0"/>
            </a:br>
            <a:r>
              <a:rPr lang="ru-RU" sz="4000" b="1" dirty="0" smtClean="0"/>
              <a:t>  </a:t>
            </a:r>
            <a:br>
              <a:rPr lang="ru-RU" sz="4000" b="1" dirty="0" smtClean="0"/>
            </a:br>
            <a:r>
              <a:rPr lang="ru-RU" sz="4000" b="1" dirty="0" smtClean="0"/>
              <a:t> 1) </a:t>
            </a:r>
            <a:r>
              <a:rPr lang="en-US" sz="4000" b="1" dirty="0" smtClean="0"/>
              <a:t>CaF</a:t>
            </a:r>
            <a:r>
              <a:rPr lang="en-US" sz="4000" b="1" baseline="-25000" dirty="0" smtClean="0"/>
              <a:t>2</a:t>
            </a:r>
            <a:r>
              <a:rPr lang="ru-RU" sz="4000" b="1" dirty="0" smtClean="0"/>
              <a:t/>
            </a:r>
            <a:br>
              <a:rPr lang="ru-RU" sz="4000" b="1" dirty="0" smtClean="0"/>
            </a:br>
            <a:r>
              <a:rPr lang="ru-RU" sz="4000" b="1" dirty="0" smtClean="0"/>
              <a:t>  </a:t>
            </a:r>
            <a:br>
              <a:rPr lang="ru-RU" sz="4000" b="1" dirty="0" smtClean="0"/>
            </a:br>
            <a:r>
              <a:rPr lang="ru-RU" sz="4000" b="1" dirty="0" smtClean="0"/>
              <a:t> 2) </a:t>
            </a:r>
            <a:r>
              <a:rPr lang="en-US" sz="4000" b="1" dirty="0" smtClean="0"/>
              <a:t>CO</a:t>
            </a:r>
            <a:r>
              <a:rPr lang="en-US" sz="4000" b="1" baseline="-25000" dirty="0" smtClean="0"/>
              <a:t>2</a:t>
            </a:r>
            <a:r>
              <a:rPr lang="ru-RU" sz="4000" b="1" dirty="0" smtClean="0"/>
              <a:t/>
            </a:r>
            <a:br>
              <a:rPr lang="ru-RU" sz="4000" b="1" dirty="0" smtClean="0"/>
            </a:br>
            <a:r>
              <a:rPr lang="ru-RU" sz="4000" b="1" dirty="0" smtClean="0"/>
              <a:t>  </a:t>
            </a:r>
            <a:br>
              <a:rPr lang="ru-RU" sz="4000" b="1" dirty="0" smtClean="0"/>
            </a:br>
            <a:r>
              <a:rPr lang="ru-RU" sz="4000" b="1" dirty="0" smtClean="0"/>
              <a:t> 3) </a:t>
            </a:r>
            <a:r>
              <a:rPr lang="en-US" sz="4000" b="1" dirty="0" smtClean="0"/>
              <a:t>SiO</a:t>
            </a:r>
            <a:r>
              <a:rPr lang="en-US" sz="4000" b="1" baseline="-25000" dirty="0" smtClean="0"/>
              <a:t>2</a:t>
            </a:r>
            <a:r>
              <a:rPr lang="ru-RU" sz="4000" b="1" dirty="0" smtClean="0"/>
              <a:t/>
            </a:r>
            <a:br>
              <a:rPr lang="ru-RU" sz="4000" b="1" dirty="0" smtClean="0"/>
            </a:br>
            <a:r>
              <a:rPr lang="ru-RU" sz="4000" b="1" dirty="0" smtClean="0"/>
              <a:t> </a:t>
            </a:r>
            <a:r>
              <a:rPr lang="ru-RU" dirty="0" smtClean="0"/>
              <a:t> </a:t>
            </a:r>
            <a:br>
              <a:rPr lang="ru-RU" dirty="0" smtClean="0"/>
            </a:br>
            <a:r>
              <a:rPr lang="ru-RU" dirty="0" smtClean="0"/>
              <a:t> </a:t>
            </a:r>
            <a:r>
              <a:rPr lang="ru-RU" b="1" dirty="0" smtClean="0"/>
              <a:t>4) </a:t>
            </a:r>
            <a:r>
              <a:rPr lang="en-US" b="1" dirty="0" err="1" smtClean="0"/>
              <a:t>AlF</a:t>
            </a:r>
            <a:r>
              <a:rPr lang="ru-RU" b="1" baseline="-25000" dirty="0" smtClean="0"/>
              <a:t>3</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ОВР</a:t>
            </a:r>
            <a:endParaRPr lang="ru-RU"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TotalTime>
  <Words>684</Words>
  <Application>Microsoft Office PowerPoint</Application>
  <PresentationFormat>Экран (4:3)</PresentationFormat>
  <Paragraphs>221</Paragraphs>
  <Slides>80</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80</vt:i4>
      </vt:variant>
    </vt:vector>
  </HeadingPairs>
  <TitlesOfParts>
    <vt:vector size="82" baseType="lpstr">
      <vt:lpstr>Тема Office</vt:lpstr>
      <vt:lpstr>CS ChemDraw Drawing</vt:lpstr>
      <vt:lpstr>Готовим  к ЕГЭ</vt:lpstr>
      <vt:lpstr>Равновесие</vt:lpstr>
      <vt:lpstr>1.Химическое равновесие в системе 2NO(г) + O2 (г)  =  2NO2 (г) + Q смещается в сторону образования продукта реакции при     1) повышении давления     2) повышении температуры     3) понижении давления     4) применении катализатора </vt:lpstr>
      <vt:lpstr>    2.Химическое равновесие в системе C4H10 (г) =   C4H8 (г) + H2 (г) – Q можно сместить в сторону продуктов реакции   1) повышением температуры и повышением давления     2) повышением температуры и понижением давления     3) понижением температуры и повышением давления     4) понижением температуры и понижением давления </vt:lpstr>
      <vt:lpstr>Слайд 5</vt:lpstr>
      <vt:lpstr>Слайд 6</vt:lpstr>
      <vt:lpstr>Слайд 7</vt:lpstr>
      <vt:lpstr>Слайд 8</vt:lpstr>
      <vt:lpstr>ОВР</vt:lpstr>
      <vt:lpstr>Слайд 10</vt:lpstr>
      <vt:lpstr>Слайд 11</vt:lpstr>
      <vt:lpstr>Слайд 12</vt:lpstr>
      <vt:lpstr>Слайд 13</vt:lpstr>
      <vt:lpstr>Слайд 14</vt:lpstr>
      <vt:lpstr>Влияние среды на продукты ОВР</vt:lpstr>
      <vt:lpstr>                 Реакция Вагнера  (мягкое окисление) </vt:lpstr>
      <vt:lpstr>Слайд 17</vt:lpstr>
      <vt:lpstr>Слайд 18</vt:lpstr>
      <vt:lpstr>Слайд 19</vt:lpstr>
      <vt:lpstr>Слайд 20</vt:lpstr>
      <vt:lpstr>Отрицательная степень окисления у атома серы в соединении     1) NaHS     2) NaHSO3     3) SO2     4) H2SO4 </vt:lpstr>
      <vt:lpstr>В реакции магния с концентрированной азотной кислотой окислителем является     1) Mg2+     2) H+     3) Mg0     4) NO3– </vt:lpstr>
      <vt:lpstr>Слайд 23</vt:lpstr>
      <vt:lpstr>Слайд 24</vt:lpstr>
      <vt:lpstr>Слайд 25</vt:lpstr>
      <vt:lpstr>Слайд 26</vt:lpstr>
      <vt:lpstr>Окислительные свойства оксид серы (IV) проявляет в реакции     1) SO2 + NaOH = NaHSO3     2) SO2 + Br2 + 2H2O = H2SO4 + 2HBr     3) SO2 + 2H2S = 3S + 2H2O     4) 2SO2 + O2 = 2SO3 </vt:lpstr>
      <vt:lpstr>В реакции оксида железа (III) с оксидом углерода (II) окислителем является     1) Fe 0     2) C + 2     3) Fe + 3     4) C + 4 </vt:lpstr>
      <vt:lpstr>В реакции оксида хрома (III) с алюминием восстановительные свойства проявляет     1) Cr + 3     2) Al 0     3) O – 2     4) Cr 0 </vt:lpstr>
      <vt:lpstr>В реакции оксида вольфрама (VI) с водородом окислителем является     1) W + 6     2) H20     3) O –2     4) W0 </vt:lpstr>
      <vt:lpstr>В реакции оксида железа (III) с водородом восстановителем является     1) H20     2) Fe + 3     3) Fe 0     4) O – 2 </vt:lpstr>
      <vt:lpstr>1)Na2SO3 + KMnO4 + … → … + MnO2 + KOH    2) …+KMnO4=N2+MnO2+… + KOH    3) MnO2+…+K2CO3= K2MnO4+KNO2+…   4)MnO +KClO3+…=K2MnO4+…+H2O   </vt:lpstr>
      <vt:lpstr>Слайд 33</vt:lpstr>
      <vt:lpstr>Скорость  реакции</vt:lpstr>
      <vt:lpstr>1.Скорость прямой реакции  N2 + 3H2  =  2NH3 + Q  возрастает при     1) увеличении концентрации азота     2) уменьшении концентрации азота     3) увеличении концентрации аммиака     4) уменьшении концентрации аммиака </vt:lpstr>
      <vt:lpstr> 2.При комнатной температуре с наибольшей скоростью протекает реакция между     1) NaOH (р-р)   и  HCl (р-р)     2) CuO (тв.)   и  H2SO4 (р-р)     3) CaCO3 (тв.)   и  HCl (р-р)     4) Zn (тв.)   и  H2SO4 (р-р)        </vt:lpstr>
      <vt:lpstr>3. На скорость химической реакции между раствором серной кислоты и железом не оказывает влияния     1) концентрация кислоты     2) измельчение железа     3) температура реакции     4) увеличение давления </vt:lpstr>
      <vt:lpstr>4.Для уменьшения скорости химической реакции необходимо     1) увеличить концентрацию реагирующих веществ     2) ввести в систему катализатор     3) повысить температуру     4) понизить температуру </vt:lpstr>
      <vt:lpstr>5.При комнатной температуре с наибольшей скоростью протекает реакция между     1) Zn  и  HCl (1% р-р)     2) Zn  и  HCl (30% р-р)     3) Zn  и  HCl (10% р-р)     4) ZnCl2 (р-р)   и  AgNO3 (р-р) </vt:lpstr>
      <vt:lpstr>6.С бóльшей скоростью идет реакция соляной кислоты с     1) медью     2) железом     3) магнием     4) цинком </vt:lpstr>
      <vt:lpstr>7.С наибольшей скоростью при комнатной температуре протекает реакция     1) углерода с кислородом     2) железа с раствором уксусной кислоты     3) железа с соляной кислотой     4) растворов гидроксида натрия и серной кислоты</vt:lpstr>
      <vt:lpstr>Вещество, элемент, атом.</vt:lpstr>
      <vt:lpstr>1.Установите соответствие между элементом и электронной конфигурацией атомов.  ЭЛЕКТРОННАЯ КОНФИГУРАЦИЯ АТОМОВ    А) 1s22s22p3 Б) 1s22s22p1В) 1s2 Г) 1s22s2 Д) 1s22s22p2     ЭЛЕМЕНТЫ  1) He     2) N     3)     B     4) C        </vt:lpstr>
      <vt:lpstr>2.Кристаллическую структуру, подобную структуре алмаза, имеет   1) кремнезем SiО2     2) оксид натрия Na2O     3) оксид углерода (II) CO     4) белый фосфор Р4 </vt:lpstr>
      <vt:lpstr>3.Ионный характер связи наиболее выражен в соединении     1) CCl4     2) SiO2     3) CaBr2     4) NH3 </vt:lpstr>
      <vt:lpstr>4.Сульфид-иону соответствует электронная формула     1) 1s2 2s22р63s23p6     2) 1s2 2s22p63s23p4     3) 1s2 2s2 2p6     4) 1s2 2s2 2p63s23p2 </vt:lpstr>
      <vt:lpstr>5.Атомы химических элементов второго периода периодической системы Д.И. Менделеева образуют соединения с ионной химической связью состава     1) BaS     2) CO2     3) Al2O3     4) LiF </vt:lpstr>
      <vt:lpstr>6.Число энергетических слоев и число электронов во внешнем энергетическом слое атомов мышьяка равны соответственно     1) 4, 6     2) 2, 5     3) 3, 7     4) 4, 5 </vt:lpstr>
      <vt:lpstr>7. Химические элементы расположены в порядке возрастания их атомного радиуса в ряду:     1) Be, B, C, N     2) Rb, K, Na, Li     3) O, S, Se, Te     4) Mg, Al, Si, Р </vt:lpstr>
      <vt:lpstr>8. Распределению электронов по энергетическим уровням в атоме элемента соответствует ряд чисел: 2, 8, 18, 6. В периодической системе этот элемент расположен в группе     1) VA     2) VIA     3) VБ     4) VIБ </vt:lpstr>
      <vt:lpstr>9.Неметаллические свойства у элементов А групп усиливаются     1) слева направо и в группах сверху вниз     2) справа налево и в группах сверху вниз     3) справа налево и в группах снизу вверх     4) слева направо и в группах снизу вверх </vt:lpstr>
      <vt:lpstr>10.Химический элемент расположен в 3-м периоде, IIIА группе. Характерным для него является образование    1) водородного газообразного соединения состава Н2Э   2) высшего оксида состава ЭО3, кислотного характера    3) высшего оксида состава ЭО2, кислотного характера  4)высшего оксида состава Э2О3, амфотерного характера </vt:lpstr>
      <vt:lpstr>11.Кристаллическую структуру, подобную структуре алмаза, имеет     1) кремнезем SiО2     2) оксид натрия Na2O     3) оксид углерода (II) CO     4) белый фосфор Р4 </vt:lpstr>
      <vt:lpstr>12.Между атомами элементов с порядковыми номерами 11 и 17 возникает связь     1) металлическая     2) ионная     3) ковалентная      4) донорно-акцепторная  </vt:lpstr>
      <vt:lpstr>13.Немолекулярное строение имеют все неметаллы группы:     1) углерод, бор, кремний     2) фтор, бром, иод     3) кислород, сера, азот     4) хлор, фосфор, селен </vt:lpstr>
      <vt:lpstr>14.Химический элемент расположен в IV периоде, IА группе. Распределению электронов в атоме этого элемента соответствует ряд чисел:    1) 2, 8, 8, 2   2) 2, 8, 18, 1  3) 2, 8, 8, 1    4) 2, 8, 18, 2 </vt:lpstr>
      <vt:lpstr>15.В веществах, образованных путем соединения одинаковых атомов, химическая связь     1) ионная     2) ковалентная полярная     3) ковалентная неполярная     4) водородная </vt:lpstr>
      <vt:lpstr>16.В каком соединении ковалентная связь между атомами образуется по донорно-акцепторному механизму?     1) KCl     2) CCl4     3) NH4Сl     4) CаСl2 </vt:lpstr>
      <vt:lpstr>17.В молекуле фтора химическая связь     1) ковалентная полярная     2) ковалентная неполярная     3) ионная     4) водородная </vt:lpstr>
      <vt:lpstr>18.Ионы являются структурными частицами     1) кислорода     2) воды     3) оксида углерода (IV)     4) хлорида натрия </vt:lpstr>
      <vt:lpstr>19.Химическая связь в молекуле фтороводорода     1) ковалентная полярная     2) ковалентная неполярная     3) ионная     4) водородная </vt:lpstr>
      <vt:lpstr>       20.В нитриде калия химическая связь     1) ковалентная неполярная     2) ковалентная полярная     3) металлическая     4) ионная          </vt:lpstr>
      <vt:lpstr>21.Кристаллическая решетка графита     1) ионная     2) молекулярная     3) атомная     4) металлическая </vt:lpstr>
      <vt:lpstr>22.В каком ряду химические элементы расположены в порядке возрастания их атомного радиуса?     1) Na, Mg, Al, Si     2) Li, Be, B, C     3) P, S, Cl, Ar     4) F, O, N, C </vt:lpstr>
      <vt:lpstr>23.Из приведенных химических элементов самый большой радиус атома имеет     1) Bi     2) N     3) As     4) P </vt:lpstr>
      <vt:lpstr>24.Ядра атомов изотопов различаются числом     1) протонов     2) нейтронов     3) протонов и нейтронов     4) протонов и электронов </vt:lpstr>
      <vt:lpstr>25.В каком ряду записаны формулы веществ только с ковалентной полярной связью?   1) Cl2, NH3, HCl     2) HBr, NO, Br2     3) H2S, H2O, S8     4) HI, H2O, PH3 </vt:lpstr>
      <vt:lpstr>26.Изотопы одного и того же элемента отличаются друг от друга     1) числом нейтронов     2) числом электронов     3) числом протонов     4) зарядом ядра </vt:lpstr>
      <vt:lpstr>27.Число нейтронов в ядре атома 39K равно     1) 19     2) 20     3) 39     4) 58 </vt:lpstr>
      <vt:lpstr>28.Электронную формулу 1s22s22p63s23p64s2  имеет атом элемента     1) Ba     2) Mg     3) Ca     4) Sr </vt:lpstr>
      <vt:lpstr>29. В ряду химических элементов   Li -   Be  -  B -   C металлические свойства     1) ослабевают     2) усиливаются     3) не изменяются     4) изменяются периодически </vt:lpstr>
      <vt:lpstr>30. В ряду химических элементов Si -   P  -  S  -  Cl неметаллические свойства   1) ослабевают     2) усиливаются     3) не изменяются     4) изменяются периодически </vt:lpstr>
      <vt:lpstr>31. Атом химического элемента, образующего с галогеном соединение с ионной связью, имеет электронную конфигурацию    1) 1s22s22p6    2) 1s22s22p63s1    3) 1s22s22p63s23p3    4) 1s22s22p63s23p5 </vt:lpstr>
      <vt:lpstr>32. В сероуглероде   CS2   химическая связь     1) ионная     2) металлическая     3) ковалентная полярная     4) ковалентная неполярная</vt:lpstr>
      <vt:lpstr>    33. Установите соответствие между видом связи в веществе и формулой химического соединения. ФОРМУЛЫ СОЕДИНЕНИЙ     А) H2 Б) Ba В) HF Г) BaF2  ВИДЫ СВЯЗИ  1) ионная 2) металлическая 3) ковалентная полярная 4) ковалентная неполярная </vt:lpstr>
      <vt:lpstr>34. В сероуглероде   CS2   химическая связь     1) ионная     2) металлическая     3) ковалентная полярная     4) ковалентная неполярная</vt:lpstr>
      <vt:lpstr>35.Установите соответствие между названием химического соединения и видом связи атомов в этом соединении. НАЗВАНИЕ СОЕДИНЕНИЯ 1) цинк 2) азот 3) аммиак 4) хлорид кальция  ВИД СВЯЗИ     А) ионная Б) металлическая В) ковалентная полярная Г) ковалентная неполярная </vt:lpstr>
      <vt:lpstr>36. Соединением с ковалентной неполярной связью является     1) HCl 2) O2       3) CaCl2    4) H2O </vt:lpstr>
      <vt:lpstr>37.Наибольший радиус имеет атом     1) магния     2) кальция     3) стронция     4) бария </vt:lpstr>
      <vt:lpstr>38. Молекулярную кристаллическую решетку имеет     1) CaF2     2) CO2     3) SiO2     4) AlF3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dc:title>
  <dc:creator>User</dc:creator>
  <cp:lastModifiedBy>User</cp:lastModifiedBy>
  <cp:revision>27</cp:revision>
  <dcterms:created xsi:type="dcterms:W3CDTF">2015-01-15T20:48:22Z</dcterms:created>
  <dcterms:modified xsi:type="dcterms:W3CDTF">2015-02-02T18:25:28Z</dcterms:modified>
</cp:coreProperties>
</file>