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65" r:id="rId3"/>
    <p:sldId id="262" r:id="rId4"/>
    <p:sldId id="260" r:id="rId5"/>
    <p:sldId id="258" r:id="rId6"/>
    <p:sldId id="270" r:id="rId7"/>
    <p:sldId id="27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ommons.wikimedia.org/wiki/File:Vase_of_St_Peterburg_s_Glass_Factory_Second_half_of_XVIII_c.jpg?uselang=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E%D0%BF%D1%82%D0%B8%D0%BA%D0%B0" TargetMode="External"/><Relationship Id="rId2" Type="http://schemas.openxmlformats.org/officeDocument/2006/relationships/hyperlink" Target="http://ru.wikipedia.org/wiki/%D0%90%D1%81%D1%82%D1%80%D0%BE%D0%BD%D0%BE%D0%BC%D0%B8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F%D1%80%D0%B8%D0%B1%D0%BE%D1%80%D0%BE%D1%81%D1%82%D1%80%D0%BE%D0%B5%D0%BD%D0%B8%D0%B5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3%D1%83%D0%BC%D0%B0%D0%BD%D0%B8%D1%82%D0%B0%D1%80%D0%BD%D1%8B%D0%B5_%D0%BD%D0%B0%D1%83%D0%BA%D0%B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ommons.wikimedia.org/wiki/File:Lomonosov_PeterI_mosaic_1754.jpg?uselang=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ommons.wikimedia.org/wiki/File:Stamp_of_USSR_1837.jpg?uselang=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commons.wikimedia.org/wiki/File:RR5110-0111R.png?uselang=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636912"/>
            <a:ext cx="8305800" cy="3888432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>8 ноября 1711 г. – 4 апреля 1765г.</a:t>
            </a:r>
            <a:r>
              <a:rPr lang="ru-RU" sz="2800" b="1" dirty="0" smtClean="0">
                <a:solidFill>
                  <a:srgbClr val="FFFF00"/>
                </a:solidFill>
              </a:rPr>
              <a:t> Родился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 в деревне </a:t>
            </a:r>
            <a:r>
              <a:rPr lang="ru-RU" sz="2800" b="1" dirty="0" err="1" smtClean="0">
                <a:solidFill>
                  <a:srgbClr val="FFFF00"/>
                </a:solidFill>
              </a:rPr>
              <a:t>Мишалинская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Архангельской губернии 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r"/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Выполнила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Овчинникова</a:t>
            </a:r>
            <a:r>
              <a:rPr lang="ru-RU" sz="2800" dirty="0" smtClean="0">
                <a:solidFill>
                  <a:srgbClr val="002060"/>
                </a:solidFill>
              </a:rPr>
              <a:t> Екатерина Сергеевна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Г. Лесозаводск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32656"/>
            <a:ext cx="8305800" cy="2448272"/>
          </a:xfrm>
        </p:spPr>
        <p:txBody>
          <a:bodyPr/>
          <a:lstStyle/>
          <a:p>
            <a:r>
              <a:rPr lang="ru-RU" sz="5400" dirty="0" smtClean="0">
                <a:solidFill>
                  <a:srgbClr val="FF0000"/>
                </a:solidFill>
              </a:rPr>
              <a:t>Ломоносов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 Михаил Васильевич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 русский просветитель, ученый-энциклопедист, поэт, переводчик.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Mikhail Lomonosov (1757).jpg"/>
          <p:cNvPicPr/>
          <p:nvPr/>
        </p:nvPicPr>
        <p:blipFill>
          <a:blip r:embed="rId2" cstate="email"/>
          <a:srcRect l="1620" t="1394" r="1886" b="16221"/>
          <a:stretch>
            <a:fillRect/>
          </a:stretch>
        </p:blipFill>
        <p:spPr bwMode="auto">
          <a:xfrm>
            <a:off x="0" y="188640"/>
            <a:ext cx="9144000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Физические качества: </a:t>
            </a:r>
            <a:r>
              <a:rPr lang="ru-RU" i="1" dirty="0" smtClean="0"/>
              <a:t>выдающейся крепости и силы почти атлетической. Например, борьба с тремя напавшими матросами, которых одолел и снял с них одежду.</a:t>
            </a:r>
            <a:endParaRPr lang="ru-RU" dirty="0" smtClean="0"/>
          </a:p>
          <a:p>
            <a:r>
              <a:rPr lang="ru-RU" b="1" i="1" dirty="0" smtClean="0">
                <a:solidFill>
                  <a:srgbClr val="FF0000"/>
                </a:solidFill>
              </a:rPr>
              <a:t>Образ жизни</a:t>
            </a:r>
            <a:r>
              <a:rPr lang="ru-RU" i="1" dirty="0" smtClean="0"/>
              <a:t> простонародный.</a:t>
            </a:r>
            <a:endParaRPr lang="ru-RU" dirty="0" smtClean="0"/>
          </a:p>
          <a:p>
            <a:r>
              <a:rPr lang="ru-RU" b="1" i="1" dirty="0" smtClean="0">
                <a:solidFill>
                  <a:srgbClr val="FF0000"/>
                </a:solidFill>
              </a:rPr>
              <a:t>Умственные качества: </a:t>
            </a:r>
            <a:r>
              <a:rPr lang="ru-RU" i="1" dirty="0" smtClean="0"/>
              <a:t>жадный к знанию, исследователь, стремящийся к открытию нового.</a:t>
            </a:r>
            <a:endParaRPr lang="ru-RU" dirty="0" smtClean="0"/>
          </a:p>
          <a:p>
            <a:r>
              <a:rPr lang="ru-RU" b="1" i="1" dirty="0" smtClean="0">
                <a:solidFill>
                  <a:srgbClr val="FF0000"/>
                </a:solidFill>
              </a:rPr>
              <a:t>Моральные качества: </a:t>
            </a:r>
            <a:r>
              <a:rPr lang="ru-RU" i="1" dirty="0" smtClean="0"/>
              <a:t>неотёсанный, с подчинёнными и домашними строг. Стремление к превосходству, пренебрежение к равным.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Характеристика </a:t>
            </a:r>
            <a:r>
              <a:rPr lang="ru-RU" dirty="0" smtClean="0">
                <a:solidFill>
                  <a:srgbClr val="002060"/>
                </a:solidFill>
              </a:rPr>
              <a:t>Ломоносова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>
            <a:normAutofit/>
          </a:bodyPr>
          <a:lstStyle/>
          <a:p>
            <a:endParaRPr lang="ru-RU" b="1" i="1" dirty="0" smtClean="0">
              <a:solidFill>
                <a:srgbClr val="FF0000"/>
              </a:solidFill>
            </a:endParaRP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b="1" i="1" dirty="0" smtClean="0">
                <a:solidFill>
                  <a:srgbClr val="FF0000"/>
                </a:solidFill>
              </a:rPr>
              <a:t>Молекулярно – </a:t>
            </a:r>
            <a:r>
              <a:rPr lang="ru-RU" b="1" i="1" dirty="0" err="1" smtClean="0">
                <a:solidFill>
                  <a:srgbClr val="FF0000"/>
                </a:solidFill>
              </a:rPr>
              <a:t>кинестическая</a:t>
            </a:r>
            <a:r>
              <a:rPr lang="ru-RU" b="1" i="1" dirty="0" smtClean="0">
                <a:solidFill>
                  <a:srgbClr val="FF0000"/>
                </a:solidFill>
              </a:rPr>
              <a:t>  теория тепла. </a:t>
            </a:r>
          </a:p>
          <a:p>
            <a:pPr>
              <a:buNone/>
            </a:pPr>
            <a:r>
              <a:rPr lang="ru-RU" dirty="0" smtClean="0"/>
              <a:t>Ввёл понятия -Атомы и молекулы (корпускулы и элементы)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Наука о стекле</a:t>
            </a:r>
          </a:p>
          <a:p>
            <a:pPr>
              <a:buNone/>
            </a:pPr>
            <a:r>
              <a:rPr lang="ru-RU" i="1" dirty="0" smtClean="0"/>
              <a:t>варка цветных стёкол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3024336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http://upload.wikimedia.org/wikipedia/commons/thumb/0/05/Vase_of_St_Peterburg_s_Glass_Factory_Second_half_of_XVIII_c.jpg/200px-Vase_of_St_Peterburg_s_Glass_Factory_Second_half_of_XVIII_c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356992"/>
            <a:ext cx="2836659" cy="288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99592" y="260648"/>
            <a:ext cx="65344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А. С. Пушкин  характеризует деятельность Ломоносова:</a:t>
            </a:r>
          </a:p>
          <a:p>
            <a:pPr>
              <a:buNone/>
            </a:pPr>
            <a:r>
              <a:rPr lang="ru-RU" i="1" dirty="0" smtClean="0"/>
              <a:t>Ломоносов обнял все отрасли просвещения.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Научная деятельность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sz="4000" dirty="0" smtClean="0">
                <a:solidFill>
                  <a:srgbClr val="0070C0"/>
                </a:solidFill>
              </a:rPr>
              <a:t>Естествознание</a:t>
            </a:r>
            <a:endParaRPr lang="ru-RU" sz="4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наличие  атмосферы у Венеры  </a:t>
            </a:r>
          </a:p>
          <a:p>
            <a:r>
              <a:rPr lang="ru-RU" dirty="0" smtClean="0"/>
              <a:t>построены новые оптические приборы, например, </a:t>
            </a:r>
            <a:r>
              <a:rPr lang="ru-RU" dirty="0" err="1" smtClean="0"/>
              <a:t>батоскоп</a:t>
            </a:r>
            <a:r>
              <a:rPr lang="ru-RU" dirty="0" smtClean="0"/>
              <a:t> , для исследования дна в реках и в море.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Теория электричества и метеорология</a:t>
            </a:r>
          </a:p>
          <a:p>
            <a:r>
              <a:rPr lang="ru-RU" sz="3200" dirty="0" smtClean="0"/>
              <a:t>разработан первый электроизмерительный прибор </a:t>
            </a:r>
            <a:r>
              <a:rPr lang="ru-RU" sz="3200" b="1" dirty="0" smtClean="0">
                <a:solidFill>
                  <a:srgbClr val="FF0000"/>
                </a:solidFill>
              </a:rPr>
              <a:t>География и навигация</a:t>
            </a:r>
          </a:p>
          <a:p>
            <a:r>
              <a:rPr lang="ru-RU" sz="3200" dirty="0" smtClean="0"/>
              <a:t> Создание атласа, идея обновления географических карт через каждые 20 лет. </a:t>
            </a:r>
          </a:p>
          <a:p>
            <a:endParaRPr lang="ru-RU" sz="3200" b="1" dirty="0" smtClean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  <a:hlinkClick r:id="rId2" tooltip="Астрономия"/>
              </a:rPr>
              <a:t>Астрономия</a:t>
            </a:r>
            <a:r>
              <a:rPr lang="ru-RU" b="1" dirty="0" smtClean="0">
                <a:solidFill>
                  <a:srgbClr val="FF0000"/>
                </a:solidFill>
              </a:rPr>
              <a:t>, </a:t>
            </a:r>
            <a:r>
              <a:rPr lang="ru-RU" b="1" u="sng" dirty="0" smtClean="0">
                <a:solidFill>
                  <a:srgbClr val="FF0000"/>
                </a:solidFill>
                <a:hlinkClick r:id="rId3" tooltip="Оптика"/>
              </a:rPr>
              <a:t>опто-механика</a:t>
            </a:r>
            <a:r>
              <a:rPr lang="ru-RU" b="1" dirty="0" smtClean="0">
                <a:solidFill>
                  <a:srgbClr val="FF0000"/>
                </a:solidFill>
              </a:rPr>
              <a:t> и </a:t>
            </a:r>
            <a:r>
              <a:rPr lang="ru-RU" b="1" u="sng" dirty="0" smtClean="0">
                <a:solidFill>
                  <a:srgbClr val="FF0000"/>
                </a:solidFill>
                <a:hlinkClick r:id="rId4" tooltip="Приборостроение"/>
              </a:rPr>
              <a:t>приборостроение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Вклад в развитие риторики</a:t>
            </a:r>
          </a:p>
          <a:p>
            <a:pPr>
              <a:buNone/>
            </a:pPr>
            <a:r>
              <a:rPr lang="ru-RU" sz="2800" dirty="0" smtClean="0"/>
              <a:t>Написал «Краткое руководство к риторике» на русском языке.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Поэтическая теория и практика</a:t>
            </a:r>
          </a:p>
          <a:p>
            <a:pPr>
              <a:buNone/>
            </a:pPr>
            <a:r>
              <a:rPr lang="ru-RU" sz="2800" dirty="0" smtClean="0"/>
              <a:t>Поэзия насыщена научной, космической  образностью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История</a:t>
            </a:r>
          </a:p>
          <a:p>
            <a:pPr>
              <a:buNone/>
            </a:pPr>
            <a:r>
              <a:rPr lang="ru-RU" sz="2800" dirty="0" smtClean="0"/>
              <a:t>Основной труд по истории — «Древняя Российская история»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hlinkClick r:id="rId2" tooltip="Гуманитарные науки"/>
              </a:rPr>
              <a:t>Гуманитарные науки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Написал первую грамматику русского языка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. Литературное творчество</a:t>
            </a:r>
          </a:p>
          <a:p>
            <a:pPr>
              <a:buNone/>
            </a:pPr>
            <a:r>
              <a:rPr lang="ru-RU" dirty="0" smtClean="0"/>
              <a:t>сподвижник просвещения. Он создал первый университет.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Изобразительное искусство</a:t>
            </a:r>
          </a:p>
          <a:p>
            <a:pPr>
              <a:buNone/>
            </a:pPr>
            <a:r>
              <a:rPr lang="ru-RU" dirty="0" smtClean="0"/>
              <a:t>мозаика Пётр 1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Педагогические идеи</a:t>
            </a:r>
            <a:r>
              <a:rPr lang="ru-RU" b="1" dirty="0" smtClean="0">
                <a:solidFill>
                  <a:srgbClr val="7030A0"/>
                </a:solidFill>
              </a:rPr>
              <a:t>[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http://upload.wikimedia.org/wikipedia/commons/thumb/4/49/Lomonosov_PeterI_mosaic_1754.jpg/220px-Lomonosov_PeterI_mosaic_1754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2316" y="3068960"/>
            <a:ext cx="375168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/>
          <a:lstStyle/>
          <a:p>
            <a:r>
              <a:rPr lang="ru-RU" dirty="0" smtClean="0"/>
              <a:t>В честь Ломоносова названы различные научные и учебные заведения, а также многочисленные улицы, ряд сёл и районов, космические объекты</a:t>
            </a:r>
          </a:p>
          <a:p>
            <a:r>
              <a:rPr lang="ru-RU" b="1" dirty="0" smtClean="0"/>
              <a:t>В филателии</a:t>
            </a:r>
          </a:p>
          <a:p>
            <a:endParaRPr lang="ru-RU" b="1" u="sng" dirty="0" smtClean="0"/>
          </a:p>
          <a:p>
            <a:endParaRPr lang="ru-RU" b="1" u="sng" dirty="0" smtClean="0"/>
          </a:p>
          <a:p>
            <a:endParaRPr lang="ru-RU" b="1" u="sng" dirty="0" smtClean="0"/>
          </a:p>
          <a:p>
            <a:pPr lvl="0"/>
            <a:r>
              <a:rPr lang="ru-RU" dirty="0" smtClean="0"/>
              <a:t>В нумизматике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Память о Ломоносове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ttp://upload.wikimedia.org/wikipedia/commons/thumb/a/a4/Stamp_of_USSR_1837.jpg/180px-Stamp_of_USSR_1837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708920"/>
            <a:ext cx="2448272" cy="2073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upload.wikimedia.org/wikipedia/commons/thumb/2/28/RR5110-0111R.png/180px-RR5110-0111R.pn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581128"/>
            <a:ext cx="3226033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157</TotalTime>
  <Words>191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Ломоносов  Михаил Васильевич,  русский просветитель, ученый-энциклопедист, поэт, переводчик.</vt:lpstr>
      <vt:lpstr>Характеристика Ломоносова</vt:lpstr>
      <vt:lpstr>Слайд 3</vt:lpstr>
      <vt:lpstr>Астрономия, опто-механика и приборостроение</vt:lpstr>
      <vt:lpstr>Гуманитарные науки</vt:lpstr>
      <vt:lpstr>Педагогические идеи[</vt:lpstr>
      <vt:lpstr>Память о Ломоносове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Ломоносов Михаил Васильевич</dc:title>
  <cp:lastModifiedBy>User</cp:lastModifiedBy>
  <cp:revision>18</cp:revision>
  <dcterms:modified xsi:type="dcterms:W3CDTF">2014-02-13T15:59:15Z</dcterms:modified>
</cp:coreProperties>
</file>