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7" r:id="rId6"/>
    <p:sldId id="269" r:id="rId7"/>
    <p:sldId id="259" r:id="rId8"/>
    <p:sldId id="270" r:id="rId9"/>
    <p:sldId id="260" r:id="rId10"/>
    <p:sldId id="272" r:id="rId11"/>
    <p:sldId id="261" r:id="rId12"/>
    <p:sldId id="271" r:id="rId13"/>
    <p:sldId id="273" r:id="rId14"/>
    <p:sldId id="262" r:id="rId15"/>
    <p:sldId id="274" r:id="rId16"/>
    <p:sldId id="263" r:id="rId17"/>
    <p:sldId id="275" r:id="rId18"/>
    <p:sldId id="276" r:id="rId19"/>
    <p:sldId id="264" r:id="rId20"/>
    <p:sldId id="277" r:id="rId21"/>
    <p:sldId id="26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444" autoAdjust="0"/>
  </p:normalViewPr>
  <p:slideViewPr>
    <p:cSldViewPr>
      <p:cViewPr varScale="1">
        <p:scale>
          <a:sx n="64" d="100"/>
          <a:sy n="64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97739"/>
            <a:ext cx="2592288" cy="33254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4" cy="225968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«Развитие </a:t>
            </a:r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речи детей с задержкой психического развития в условиях интегрированного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обучения»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3886200"/>
            <a:ext cx="4640560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Подготовил: Учитель-логопед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Восходненской</a:t>
            </a:r>
            <a:r>
              <a:rPr lang="ru-RU" sz="2400" dirty="0" smtClean="0"/>
              <a:t> общеобразовательной школы Грищенко Л.А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72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Нужно вести работу в нескольких направлениях: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 работа над звукопроизношением;</a:t>
            </a:r>
          </a:p>
          <a:p>
            <a:r>
              <a:rPr lang="ru-RU" dirty="0" smtClean="0"/>
              <a:t> работа над развитием фонематического слуха;</a:t>
            </a:r>
          </a:p>
          <a:p>
            <a:r>
              <a:rPr lang="ru-RU" dirty="0" smtClean="0"/>
              <a:t> работа по обогащению словарного запаса  детей;</a:t>
            </a:r>
          </a:p>
          <a:p>
            <a:r>
              <a:rPr lang="ru-RU" dirty="0" smtClean="0"/>
              <a:t> работа над развитием лексико-грамматического строя речи;</a:t>
            </a:r>
          </a:p>
          <a:p>
            <a:r>
              <a:rPr lang="ru-RU" dirty="0" smtClean="0"/>
              <a:t> работа над предложением </a:t>
            </a:r>
          </a:p>
          <a:p>
            <a:pPr>
              <a:buNone/>
            </a:pPr>
            <a:r>
              <a:rPr lang="ru-RU" dirty="0" smtClean="0"/>
              <a:t>и связной речью.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3929066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+mn-lt"/>
              </a:rPr>
              <a:t>Работа над звукопроизношением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Виды </a:t>
            </a:r>
            <a:r>
              <a:rPr lang="ru-RU" dirty="0"/>
              <a:t>нарушения звукопроизношения:</a:t>
            </a:r>
          </a:p>
          <a:p>
            <a:r>
              <a:rPr lang="ru-RU" dirty="0" smtClean="0"/>
              <a:t>полное </a:t>
            </a:r>
            <a:r>
              <a:rPr lang="ru-RU" dirty="0"/>
              <a:t>отсутствие в речи того или иного звука. В этих случаях звук просто пропускается, не произносится; причина – неумение произносить звук;</a:t>
            </a:r>
          </a:p>
          <a:p>
            <a:r>
              <a:rPr lang="ru-RU" dirty="0" smtClean="0"/>
              <a:t>замена </a:t>
            </a:r>
            <a:r>
              <a:rPr lang="ru-RU" dirty="0"/>
              <a:t>одного звука речи другим; причина – недостаточная </a:t>
            </a:r>
            <a:r>
              <a:rPr lang="ru-RU" dirty="0" err="1"/>
              <a:t>сформированность</a:t>
            </a:r>
            <a:r>
              <a:rPr lang="ru-RU" dirty="0"/>
              <a:t> фонематического слуха или его нарушение;</a:t>
            </a:r>
          </a:p>
          <a:p>
            <a:r>
              <a:rPr lang="ru-RU" dirty="0" smtClean="0"/>
              <a:t>искажённое </a:t>
            </a:r>
            <a:r>
              <a:rPr lang="ru-RU" dirty="0"/>
              <a:t>произношение звука; причина – недостаточная </a:t>
            </a:r>
            <a:r>
              <a:rPr lang="ru-RU" dirty="0" err="1"/>
              <a:t>сформированность</a:t>
            </a:r>
            <a:r>
              <a:rPr lang="ru-RU" dirty="0"/>
              <a:t> или нарушение артикуляционной </a:t>
            </a:r>
            <a:r>
              <a:rPr lang="ru-RU" dirty="0" smtClean="0"/>
              <a:t>моторики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7240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6002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Профилактика нарушений звукопроизношения: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78" y="4286256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0034" y="1857364"/>
            <a:ext cx="800105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постановка звуков;</a:t>
            </a:r>
          </a:p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автоматизация звуков в слогах, словах и предложениях;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дифференциация звуков</a:t>
            </a: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Развитие фонематического слуха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  <a:latin typeface="+mn-lt"/>
              </a:rPr>
              <a:t>ФФНР -</a:t>
            </a:r>
          </a:p>
          <a:p>
            <a:pPr>
              <a:buNone/>
            </a:pPr>
            <a:r>
              <a:rPr lang="ru-RU" dirty="0" smtClean="0"/>
              <a:t>    это </a:t>
            </a:r>
            <a:r>
              <a:rPr lang="ru-RU" dirty="0" smtClean="0"/>
              <a:t>нарушение процессов формирования произношения у детей из-за дефектов восприятия, произношения и </a:t>
            </a:r>
            <a:r>
              <a:rPr lang="ru-RU" dirty="0" err="1" smtClean="0"/>
              <a:t>звукоразличения</a:t>
            </a:r>
            <a:r>
              <a:rPr lang="ru-RU" dirty="0" smtClean="0"/>
              <a:t> фонем.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3929066"/>
            <a:ext cx="2085975" cy="234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Ос</a:t>
            </a:r>
            <a:r>
              <a:rPr lang="ru-RU" sz="4000" b="1" dirty="0" smtClean="0">
                <a:solidFill>
                  <a:srgbClr val="0070C0"/>
                </a:solidFill>
              </a:rPr>
              <a:t>обенности речи детей с </a:t>
            </a:r>
            <a:r>
              <a:rPr lang="ru-RU" sz="4000" b="1" dirty="0" smtClean="0">
                <a:solidFill>
                  <a:srgbClr val="0070C0"/>
                </a:solidFill>
              </a:rPr>
              <a:t>ФФНР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недостаточная </a:t>
            </a:r>
            <a:r>
              <a:rPr lang="ru-RU" dirty="0" err="1"/>
              <a:t>сформированность</a:t>
            </a:r>
            <a:r>
              <a:rPr lang="ru-RU" dirty="0"/>
              <a:t> навыков анализа и синтеза звукового состава слова;</a:t>
            </a:r>
          </a:p>
          <a:p>
            <a:r>
              <a:rPr lang="ru-RU" dirty="0" smtClean="0"/>
              <a:t> </a:t>
            </a:r>
            <a:r>
              <a:rPr lang="ru-RU" dirty="0"/>
              <a:t>нарушение звукопроизношения: искажение звуков, нестойкое употребление звуков в речи, трудности различения звуков;</a:t>
            </a:r>
          </a:p>
          <a:p>
            <a:r>
              <a:rPr lang="ru-RU" dirty="0" smtClean="0"/>
              <a:t> </a:t>
            </a:r>
            <a:r>
              <a:rPr lang="ru-RU" dirty="0"/>
              <a:t>недоразвитие фонематического слуха, зрительной и слуховой памяти, </a:t>
            </a:r>
            <a:r>
              <a:rPr lang="ru-RU" dirty="0" err="1"/>
              <a:t>сукцессивных</a:t>
            </a:r>
            <a:r>
              <a:rPr lang="ru-RU" dirty="0"/>
              <a:t> функций, </a:t>
            </a:r>
            <a:r>
              <a:rPr lang="ru-RU" dirty="0" err="1"/>
              <a:t>офтальмокинеза</a:t>
            </a:r>
            <a:r>
              <a:rPr lang="ru-RU" dirty="0"/>
              <a:t> и мелкой </a:t>
            </a:r>
            <a:r>
              <a:rPr lang="ru-RU" dirty="0" smtClean="0"/>
              <a:t>моторики.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07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Задачи коррекционного обучения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формирование и развитие слухового внимания, слуховой памяти и фонематического восприятия;</a:t>
            </a:r>
          </a:p>
          <a:p>
            <a:r>
              <a:rPr lang="ru-RU" dirty="0" smtClean="0"/>
              <a:t> формирование навыков дифференциации звуков; звуковой и слоговой структуры слова;</a:t>
            </a:r>
          </a:p>
          <a:p>
            <a:r>
              <a:rPr lang="ru-RU" dirty="0" smtClean="0"/>
              <a:t> развитие лексики, грамматического строя и связной речи.</a:t>
            </a:r>
          </a:p>
          <a:p>
            <a:endParaRPr lang="ru-RU" dirty="0"/>
          </a:p>
        </p:txBody>
      </p:sp>
      <p:pic>
        <p:nvPicPr>
          <p:cNvPr id="1027" name="Picture 3" descr="F:\картинки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143380"/>
            <a:ext cx="211455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Работа над развитием лексико-грамматического строя речи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71612"/>
            <a:ext cx="8373616" cy="4482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        </a:t>
            </a:r>
            <a:r>
              <a:rPr lang="ru-RU" sz="2000" dirty="0" smtClean="0">
                <a:solidFill>
                  <a:srgbClr val="FF0000"/>
                </a:solidFill>
              </a:rPr>
              <a:t>  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 </a:t>
            </a:r>
            <a:r>
              <a:rPr lang="ru-RU" sz="2600" dirty="0" smtClean="0"/>
              <a:t>Ведущим </a:t>
            </a:r>
            <a:r>
              <a:rPr lang="ru-RU" sz="2600" dirty="0"/>
              <a:t>механизмом формирования грамматического строя речи является овладение ребёнком закономерностями языка, языковыми обобщениями. Эти процессы чрезвычайно сложны, особенно для детей с нарушениями речи</a:t>
            </a:r>
            <a:r>
              <a:rPr lang="ru-RU" sz="2600" dirty="0" smtClean="0"/>
              <a:t>. </a:t>
            </a:r>
            <a:endParaRPr lang="ru-RU" sz="2600" dirty="0" smtClean="0"/>
          </a:p>
          <a:p>
            <a:pPr marL="0" indent="0" algn="ctr">
              <a:buNone/>
            </a:pPr>
            <a:r>
              <a:rPr lang="ru-RU" sz="2600" b="1" i="1" dirty="0" smtClean="0">
                <a:solidFill>
                  <a:srgbClr val="0070C0"/>
                </a:solidFill>
              </a:rPr>
              <a:t>Такие </a:t>
            </a:r>
            <a:r>
              <a:rPr lang="ru-RU" sz="2600" b="1" i="1" dirty="0" smtClean="0">
                <a:solidFill>
                  <a:srgbClr val="0070C0"/>
                </a:solidFill>
              </a:rPr>
              <a:t>дети неправильно:</a:t>
            </a:r>
          </a:p>
          <a:p>
            <a:r>
              <a:rPr lang="ru-RU" sz="2600" dirty="0" smtClean="0"/>
              <a:t> употребляют родовые, числовые, падежные окончания имён существительных, местоимений, прилагательных,;</a:t>
            </a:r>
          </a:p>
          <a:p>
            <a:r>
              <a:rPr lang="ru-RU" sz="2600" dirty="0" smtClean="0"/>
              <a:t>допускают стойкие ошибки в согласовании глаголов с существительными и местоимениями;</a:t>
            </a:r>
          </a:p>
          <a:p>
            <a:r>
              <a:rPr lang="ru-RU" sz="2600" dirty="0" smtClean="0"/>
              <a:t> неправильно употребляют предложно-падежные конструкции.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260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Виды работ по развитию лексико-грамматического строя речи 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1"/>
            <a:ext cx="8229600" cy="20002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- дидактические </a:t>
            </a:r>
            <a:r>
              <a:rPr lang="ru-RU" dirty="0" smtClean="0"/>
              <a:t>игры;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моделирование и  проигрывание сказок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- составление </a:t>
            </a:r>
            <a:r>
              <a:rPr lang="ru-RU" dirty="0" smtClean="0"/>
              <a:t>рассказов по сюжетной картинке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- рассказ </a:t>
            </a:r>
            <a:r>
              <a:rPr lang="ru-RU" dirty="0" smtClean="0"/>
              <a:t>по серии картинок и др.       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4429132"/>
            <a:ext cx="15716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Работа над связной речью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/>
          <a:lstStyle/>
          <a:p>
            <a:pPr marL="0" indent="432000">
              <a:spcBef>
                <a:spcPts val="0"/>
              </a:spcBef>
              <a:buNone/>
            </a:pPr>
            <a:endParaRPr lang="ru-RU" sz="2800" b="1" i="1" dirty="0" smtClean="0">
              <a:solidFill>
                <a:srgbClr val="0070C0"/>
              </a:solidFill>
              <a:latin typeface="+mn-lt"/>
            </a:endParaRPr>
          </a:p>
          <a:p>
            <a:pPr marL="0" indent="43200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+mn-lt"/>
              </a:rPr>
              <a:t>Связная речь </a:t>
            </a:r>
            <a:r>
              <a:rPr lang="ru-RU" dirty="0" smtClean="0"/>
              <a:t>представляет собой сложную форму речевой деятельности.</a:t>
            </a:r>
          </a:p>
          <a:p>
            <a:pPr marL="0" indent="432000">
              <a:spcBef>
                <a:spcPts val="0"/>
              </a:spcBef>
              <a:buNone/>
            </a:pPr>
            <a:r>
              <a:rPr lang="ru-RU" dirty="0" smtClean="0"/>
              <a:t>Становление связной речи у детей с ОНР и ЗПР осуществляется замедленными темпами, переход к самостоятельному связному высказыванию очень труден.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68" y="4286256"/>
            <a:ext cx="22479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Последовательность работы над пересказом текстов: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000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</a:t>
            </a:r>
            <a:endParaRPr lang="ru-RU" sz="2600" dirty="0"/>
          </a:p>
          <a:p>
            <a:r>
              <a:rPr lang="ru-RU" sz="2800" dirty="0" smtClean="0"/>
              <a:t>пересказ </a:t>
            </a:r>
            <a:r>
              <a:rPr lang="ru-RU" sz="2800" dirty="0"/>
              <a:t>простых и коротких текстов по серии сюжетных картинок с предварительной обработкой её содержания по вопросам</a:t>
            </a:r>
            <a:r>
              <a:rPr lang="ru-RU" sz="2800" dirty="0" smtClean="0"/>
              <a:t>; </a:t>
            </a:r>
            <a:r>
              <a:rPr lang="ru-RU" sz="2800" dirty="0"/>
              <a:t>пересказ текстов по </a:t>
            </a:r>
            <a:r>
              <a:rPr lang="ru-RU" sz="2800" dirty="0" smtClean="0"/>
              <a:t>с</a:t>
            </a:r>
          </a:p>
          <a:p>
            <a:r>
              <a:rPr lang="ru-RU" sz="2800" dirty="0" smtClean="0"/>
              <a:t>серии </a:t>
            </a:r>
            <a:r>
              <a:rPr lang="ru-RU" sz="2800" dirty="0"/>
              <a:t>сюжетных картинок без предварительной обработки содержания;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составление рассказа по серии сюжетных картинок с предварительной беседой по содержанию;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составление рассказа по серии картинок без подготовительной работы;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самостоятельный пересказ прочитанного текста;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составление рассказа на заданную </a:t>
            </a:r>
            <a:r>
              <a:rPr lang="ru-RU" sz="2800" dirty="0" smtClean="0"/>
              <a:t>тему.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958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4286256"/>
            <a:ext cx="202882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00" dirty="0" smtClean="0"/>
              <a:t>                              </a:t>
            </a:r>
            <a:r>
              <a:rPr lang="ru-RU" sz="4000" b="1" dirty="0" smtClean="0">
                <a:solidFill>
                  <a:srgbClr val="0070C0"/>
                </a:solidFill>
                <a:latin typeface="Palatino Linotype" pitchFamily="18" charset="0"/>
              </a:rPr>
              <a:t>Введение </a:t>
            </a:r>
            <a:r>
              <a:rPr lang="ru-RU" sz="2900" b="1" dirty="0" smtClean="0">
                <a:latin typeface="Palatino Linotype" pitchFamily="18" charset="0"/>
              </a:rPr>
              <a:t> </a:t>
            </a:r>
            <a:r>
              <a:rPr lang="ru-RU" sz="2900" dirty="0" smtClean="0"/>
              <a:t>                                                                          </a:t>
            </a:r>
            <a:endParaRPr lang="ru-RU" sz="2900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	  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     Неумолимая </a:t>
            </a:r>
            <a:r>
              <a:rPr lang="ru-RU" dirty="0"/>
              <a:t>статистика показывает, что год </a:t>
            </a:r>
            <a:r>
              <a:rPr lang="ru-RU" dirty="0" smtClean="0"/>
              <a:t>        от </a:t>
            </a:r>
            <a:r>
              <a:rPr lang="ru-RU" dirty="0"/>
              <a:t>года увеличивается количество младших школьников, которым очень трудно усвоить родной язык как учебный предмет. Это не может не тревожить нас, учителей.  </a:t>
            </a:r>
            <a:r>
              <a:rPr lang="ru-RU" dirty="0" smtClean="0"/>
              <a:t>                                    	Таких </a:t>
            </a:r>
            <a:r>
              <a:rPr lang="ru-RU" dirty="0"/>
              <a:t>детей сегодня относят к группе академического риска</a:t>
            </a:r>
            <a:r>
              <a:rPr lang="ru-RU" dirty="0" smtClean="0"/>
              <a:t>, </a:t>
            </a:r>
            <a:r>
              <a:rPr lang="ru-RU" dirty="0"/>
              <a:t>э</a:t>
            </a:r>
            <a:r>
              <a:rPr lang="ru-RU" dirty="0" smtClean="0"/>
              <a:t>то дети с задержкой психического развития.                          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6724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Методические приемы рассказывания по картине: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 smtClean="0"/>
              <a:t>о</a:t>
            </a:r>
            <a:r>
              <a:rPr lang="ru-RU" dirty="0" smtClean="0"/>
              <a:t>бразец рассказа логопеда по картине или ее части;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аводящие вопросы;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редваряющий план рассказа;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оставление рассказа по фрагментам картины;</a:t>
            </a:r>
          </a:p>
          <a:p>
            <a:r>
              <a:rPr lang="ru-RU" dirty="0" smtClean="0"/>
              <a:t>к</a:t>
            </a:r>
            <a:r>
              <a:rPr lang="ru-RU" dirty="0" smtClean="0"/>
              <a:t>оллективное сочинения рассказа детьми.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000109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Заключение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9"/>
            <a:ext cx="8229600" cy="323409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dirty="0"/>
              <a:t>Таким образом, в ходе проведения поэтапной, систематической работы учащиеся приобретают необходимые знания, умения и навыки по формированию всех сторон языка. А так как устная речь лежит в основе овладения письмом, эта работа поможет детям справиться с проблемами в письменной речи, </a:t>
            </a:r>
            <a:r>
              <a:rPr lang="ru-RU" dirty="0" smtClean="0"/>
              <a:t>помочь </a:t>
            </a:r>
            <a:r>
              <a:rPr lang="ru-RU" dirty="0"/>
              <a:t>в овладении навыками грамотного письма и чтения. </a:t>
            </a:r>
            <a:endParaRPr lang="ru-RU" dirty="0" smtClean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4214818"/>
            <a:ext cx="2428892" cy="182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782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Отмечается, что у этих детей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Char char="-"/>
            </a:pPr>
            <a:r>
              <a:rPr lang="ru-RU" dirty="0" smtClean="0"/>
              <a:t>неустойчивое внимание,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недостаточность развития фонематического слуха,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зрительного и тактильного восприятия,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оптико-пространственного синтеза,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моторной и сенсорной стороны речи,</a:t>
            </a:r>
          </a:p>
          <a:p>
            <a:pPr marL="0" indent="0">
              <a:buFontTx/>
              <a:buChar char="-"/>
            </a:pPr>
            <a:r>
              <a:rPr lang="ru-RU" dirty="0" smtClean="0"/>
              <a:t> долговременной и кратковременной памяти,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зрительно-моторной координации,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автоматизации движений и действий.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Palatino Linotype" pitchFamily="18" charset="0"/>
              </a:rPr>
              <a:t>Краткая </a:t>
            </a:r>
            <a:r>
              <a:rPr lang="ru-RU" sz="4000" b="1" dirty="0">
                <a:solidFill>
                  <a:srgbClr val="0070C0"/>
                </a:solidFill>
                <a:latin typeface="Palatino Linotype" pitchFamily="18" charset="0"/>
              </a:rPr>
              <a:t>характеристика детей с </a:t>
            </a:r>
            <a:r>
              <a:rPr lang="ru-RU" sz="4000" b="1" dirty="0" smtClean="0">
                <a:solidFill>
                  <a:srgbClr val="0070C0"/>
                </a:solidFill>
                <a:latin typeface="Palatino Linotype" pitchFamily="18" charset="0"/>
              </a:rPr>
              <a:t>ЗПР: 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 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/>
              <a:t> </a:t>
            </a:r>
            <a:endParaRPr lang="ru-RU" sz="1700" dirty="0" smtClean="0"/>
          </a:p>
          <a:p>
            <a:r>
              <a:rPr lang="ru-RU" sz="1700" dirty="0" smtClean="0"/>
              <a:t> </a:t>
            </a:r>
            <a:r>
              <a:rPr lang="ru-RU" dirty="0" smtClean="0"/>
              <a:t>отсутствие </a:t>
            </a:r>
            <a:r>
              <a:rPr lang="ru-RU" dirty="0"/>
              <a:t>школьных </a:t>
            </a:r>
            <a:r>
              <a:rPr lang="ru-RU" dirty="0" smtClean="0"/>
              <a:t>интересов;</a:t>
            </a:r>
          </a:p>
          <a:p>
            <a:r>
              <a:rPr lang="ru-RU" dirty="0" smtClean="0"/>
              <a:t> неумение </a:t>
            </a:r>
            <a:r>
              <a:rPr lang="ru-RU" dirty="0"/>
              <a:t>сосредоточиться на </a:t>
            </a:r>
            <a:r>
              <a:rPr lang="ru-RU" dirty="0" smtClean="0"/>
              <a:t>задании;</a:t>
            </a:r>
          </a:p>
          <a:p>
            <a:r>
              <a:rPr lang="en-US" baseline="0" dirty="0" smtClean="0"/>
              <a:t> </a:t>
            </a:r>
            <a:r>
              <a:rPr lang="ru-RU" dirty="0" smtClean="0"/>
              <a:t>быстрая  утомляемость;</a:t>
            </a:r>
          </a:p>
          <a:p>
            <a:r>
              <a:rPr lang="en-US" dirty="0" smtClean="0"/>
              <a:t> </a:t>
            </a:r>
            <a:r>
              <a:rPr lang="ru-RU" dirty="0" smtClean="0"/>
              <a:t>не умение  </a:t>
            </a:r>
            <a:r>
              <a:rPr lang="ru-RU" dirty="0"/>
              <a:t>оценить выполненную </a:t>
            </a:r>
            <a:r>
              <a:rPr lang="ru-RU" dirty="0" smtClean="0"/>
              <a:t>работу;</a:t>
            </a:r>
          </a:p>
          <a:p>
            <a:r>
              <a:rPr lang="en-US" baseline="0" dirty="0" smtClean="0"/>
              <a:t> </a:t>
            </a:r>
            <a:r>
              <a:rPr lang="ru-RU" dirty="0" smtClean="0"/>
              <a:t>отсутствие  осознанного </a:t>
            </a:r>
            <a:r>
              <a:rPr lang="ru-RU" dirty="0"/>
              <a:t>отношения к оценке </a:t>
            </a:r>
            <a:r>
              <a:rPr lang="ru-RU" dirty="0" smtClean="0"/>
              <a:t>учителя;</a:t>
            </a:r>
          </a:p>
          <a:p>
            <a:r>
              <a:rPr lang="ru-RU" dirty="0" smtClean="0"/>
              <a:t> усидчивость </a:t>
            </a:r>
            <a:r>
              <a:rPr lang="ru-RU" dirty="0"/>
              <a:t>и </a:t>
            </a:r>
            <a:r>
              <a:rPr lang="ru-RU" dirty="0" smtClean="0"/>
              <a:t>терпеливость </a:t>
            </a:r>
            <a:r>
              <a:rPr lang="ru-RU" dirty="0"/>
              <a:t>в том случае, когда </a:t>
            </a:r>
            <a:r>
              <a:rPr lang="ru-RU" dirty="0" smtClean="0"/>
              <a:t>занимаются </a:t>
            </a:r>
            <a:r>
              <a:rPr lang="ru-RU" dirty="0"/>
              <a:t>интересующим их делом (рисование, лепка, слушание сказок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 проявление  живого интереса  </a:t>
            </a:r>
            <a:r>
              <a:rPr lang="ru-RU" dirty="0"/>
              <a:t>к </a:t>
            </a:r>
            <a:r>
              <a:rPr lang="ru-RU" dirty="0" smtClean="0"/>
              <a:t>игре.</a:t>
            </a:r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506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42876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Характеристика речи детей с ЗПР 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</a:t>
            </a:r>
            <a:endParaRPr lang="ru-RU" dirty="0">
              <a:solidFill>
                <a:srgbClr val="FF0000"/>
              </a:solidFill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1600" dirty="0" smtClean="0"/>
              <a:t>    </a:t>
            </a:r>
            <a:r>
              <a:rPr lang="ru-RU" sz="4000" b="1" i="1" dirty="0" smtClean="0">
                <a:solidFill>
                  <a:srgbClr val="0070C0"/>
                </a:solidFill>
                <a:latin typeface="+mn-lt"/>
              </a:rPr>
              <a:t>Речь</a:t>
            </a:r>
            <a:r>
              <a:rPr lang="ru-RU" dirty="0" smtClean="0"/>
              <a:t> </a:t>
            </a:r>
            <a:r>
              <a:rPr lang="ru-RU" dirty="0"/>
              <a:t>является одной из центральных психических функций, имеющих решающее влияние на формирование личности, мышления. Развитие речи – это принцип в работе, как по чтению, так и по грамматике и правописанию</a:t>
            </a:r>
            <a:r>
              <a:rPr lang="ru-RU" dirty="0" smtClean="0"/>
              <a:t>.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dirty="0" smtClean="0"/>
              <a:t>                            </a:t>
            </a:r>
          </a:p>
          <a:p>
            <a:endParaRPr lang="ru-RU" sz="1600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14908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035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880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b="1" dirty="0" smtClean="0"/>
              <a:t>Речь детей с задержкой психического развития отличается: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/>
              <a:t>бедностью словаря и грамматических конструкций;</a:t>
            </a:r>
          </a:p>
          <a:p>
            <a:pPr algn="just"/>
            <a:r>
              <a:rPr lang="ru-RU" dirty="0" smtClean="0"/>
              <a:t> недостаточностью развития фонематического слуха;</a:t>
            </a:r>
          </a:p>
          <a:p>
            <a:pPr algn="just"/>
            <a:r>
              <a:rPr lang="ru-RU" dirty="0" smtClean="0"/>
              <a:t>бессвязностью, отсутствием логики, ясности, выразительности.</a:t>
            </a:r>
          </a:p>
          <a:p>
            <a:pPr algn="just"/>
            <a:r>
              <a:rPr lang="ru-RU" dirty="0" smtClean="0"/>
              <a:t>н</a:t>
            </a:r>
            <a:r>
              <a:rPr lang="ru-RU" dirty="0" smtClean="0"/>
              <a:t>арушением </a:t>
            </a:r>
            <a:r>
              <a:rPr lang="ru-RU" dirty="0" smtClean="0"/>
              <a:t>звукопроизношения;</a:t>
            </a:r>
          </a:p>
          <a:p>
            <a:pPr algn="just"/>
            <a:r>
              <a:rPr lang="ru-RU" dirty="0" smtClean="0"/>
              <a:t>н</a:t>
            </a:r>
            <a:r>
              <a:rPr lang="ru-RU" dirty="0" smtClean="0"/>
              <a:t>а </a:t>
            </a:r>
            <a:r>
              <a:rPr lang="ru-RU" dirty="0" smtClean="0"/>
              <a:t>письме частой заменой согласных сходных по артикуляционному и акустическому признакам.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43034"/>
          </a:xfrm>
        </p:spPr>
        <p:txBody>
          <a:bodyPr/>
          <a:lstStyle/>
          <a:p>
            <a:r>
              <a:rPr lang="ru-RU" sz="4000" dirty="0" smtClean="0">
                <a:solidFill>
                  <a:srgbClr val="0070C0"/>
                </a:solidFill>
              </a:rPr>
              <a:t>Общий педагогический подход к обучению детей с ЗПР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   </a:t>
            </a:r>
            <a:r>
              <a:rPr lang="ru-RU" sz="2600" dirty="0" smtClean="0"/>
              <a:t>     </a:t>
            </a:r>
            <a:r>
              <a:rPr lang="ru-RU" sz="2600" dirty="0"/>
              <a:t>В новых условиях, в условиях интегрированного обучения, когда дети с различными формами ЗПР обучаются не в специальных коррекционных школах, а в обычных массовых школах вместе с их нормально развивающимися сверстниками, необходим качественно новый подход к их обучению.</a:t>
            </a:r>
          </a:p>
          <a:p>
            <a:pPr marL="0" indent="0">
              <a:buNone/>
            </a:pPr>
            <a:r>
              <a:rPr lang="ru-RU" sz="2600" dirty="0"/>
              <a:t>    </a:t>
            </a:r>
            <a:r>
              <a:rPr lang="ru-RU" sz="2600" dirty="0" smtClean="0"/>
              <a:t>   Это </a:t>
            </a:r>
            <a:r>
              <a:rPr lang="ru-RU" sz="2600" dirty="0"/>
              <a:t>выдвигает необходимость при обучении детей с ЗПР применять особые коррекционно-педагогические воздействия, сочетающиеся с </a:t>
            </a:r>
            <a:r>
              <a:rPr lang="ru-RU" sz="2600" dirty="0" smtClean="0"/>
              <a:t>лечебно-оздоровительными мероприятиями (</a:t>
            </a:r>
            <a:r>
              <a:rPr lang="ru-RU" sz="2600" dirty="0" err="1" smtClean="0"/>
              <a:t>здоровьесберегающие</a:t>
            </a:r>
            <a:r>
              <a:rPr lang="ru-RU" sz="2600" dirty="0" smtClean="0"/>
              <a:t> технологии).</a:t>
            </a:r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 smtClean="0">
                <a:solidFill>
                  <a:srgbClr val="0070C0"/>
                </a:solidFill>
              </a:rPr>
              <a:t>Здоровьесберегающие</a:t>
            </a:r>
            <a:r>
              <a:rPr lang="ru-RU" sz="4000" b="1" dirty="0" smtClean="0">
                <a:solidFill>
                  <a:srgbClr val="0070C0"/>
                </a:solidFill>
              </a:rPr>
              <a:t> технологии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•	индивидуальный подход к учащимся;</a:t>
            </a:r>
          </a:p>
          <a:p>
            <a:pPr marL="0" indent="0">
              <a:buNone/>
            </a:pPr>
            <a:r>
              <a:rPr lang="ru-RU" sz="2600" dirty="0" smtClean="0"/>
              <a:t>•	материал преподносить небольшими дозами;</a:t>
            </a:r>
          </a:p>
          <a:p>
            <a:pPr marL="0" indent="0">
              <a:buNone/>
            </a:pPr>
            <a:r>
              <a:rPr lang="ru-RU" sz="2600" dirty="0" smtClean="0"/>
              <a:t>•	усложнение осуществлять постепенно;</a:t>
            </a:r>
          </a:p>
          <a:p>
            <a:pPr marL="0" indent="0">
              <a:buNone/>
            </a:pPr>
            <a:r>
              <a:rPr lang="ru-RU" sz="2600" dirty="0" smtClean="0"/>
              <a:t>•	переключать деятельность с одного вида на другой;</a:t>
            </a:r>
          </a:p>
          <a:p>
            <a:pPr marL="0" indent="0">
              <a:buNone/>
            </a:pPr>
            <a:r>
              <a:rPr lang="ru-RU" sz="2600" dirty="0" smtClean="0"/>
              <a:t>•	разнообразить виды занятий;</a:t>
            </a:r>
          </a:p>
          <a:p>
            <a:pPr marL="0" indent="0">
              <a:buNone/>
            </a:pPr>
            <a:r>
              <a:rPr lang="ru-RU" sz="2600" dirty="0" smtClean="0"/>
              <a:t>•	деятельность осуществлять с интересом и   эмоциональным подъёмом;</a:t>
            </a:r>
          </a:p>
          <a:p>
            <a:pPr marL="0" indent="0">
              <a:buNone/>
            </a:pPr>
            <a:r>
              <a:rPr lang="ru-RU" sz="2600" dirty="0" smtClean="0"/>
              <a:t>•	использовать красочный дидактический материал;</a:t>
            </a:r>
          </a:p>
          <a:p>
            <a:pPr marL="0" indent="0">
              <a:buNone/>
            </a:pPr>
            <a:r>
              <a:rPr lang="ru-RU" sz="2600" dirty="0" smtClean="0"/>
              <a:t>•	поощрять учащихся за малейшие успехи.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72476" cy="133677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Направления в работе над речью детей с ЗПР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4483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.           </a:t>
            </a:r>
            <a:r>
              <a:rPr lang="ru-RU" dirty="0"/>
              <a:t>У детей с ЗПР, как правило, общее недоразвитие речи (ОНР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rgbClr val="0070C0"/>
                </a:solidFill>
                <a:latin typeface="+mn-lt"/>
              </a:rPr>
              <a:t>ОНР</a:t>
            </a:r>
            <a:r>
              <a:rPr lang="ru-RU" dirty="0"/>
              <a:t> – нарушение речи, при котором недостаточно сформирована вся система средств языка: дефекты произношения, трудности различения звуков, недостаточная </a:t>
            </a:r>
            <a:r>
              <a:rPr lang="ru-RU" dirty="0" err="1"/>
              <a:t>сформированность</a:t>
            </a:r>
            <a:r>
              <a:rPr lang="ru-RU" dirty="0"/>
              <a:t> навыков анализа и синтеза звукового состава слова, количественная и качественная неполноценность словарного запаса, недостаточная </a:t>
            </a:r>
            <a:r>
              <a:rPr lang="ru-RU" dirty="0" err="1"/>
              <a:t>сформированность</a:t>
            </a:r>
            <a:r>
              <a:rPr lang="ru-RU" dirty="0"/>
              <a:t> грамматического строя речи, выраженность которых может быть различной. 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9225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4F4F4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710</TotalTime>
  <Words>915</Words>
  <Application>Microsoft Office PowerPoint</Application>
  <PresentationFormat>Экран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«Развитие речи детей с задержкой психического развития в условиях интегрированного обучения»</vt:lpstr>
      <vt:lpstr>Слайд 2</vt:lpstr>
      <vt:lpstr>Отмечается, что у этих детей</vt:lpstr>
      <vt:lpstr>Слайд 4</vt:lpstr>
      <vt:lpstr>Характеристика речи детей с ЗПР </vt:lpstr>
      <vt:lpstr>Речь детей с задержкой психического развития отличается:</vt:lpstr>
      <vt:lpstr>Общий педагогический подход к обучению детей с ЗПР</vt:lpstr>
      <vt:lpstr>Здоровьесберегающие технологии</vt:lpstr>
      <vt:lpstr>Направления в работе над речью детей с ЗПР</vt:lpstr>
      <vt:lpstr>Нужно вести работу в нескольких направлениях:</vt:lpstr>
      <vt:lpstr>                                  </vt:lpstr>
      <vt:lpstr>Профилактика нарушений звукопроизношения:</vt:lpstr>
      <vt:lpstr>Развитие фонематического слуха</vt:lpstr>
      <vt:lpstr>Особенности речи детей с ФФНР </vt:lpstr>
      <vt:lpstr>Задачи коррекционного обучения</vt:lpstr>
      <vt:lpstr>Работа над развитием лексико-грамматического строя речи</vt:lpstr>
      <vt:lpstr>Виды работ по развитию лексико-грамматического строя речи </vt:lpstr>
      <vt:lpstr>Работа над связной речью</vt:lpstr>
      <vt:lpstr>Последовательность работы над пересказом текстов:</vt:lpstr>
      <vt:lpstr>Методические приемы рассказывания по картине: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Katya</dc:creator>
  <cp:lastModifiedBy>Admin</cp:lastModifiedBy>
  <cp:revision>54</cp:revision>
  <dcterms:created xsi:type="dcterms:W3CDTF">2015-01-07T14:11:42Z</dcterms:created>
  <dcterms:modified xsi:type="dcterms:W3CDTF">2015-01-12T15:45:24Z</dcterms:modified>
</cp:coreProperties>
</file>