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4" autoAdjust="0"/>
    <p:restoredTop sz="94640" autoAdjust="0"/>
  </p:normalViewPr>
  <p:slideViewPr>
    <p:cSldViewPr>
      <p:cViewPr varScale="1">
        <p:scale>
          <a:sx n="74" d="100"/>
          <a:sy n="74" d="100"/>
        </p:scale>
        <p:origin x="-3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4AC4-F232-43EA-AF69-0C6307364CC1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B130-2FDE-4645-AEEB-F262C9AF7E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4AC4-F232-43EA-AF69-0C6307364CC1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B130-2FDE-4645-AEEB-F262C9AF7E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4AC4-F232-43EA-AF69-0C6307364CC1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B130-2FDE-4645-AEEB-F262C9AF7E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4AC4-F232-43EA-AF69-0C6307364CC1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B130-2FDE-4645-AEEB-F262C9AF7E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4AC4-F232-43EA-AF69-0C6307364CC1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B130-2FDE-4645-AEEB-F262C9AF7E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4AC4-F232-43EA-AF69-0C6307364CC1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B130-2FDE-4645-AEEB-F262C9AF7E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4AC4-F232-43EA-AF69-0C6307364CC1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B130-2FDE-4645-AEEB-F262C9AF7E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4AC4-F232-43EA-AF69-0C6307364CC1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B130-2FDE-4645-AEEB-F262C9AF7E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4AC4-F232-43EA-AF69-0C6307364CC1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B130-2FDE-4645-AEEB-F262C9AF7E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4AC4-F232-43EA-AF69-0C6307364CC1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B130-2FDE-4645-AEEB-F262C9AF7E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4AC4-F232-43EA-AF69-0C6307364CC1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B130-2FDE-4645-AEEB-F262C9AF7E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DCD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14AC4-F232-43EA-AF69-0C6307364CC1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5B130-2FDE-4645-AEEB-F262C9AF7E9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Comic Sans MS" pitchFamily="66" charset="0"/>
              </a:rPr>
              <a:t>Николай Алексеевич Некрасов</a:t>
            </a:r>
            <a:r>
              <a:rPr lang="ru-RU" sz="1200" b="1" dirty="0" smtClean="0">
                <a:latin typeface="Comic Sans MS" pitchFamily="66" charset="0"/>
              </a:rPr>
              <a:t/>
            </a:r>
            <a:br>
              <a:rPr lang="ru-RU" sz="1200" b="1" dirty="0" smtClean="0">
                <a:latin typeface="Comic Sans MS" pitchFamily="66" charset="0"/>
              </a:rPr>
            </a:br>
            <a:r>
              <a:rPr lang="ru-RU" sz="1200" b="1" dirty="0" smtClean="0">
                <a:latin typeface="Comic Sans MS" pitchFamily="66" charset="0"/>
              </a:rPr>
              <a:t/>
            </a:r>
            <a:br>
              <a:rPr lang="ru-RU" sz="1200" b="1" dirty="0" smtClean="0">
                <a:latin typeface="Comic Sans MS" pitchFamily="66" charset="0"/>
              </a:rPr>
            </a:br>
            <a:r>
              <a:rPr lang="ru-RU" b="1" dirty="0" smtClean="0">
                <a:latin typeface="Comic Sans MS" pitchFamily="66" charset="0"/>
              </a:rPr>
              <a:t>(1821-1878)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284984"/>
            <a:ext cx="8352928" cy="3384376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  <a:latin typeface="Comic Sans MS" pitchFamily="66" charset="0"/>
              </a:rPr>
              <a:t>Биография и творчество</a:t>
            </a:r>
          </a:p>
          <a:p>
            <a:endParaRPr lang="ru-RU" sz="4400" b="1" dirty="0">
              <a:solidFill>
                <a:schemeClr val="tx1"/>
              </a:solidFill>
              <a:latin typeface="Comic Sans MS" pitchFamily="66" charset="0"/>
            </a:endParaRPr>
          </a:p>
          <a:p>
            <a:endParaRPr lang="ru-RU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ru-RU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Comic Sans MS" pitchFamily="66" charset="0"/>
              </a:rPr>
              <a:t>               </a:t>
            </a:r>
            <a:r>
              <a:rPr lang="ru-RU" sz="4000" b="1" dirty="0" smtClean="0">
                <a:solidFill>
                  <a:schemeClr val="tx1"/>
                </a:solidFill>
                <a:latin typeface="Comic Sans MS" pitchFamily="66" charset="0"/>
              </a:rPr>
              <a:t>Готовил Ягодин К.С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553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20472" cy="666936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Comic Sans MS" pitchFamily="66" charset="0"/>
              </a:rPr>
              <a:t>и В 1862, после событий 1861, когда лидеры революционной демократии были арестованы, Некрасов побывал в родных местах — </a:t>
            </a:r>
            <a:r>
              <a:rPr lang="ru-RU" sz="2400" b="1" dirty="0" err="1" smtClean="0">
                <a:latin typeface="Comic Sans MS" pitchFamily="66" charset="0"/>
              </a:rPr>
              <a:t>Грешневе</a:t>
            </a:r>
            <a:r>
              <a:rPr lang="ru-RU" sz="2400" b="1" dirty="0" smtClean="0">
                <a:latin typeface="Comic Sans MS" pitchFamily="66" charset="0"/>
              </a:rPr>
              <a:t> и </a:t>
            </a:r>
            <a:r>
              <a:rPr lang="ru-RU" sz="2400" b="1" dirty="0" err="1" smtClean="0">
                <a:latin typeface="Comic Sans MS" pitchFamily="66" charset="0"/>
              </a:rPr>
              <a:t>Абакумцеве</a:t>
            </a:r>
            <a:r>
              <a:rPr lang="ru-RU" sz="2400" b="1" dirty="0" smtClean="0">
                <a:latin typeface="Comic Sans MS" pitchFamily="66" charset="0"/>
              </a:rPr>
              <a:t>, итогом чего явилась лирическая поэма "Рыцарь на час" (1862), которую сам поэт выделял и любил. В этот год Некрасов приобрел усадьбу </a:t>
            </a:r>
            <a:r>
              <a:rPr lang="ru-RU" sz="2400" b="1" dirty="0" err="1" smtClean="0">
                <a:latin typeface="Comic Sans MS" pitchFamily="66" charset="0"/>
              </a:rPr>
              <a:t>Карабиха</a:t>
            </a:r>
            <a:r>
              <a:rPr lang="ru-RU" sz="2400" b="1" dirty="0" smtClean="0">
                <a:latin typeface="Comic Sans MS" pitchFamily="66" charset="0"/>
              </a:rPr>
              <a:t>, недалеко от Ярославля, куда приезжал каждое лето, проводя время на охоте и в общении с друзьями из народа.</a:t>
            </a:r>
            <a:br>
              <a:rPr lang="ru-RU" sz="2400" b="1" dirty="0" smtClean="0">
                <a:latin typeface="Comic Sans MS" pitchFamily="66" charset="0"/>
              </a:rPr>
            </a:br>
            <a:r>
              <a:rPr lang="ru-RU" sz="2400" b="1" dirty="0" smtClean="0">
                <a:latin typeface="Comic Sans MS" pitchFamily="66" charset="0"/>
              </a:rPr>
              <a:t>После закрытия журнала "Современник" Некрасов приобрел право на издание "Отечественных записок", с которыми были связаны последние десять лет его жизни. В эти годы работал над поэмой "Кому на Руси жить хорошо" (1866 — 76), написал поэмы о декабристах и их женах ("Дедушка", 1870; "Русские женщины", 1871 — 72). Кроме того, создал серию сатирических произведений, вершиной которых стала поэма "Современники" (1875).</a:t>
            </a:r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DC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23\Desktop\Новая папка (2)\nekrasov_b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0"/>
            <a:ext cx="6084168" cy="686922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953344"/>
            <a:ext cx="8229600" cy="5904656"/>
          </a:xfrm>
        </p:spPr>
        <p:txBody>
          <a:bodyPr>
            <a:noAutofit/>
          </a:bodyPr>
          <a:lstStyle/>
          <a:p>
            <a:endParaRPr lang="ru-RU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DC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23\Desktop\Новая папка (2)\nekrasov_b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0"/>
            <a:ext cx="6084168" cy="686922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953344"/>
            <a:ext cx="8229600" cy="590465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Comic Sans MS" pitchFamily="66" charset="0"/>
              </a:rPr>
              <a:t>Для поздней лирики Некрасова характерны элегические мотивы: "Три элегии"(1873), "Утро", "Уныние", "Элегия" (1874), связанные с утратой многих друзей, сознанием одиночества, тяжелой болезнью (рак). Но появляются и такие, как "Пророк" (1874), "Сеятелям" (1876). В 1877 — цикл стихов "Последние песни".</a:t>
            </a:r>
            <a:endParaRPr lang="ru-RU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DC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23\Desktop\Новая папка (2)\nekrasov_b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0"/>
            <a:ext cx="6084168" cy="686922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953344"/>
            <a:ext cx="8229600" cy="5904656"/>
          </a:xfrm>
        </p:spPr>
        <p:txBody>
          <a:bodyPr>
            <a:noAutofit/>
          </a:bodyPr>
          <a:lstStyle/>
          <a:p>
            <a:endParaRPr lang="ru-RU" sz="3200" dirty="0"/>
          </a:p>
        </p:txBody>
      </p:sp>
      <p:pic>
        <p:nvPicPr>
          <p:cNvPr id="4098" name="Picture 2" descr="C:\Users\123\Desktop\Новая папка (2)\images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788024" cy="542340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DC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23\Desktop\Новая папка (2)\nekrasov_b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0"/>
            <a:ext cx="6084168" cy="686922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953344"/>
            <a:ext cx="8229600" cy="5904656"/>
          </a:xfrm>
        </p:spPr>
        <p:txBody>
          <a:bodyPr>
            <a:noAutofit/>
          </a:bodyPr>
          <a:lstStyle/>
          <a:p>
            <a:endParaRPr lang="ru-RU" sz="3200" dirty="0"/>
          </a:p>
        </p:txBody>
      </p:sp>
      <p:pic>
        <p:nvPicPr>
          <p:cNvPr id="4098" name="Picture 2" descr="C:\Users\123\Desktop\Новая папка (2)\images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788024" cy="5423402"/>
          </a:xfrm>
          <a:prstGeom prst="rect">
            <a:avLst/>
          </a:prstGeom>
          <a:noFill/>
        </p:spPr>
      </p:pic>
      <p:pic>
        <p:nvPicPr>
          <p:cNvPr id="5122" name="Picture 2" descr="C:\Users\123\Desktop\Новая папка (2)\Nekrasov_N_A_1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47456" y="1866562"/>
            <a:ext cx="4896544" cy="499143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DC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23\Desktop\Новая папка (2)\nekrasov_b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0"/>
            <a:ext cx="6084168" cy="686922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953344"/>
            <a:ext cx="8229600" cy="5904656"/>
          </a:xfrm>
        </p:spPr>
        <p:txBody>
          <a:bodyPr>
            <a:noAutofit/>
          </a:bodyPr>
          <a:lstStyle/>
          <a:p>
            <a:endParaRPr lang="ru-RU" sz="3200" dirty="0"/>
          </a:p>
        </p:txBody>
      </p:sp>
      <p:pic>
        <p:nvPicPr>
          <p:cNvPr id="4098" name="Picture 2" descr="C:\Users\123\Desktop\Новая папка (2)\images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788024" cy="5423402"/>
          </a:xfrm>
          <a:prstGeom prst="rect">
            <a:avLst/>
          </a:prstGeom>
          <a:noFill/>
        </p:spPr>
      </p:pic>
      <p:pic>
        <p:nvPicPr>
          <p:cNvPr id="5122" name="Picture 2" descr="C:\Users\123\Desktop\Новая папка (2)\Nekrasov_N_A_1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1866562"/>
            <a:ext cx="4932040" cy="4991438"/>
          </a:xfrm>
          <a:prstGeom prst="rect">
            <a:avLst/>
          </a:prstGeom>
          <a:noFill/>
        </p:spPr>
      </p:pic>
      <p:pic>
        <p:nvPicPr>
          <p:cNvPr id="6146" name="Picture 2" descr="C:\Users\123\Desktop\Новая папка (2)\некрасов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9712" y="1385392"/>
            <a:ext cx="4173662" cy="547260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DC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23\Desktop\Новая папка (2)\nekrasov_b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0"/>
            <a:ext cx="6084168" cy="686922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953344"/>
            <a:ext cx="8229600" cy="5904656"/>
          </a:xfrm>
        </p:spPr>
        <p:txBody>
          <a:bodyPr>
            <a:noAutofit/>
          </a:bodyPr>
          <a:lstStyle/>
          <a:p>
            <a:endParaRPr lang="ru-RU" sz="3200" dirty="0"/>
          </a:p>
        </p:txBody>
      </p:sp>
      <p:pic>
        <p:nvPicPr>
          <p:cNvPr id="4098" name="Picture 2" descr="C:\Users\123\Desktop\Новая папка (2)\images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788024" cy="5423402"/>
          </a:xfrm>
          <a:prstGeom prst="rect">
            <a:avLst/>
          </a:prstGeom>
          <a:noFill/>
        </p:spPr>
      </p:pic>
      <p:pic>
        <p:nvPicPr>
          <p:cNvPr id="5122" name="Picture 2" descr="C:\Users\123\Desktop\Новая папка (2)\Nekrasov_N_A_1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1866562"/>
            <a:ext cx="4932040" cy="4991438"/>
          </a:xfrm>
          <a:prstGeom prst="rect">
            <a:avLst/>
          </a:prstGeom>
          <a:noFill/>
        </p:spPr>
      </p:pic>
      <p:pic>
        <p:nvPicPr>
          <p:cNvPr id="6146" name="Picture 2" descr="C:\Users\123\Desktop\Новая папка (2)\некрасов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9712" y="1385392"/>
            <a:ext cx="4173662" cy="5472608"/>
          </a:xfrm>
          <a:prstGeom prst="rect">
            <a:avLst/>
          </a:prstGeom>
          <a:noFill/>
        </p:spPr>
      </p:pic>
      <p:pic>
        <p:nvPicPr>
          <p:cNvPr id="7170" name="Picture 2" descr="C:\Users\123\Desktop\Новая папка (2)\imag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" y="20316"/>
            <a:ext cx="5148065" cy="683768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DC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23\Desktop\Новая папка (2)\nekrasov_b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0"/>
            <a:ext cx="6084168" cy="686922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953344"/>
            <a:ext cx="8229600" cy="5904656"/>
          </a:xfrm>
        </p:spPr>
        <p:txBody>
          <a:bodyPr>
            <a:noAutofit/>
          </a:bodyPr>
          <a:lstStyle/>
          <a:p>
            <a:endParaRPr lang="ru-RU" sz="3200" dirty="0"/>
          </a:p>
        </p:txBody>
      </p:sp>
      <p:pic>
        <p:nvPicPr>
          <p:cNvPr id="4098" name="Picture 2" descr="C:\Users\123\Desktop\Новая папка (2)\images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788024" cy="5423402"/>
          </a:xfrm>
          <a:prstGeom prst="rect">
            <a:avLst/>
          </a:prstGeom>
          <a:noFill/>
        </p:spPr>
      </p:pic>
      <p:pic>
        <p:nvPicPr>
          <p:cNvPr id="5122" name="Picture 2" descr="C:\Users\123\Desktop\Новая папка (2)\Nekrasov_N_A_1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1866562"/>
            <a:ext cx="4932040" cy="4991438"/>
          </a:xfrm>
          <a:prstGeom prst="rect">
            <a:avLst/>
          </a:prstGeom>
          <a:noFill/>
        </p:spPr>
      </p:pic>
      <p:pic>
        <p:nvPicPr>
          <p:cNvPr id="6146" name="Picture 2" descr="C:\Users\123\Desktop\Новая папка (2)\некрасов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9712" y="1385392"/>
            <a:ext cx="4173662" cy="5472608"/>
          </a:xfrm>
          <a:prstGeom prst="rect">
            <a:avLst/>
          </a:prstGeom>
          <a:noFill/>
        </p:spPr>
      </p:pic>
      <p:pic>
        <p:nvPicPr>
          <p:cNvPr id="7170" name="Picture 2" descr="C:\Users\123\Desktop\Новая папка (2)\imag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" y="20316"/>
            <a:ext cx="5148065" cy="6837686"/>
          </a:xfrm>
          <a:prstGeom prst="rect">
            <a:avLst/>
          </a:prstGeom>
          <a:noFill/>
        </p:spPr>
      </p:pic>
      <p:pic>
        <p:nvPicPr>
          <p:cNvPr id="8194" name="Picture 2" descr="C:\Users\123\Desktop\Новая папка (2)\nikolaj_nekrasov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63688" y="0"/>
            <a:ext cx="565212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23\Desktop\Новая папка (2)\nikolaj_nekrasov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-5733"/>
            <a:ext cx="5688632" cy="686373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645024"/>
            <a:ext cx="8229600" cy="321297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  <a:t>Умер Николай Алексеевич Некрасов 27 декабря 1877 (8 января 1878 н.с.) в Петербурге.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Comic Sans MS" pitchFamily="66" charset="0"/>
              </a:rPr>
              <a:t>Николай Алексеевич Некрасов</a:t>
            </a:r>
            <a:r>
              <a:rPr lang="ru-RU" sz="1200" b="1" dirty="0" smtClean="0">
                <a:latin typeface="Comic Sans MS" pitchFamily="66" charset="0"/>
              </a:rPr>
              <a:t/>
            </a:r>
            <a:br>
              <a:rPr lang="ru-RU" sz="1200" b="1" dirty="0" smtClean="0">
                <a:latin typeface="Comic Sans MS" pitchFamily="66" charset="0"/>
              </a:rPr>
            </a:br>
            <a:r>
              <a:rPr lang="ru-RU" sz="1200" b="1" dirty="0" smtClean="0">
                <a:latin typeface="Comic Sans MS" pitchFamily="66" charset="0"/>
              </a:rPr>
              <a:t/>
            </a:r>
            <a:br>
              <a:rPr lang="ru-RU" sz="1200" b="1" dirty="0" smtClean="0">
                <a:latin typeface="Comic Sans MS" pitchFamily="66" charset="0"/>
              </a:rPr>
            </a:br>
            <a:r>
              <a:rPr lang="ru-RU" b="1" dirty="0" smtClean="0">
                <a:latin typeface="Comic Sans MS" pitchFamily="66" charset="0"/>
              </a:rPr>
              <a:t>(1821-1878)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284984"/>
            <a:ext cx="8352928" cy="3384376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  <a:latin typeface="Comic Sans MS" pitchFamily="66" charset="0"/>
              </a:rPr>
              <a:t>Биография и творчество</a:t>
            </a:r>
          </a:p>
          <a:p>
            <a:endParaRPr lang="ru-RU" sz="4400" b="1" dirty="0">
              <a:solidFill>
                <a:schemeClr val="tx1"/>
              </a:solidFill>
              <a:latin typeface="Comic Sans MS" pitchFamily="66" charset="0"/>
            </a:endParaRPr>
          </a:p>
          <a:p>
            <a:endParaRPr lang="ru-RU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ru-RU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Comic Sans MS" pitchFamily="66" charset="0"/>
              </a:rPr>
              <a:t>               </a:t>
            </a:r>
            <a:r>
              <a:rPr lang="ru-RU" sz="4000" b="1" dirty="0" smtClean="0">
                <a:solidFill>
                  <a:schemeClr val="tx1"/>
                </a:solidFill>
                <a:latin typeface="Comic Sans MS" pitchFamily="66" charset="0"/>
              </a:rPr>
              <a:t>Готовил Ягодин К.С</a:t>
            </a:r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4572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46644" y="0"/>
            <a:ext cx="5197356" cy="685800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6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>
                <a:latin typeface="Comic Sans MS" pitchFamily="66" charset="0"/>
              </a:rPr>
              <a:t> 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smtClean="0">
                <a:latin typeface="Comic Sans MS" pitchFamily="66" charset="0"/>
              </a:rPr>
              <a:t>Родился 28 ноября (10 октября н.с.) в местечке Немирове Подольской губернии в семье мелкопоместного дворянина. Детские годы прошли в селе </a:t>
            </a:r>
            <a:r>
              <a:rPr lang="ru-RU" b="1" dirty="0" err="1" smtClean="0">
                <a:latin typeface="Comic Sans MS" pitchFamily="66" charset="0"/>
              </a:rPr>
              <a:t>Грешневе</a:t>
            </a:r>
            <a:r>
              <a:rPr lang="ru-RU" b="1" dirty="0" smtClean="0">
                <a:latin typeface="Comic Sans MS" pitchFamily="66" charset="0"/>
              </a:rPr>
              <a:t>, в родовом имении отца, человека деспотического характера, угнетавшего не только крепостных, но и свою семью, чему стал свидетелем будущий поэт. Ф. Достоевский позднее написал о Некрасове: "Это было раненое в самом начале жизни сердце; и эта-то никогда не заживавшая рана его и была началом и источником всей страстной, страдальческой поэзии его на всю потом жизнь".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H="1">
            <a:off x="0" y="0"/>
            <a:ext cx="8964488" cy="141277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Comic Sans MS" pitchFamily="66" charset="0"/>
              </a:rPr>
              <a:t>В 1832 — 1837 Некрасов учился в Ярославской гимназии. Тогда же начал писать стихи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44824"/>
            <a:ext cx="8496944" cy="4608512"/>
          </a:xfrm>
        </p:spPr>
        <p:txBody>
          <a:bodyPr>
            <a:normAutofit/>
          </a:bodyPr>
          <a:lstStyle/>
          <a:p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H="1">
            <a:off x="0" y="0"/>
            <a:ext cx="8964488" cy="141277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Comic Sans MS" pitchFamily="66" charset="0"/>
              </a:rPr>
              <a:t>В 1832 — 1837 Некрасов учился в Ярославской гимназии. Тогда же начал писать стихи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44824"/>
            <a:ext cx="8496944" cy="4608512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Comic Sans MS" pitchFamily="66" charset="0"/>
              </a:rPr>
              <a:t>В 1838, против воли отца, будущий поэт уехал в Петербург поступать в университет. Не выдержав вступительные экзамены, определился вольнослушателем и в течение двух лет посещал лекции на филологическом факультете. Узнав об этом, отец лишил его всякой материальной поддержки. Бедствия, выпавшие на долю Некрасова, нашли впоследствии отражение в его стихах и незаконченном романе "Жизнь и похождения Тихона </a:t>
            </a:r>
            <a:r>
              <a:rPr lang="ru-RU" sz="2800" b="1" dirty="0" err="1" smtClean="0">
                <a:solidFill>
                  <a:schemeClr val="tx1"/>
                </a:solidFill>
                <a:latin typeface="Comic Sans MS" pitchFamily="66" charset="0"/>
              </a:rPr>
              <a:t>Тростникова</a:t>
            </a:r>
            <a:r>
              <a:rPr lang="ru-RU" sz="2800" b="1" dirty="0" smtClean="0">
                <a:solidFill>
                  <a:schemeClr val="tx1"/>
                </a:solidFill>
                <a:latin typeface="Comic Sans MS" pitchFamily="66" charset="0"/>
              </a:rPr>
              <a:t>".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H="1">
            <a:off x="179512" y="0"/>
            <a:ext cx="8964488" cy="141277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Comic Sans MS" pitchFamily="66" charset="0"/>
              </a:rPr>
              <a:t>С 1841 начал сотрудничать в "Отечественных записках".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412776"/>
            <a:ext cx="8496944" cy="5184576"/>
          </a:xfrm>
        </p:spPr>
        <p:txBody>
          <a:bodyPr>
            <a:normAutofit/>
          </a:bodyPr>
          <a:lstStyle/>
          <a:p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H="1">
            <a:off x="179512" y="0"/>
            <a:ext cx="8964488" cy="141277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Comic Sans MS" pitchFamily="66" charset="0"/>
              </a:rPr>
              <a:t>С 1841 начал сотрудничать в "Отечественных записках".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412776"/>
            <a:ext cx="8496944" cy="5184576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Comic Sans MS" pitchFamily="66" charset="0"/>
              </a:rPr>
              <a:t>В 1843 Некрасов встретился с Белинским, идеи которого нашли отклик в его душе. Появляются реалистические стихи, первое из которых — "В дороге" (1845) — получило высокую оценку критика. Благодаря своему острому критическому уму, поэтическому таланту, глубокому знанию жизни и предприимчивости Некрасов стал умелым организатором литературного дела. Он собрал и опубликовал два альманаха: "Физиология Петербурга" (1845), "Петербургский сборник" (1846), где были напечатаны очерки, рассказы, повести Тургенева, Достоевского, Белинского, Герцена, Даля и др.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H="1">
            <a:off x="179512" y="0"/>
            <a:ext cx="8964488" cy="1412776"/>
          </a:xfrm>
        </p:spPr>
        <p:txBody>
          <a:bodyPr>
            <a:normAutofit/>
          </a:bodyPr>
          <a:lstStyle/>
          <a:p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496944" cy="6336704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Comic Sans MS" pitchFamily="66" charset="0"/>
              </a:rPr>
              <a:t>В 1847 — 1866 был издателем и фактическим редактором журнала "Современник", сплотившим лучшие литературные силы своего времени. Журнал стал органом революционно-демократических сил.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Comic Sans MS" pitchFamily="66" charset="0"/>
              </a:rPr>
              <a:t>В эти годы Некрасов создал лирические стихи, посвященные его гражданской жене Панаевой, поэмы и циклы стихов о городских бедняках ("На улице", "О погоде"), о судьбе народной ("Несжатая полоса", "Железная дорога" и др.), о крестьянской жизни ("Крестьянские дети", "Забытая деревня", "</a:t>
            </a:r>
            <a:r>
              <a:rPr lang="ru-RU" sz="2800" b="1" dirty="0" err="1" smtClean="0">
                <a:solidFill>
                  <a:schemeClr val="tx1"/>
                </a:solidFill>
                <a:latin typeface="Comic Sans MS" pitchFamily="66" charset="0"/>
              </a:rPr>
              <a:t>Орина</a:t>
            </a:r>
            <a:r>
              <a:rPr lang="ru-RU" sz="2800" b="1" dirty="0" smtClean="0">
                <a:solidFill>
                  <a:schemeClr val="tx1"/>
                </a:solidFill>
                <a:latin typeface="Comic Sans MS" pitchFamily="66" charset="0"/>
              </a:rPr>
              <a:t>, мать солдатская", "Мороз, Красный нос" и др.).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Comic Sans MS" pitchFamily="66" charset="0"/>
              </a:rPr>
              <a:t>В период общественного подъема 1850 — 1860-х и крестьянской реформы опубликовал "Поэт и гражданин", ("Песня </a:t>
            </a:r>
            <a:r>
              <a:rPr lang="ru-RU" sz="2800" b="1" dirty="0" err="1" smtClean="0">
                <a:solidFill>
                  <a:schemeClr val="tx1"/>
                </a:solidFill>
                <a:latin typeface="Comic Sans MS" pitchFamily="66" charset="0"/>
              </a:rPr>
              <a:t>Еремушке</a:t>
            </a:r>
            <a:r>
              <a:rPr lang="ru-RU" sz="2800" b="1" dirty="0" smtClean="0">
                <a:solidFill>
                  <a:schemeClr val="tx1"/>
                </a:solidFill>
                <a:latin typeface="Comic Sans MS" pitchFamily="66" charset="0"/>
              </a:rPr>
              <a:t>", "Размышления у парадного подъезда", поэму "Коробейники".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553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20472" cy="6669360"/>
          </a:xfrm>
        </p:spPr>
        <p:txBody>
          <a:bodyPr>
            <a:noAutofit/>
          </a:bodyPr>
          <a:lstStyle/>
          <a:p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608</Words>
  <Application>Microsoft Office PowerPoint</Application>
  <PresentationFormat>Экран (4:3)</PresentationFormat>
  <Paragraphs>23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Николай Алексеевич Некрасов  (1821-1878)</vt:lpstr>
      <vt:lpstr>Николай Алексеевич Некрасов  (1821-1878)</vt:lpstr>
      <vt:lpstr>Слайд 3</vt:lpstr>
      <vt:lpstr>В 1832 — 1837 Некрасов учился в Ярославской гимназии. Тогда же начал писать стихи</vt:lpstr>
      <vt:lpstr>В 1832 — 1837 Некрасов учился в Ярославской гимназии. Тогда же начал писать стихи</vt:lpstr>
      <vt:lpstr>С 1841 начал сотрудничать в "Отечественных записках".</vt:lpstr>
      <vt:lpstr>С 1841 начал сотрудничать в "Отечественных записках".</vt:lpstr>
      <vt:lpstr>Слайд 8</vt:lpstr>
      <vt:lpstr>Слайд 9</vt:lpstr>
      <vt:lpstr>и В 1862, после событий 1861, когда лидеры революционной демократии были арестованы, Некрасов побывал в родных местах — Грешневе и Абакумцеве, итогом чего явилась лирическая поэма "Рыцарь на час" (1862), которую сам поэт выделял и любил. В этот год Некрасов приобрел усадьбу Карабиха, недалеко от Ярославля, куда приезжал каждое лето, проводя время на охоте и в общении с друзьями из народа. После закрытия журнала "Современник" Некрасов приобрел право на издание "Отечественных записок", с которыми были связаны последние десять лет его жизни. В эти годы работал над поэмой "Кому на Руси жить хорошо" (1866 — 76), написал поэмы о декабристах и их женах ("Дедушка", 1870; "Русские женщины", 1871 — 72). Кроме того, создал серию сатирических произведений, вершиной которых стала поэма "Современники" (1875).</vt:lpstr>
      <vt:lpstr>Слайд 11</vt:lpstr>
      <vt:lpstr>Для поздней лирики Некрасова характерны элегические мотивы: "Три элегии"(1873), "Утро", "Уныние", "Элегия" (1874), связанные с утратой многих друзей, сознанием одиночества, тяжелой болезнью (рак). Но появляются и такие, как "Пророк" (1874), "Сеятелям" (1876). В 1877 — цикл стихов "Последние песни".</vt:lpstr>
      <vt:lpstr>Слайд 13</vt:lpstr>
      <vt:lpstr>Слайд 14</vt:lpstr>
      <vt:lpstr>Слайд 15</vt:lpstr>
      <vt:lpstr>Слайд 16</vt:lpstr>
      <vt:lpstr>Слайд 17</vt:lpstr>
      <vt:lpstr>Умер Николай Алексеевич Некрасов 27 декабря 1877 (8 января 1878 н.с.) в Петербурге.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Николай Алексеевич Некрасов  (1821-1878)</dc:title>
  <dc:creator>123</dc:creator>
  <cp:lastModifiedBy>123</cp:lastModifiedBy>
  <cp:revision>9</cp:revision>
  <dcterms:created xsi:type="dcterms:W3CDTF">2013-04-01T12:56:48Z</dcterms:created>
  <dcterms:modified xsi:type="dcterms:W3CDTF">2013-04-01T14:22:45Z</dcterms:modified>
</cp:coreProperties>
</file>