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5" r:id="rId11"/>
    <p:sldId id="264" r:id="rId12"/>
    <p:sldId id="266" r:id="rId13"/>
    <p:sldId id="274" r:id="rId14"/>
    <p:sldId id="267" r:id="rId15"/>
    <p:sldId id="273" r:id="rId16"/>
    <p:sldId id="271" r:id="rId17"/>
    <p:sldId id="272" r:id="rId18"/>
    <p:sldId id="269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F545-BC0B-4C86-86CD-AA1AAD3DFD9B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A87B-39BB-4161-A9FC-7C16A0E80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F545-BC0B-4C86-86CD-AA1AAD3DFD9B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A87B-39BB-4161-A9FC-7C16A0E80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F545-BC0B-4C86-86CD-AA1AAD3DFD9B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A87B-39BB-4161-A9FC-7C16A0E80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F545-BC0B-4C86-86CD-AA1AAD3DFD9B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A87B-39BB-4161-A9FC-7C16A0E80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F545-BC0B-4C86-86CD-AA1AAD3DFD9B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A87B-39BB-4161-A9FC-7C16A0E80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F545-BC0B-4C86-86CD-AA1AAD3DFD9B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A87B-39BB-4161-A9FC-7C16A0E80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F545-BC0B-4C86-86CD-AA1AAD3DFD9B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A87B-39BB-4161-A9FC-7C16A0E80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F545-BC0B-4C86-86CD-AA1AAD3DFD9B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A87B-39BB-4161-A9FC-7C16A0E80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F545-BC0B-4C86-86CD-AA1AAD3DFD9B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A87B-39BB-4161-A9FC-7C16A0E80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F545-BC0B-4C86-86CD-AA1AAD3DFD9B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A87B-39BB-4161-A9FC-7C16A0E80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F545-BC0B-4C86-86CD-AA1AAD3DFD9B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A87B-39BB-4161-A9FC-7C16A0E80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0F545-BC0B-4C86-86CD-AA1AAD3DFD9B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3A87B-39BB-4161-A9FC-7C16A0E80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94" y="0"/>
            <a:ext cx="911710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04664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8800" b="1" i="1" dirty="0" smtClean="0">
                <a:ln w="38100">
                  <a:solidFill>
                    <a:srgbClr val="000099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Техника безопасности </a:t>
            </a:r>
          </a:p>
          <a:p>
            <a:pPr algn="ctr"/>
            <a:r>
              <a:rPr lang="ru-RU" sz="8800" b="1" i="1" dirty="0" smtClean="0">
                <a:ln w="38100">
                  <a:solidFill>
                    <a:srgbClr val="000099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на уроках химии</a:t>
            </a:r>
            <a:endParaRPr lang="ru-RU" sz="8800" b="1" i="1" dirty="0">
              <a:ln w="38100">
                <a:solidFill>
                  <a:srgbClr val="000099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0005-003-Voda-v-khimicheskom-protsess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2924944"/>
            <a:ext cx="2843808" cy="32308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589240"/>
            <a:ext cx="889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i="1" dirty="0">
              <a:ln w="38100">
                <a:noFill/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3.blogs.babble.com/babble-voices/shawn-burns-parenting-with-backpacking-dad/files/2011/09/Boy-with-Burger-and-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548680"/>
            <a:ext cx="3744416" cy="5616624"/>
          </a:xfrm>
          <a:prstGeom prst="ellipse">
            <a:avLst/>
          </a:prstGeom>
          <a:ln w="1270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4" name="Прямая соединительная линия 3"/>
          <p:cNvCxnSpPr>
            <a:stCxn id="1026" idx="1"/>
          </p:cNvCxnSpPr>
          <p:nvPr/>
        </p:nvCxnSpPr>
        <p:spPr>
          <a:xfrm>
            <a:off x="5768429" y="1371215"/>
            <a:ext cx="2836019" cy="3569953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764704"/>
            <a:ext cx="50405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i="1" dirty="0" smtClean="0">
                <a:solidFill>
                  <a:srgbClr val="FFFF00"/>
                </a:solidFill>
                <a:latin typeface="Comic Sans MS" pitchFamily="66" charset="0"/>
              </a:rPr>
              <a:t>Чай и вкусный бутерброд</a:t>
            </a:r>
          </a:p>
          <a:p>
            <a:r>
              <a:rPr lang="ru-RU" sz="3400" b="1" i="1" dirty="0" smtClean="0">
                <a:solidFill>
                  <a:srgbClr val="FFFF00"/>
                </a:solidFill>
                <a:latin typeface="Comic Sans MS" pitchFamily="66" charset="0"/>
              </a:rPr>
              <a:t>Очень просятся к вам </a:t>
            </a:r>
          </a:p>
          <a:p>
            <a:r>
              <a:rPr lang="ru-RU" sz="3400" b="1" i="1" dirty="0" smtClean="0">
                <a:solidFill>
                  <a:srgbClr val="FFFF00"/>
                </a:solidFill>
                <a:latin typeface="Comic Sans MS" pitchFamily="66" charset="0"/>
              </a:rPr>
              <a:t>в рот!</a:t>
            </a:r>
          </a:p>
          <a:p>
            <a:r>
              <a:rPr lang="ru-RU" sz="3400" b="1" i="1" dirty="0" smtClean="0">
                <a:solidFill>
                  <a:srgbClr val="FFFF00"/>
                </a:solidFill>
                <a:latin typeface="Comic Sans MS" pitchFamily="66" charset="0"/>
              </a:rPr>
              <a:t>Не обманывай себя!</a:t>
            </a:r>
          </a:p>
          <a:p>
            <a:r>
              <a:rPr lang="ru-RU" sz="3400" b="1" i="1" dirty="0" smtClean="0">
                <a:solidFill>
                  <a:srgbClr val="FFFF00"/>
                </a:solidFill>
                <a:latin typeface="Comic Sans MS" pitchFamily="66" charset="0"/>
              </a:rPr>
              <a:t>Есть и пить у нас нельзя! </a:t>
            </a:r>
            <a:r>
              <a:rPr lang="ru-RU" sz="3400" b="1" i="1" dirty="0" err="1" smtClean="0">
                <a:solidFill>
                  <a:srgbClr val="FFFF00"/>
                </a:solidFill>
                <a:latin typeface="Comic Sans MS" pitchFamily="66" charset="0"/>
              </a:rPr>
              <a:t>Это,друг,химкабинет</a:t>
            </a:r>
            <a:r>
              <a:rPr lang="ru-RU" sz="3400" b="1" i="1" dirty="0" smtClean="0">
                <a:solidFill>
                  <a:srgbClr val="FFFF00"/>
                </a:solidFill>
                <a:latin typeface="Comic Sans MS" pitchFamily="66" charset="0"/>
              </a:rPr>
              <a:t>,</a:t>
            </a:r>
          </a:p>
          <a:p>
            <a:r>
              <a:rPr lang="ru-RU" sz="3400" b="1" i="1" dirty="0" smtClean="0">
                <a:solidFill>
                  <a:srgbClr val="FFFF00"/>
                </a:solidFill>
                <a:latin typeface="Comic Sans MS" pitchFamily="66" charset="0"/>
              </a:rPr>
              <a:t>На еду у нас запрет!</a:t>
            </a:r>
            <a:endParaRPr lang="ru-RU" sz="3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1919"/>
                                      </p:to>
                                    </p:animClr>
                                    <p:animClr clrSpc="rgb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1919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hYqdQTJ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620688"/>
            <a:ext cx="4536504" cy="5688632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23528" y="908720"/>
            <a:ext cx="37444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Пусть в пробирке пахнет сладко,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В колбе -будто мармелад,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Вещества на вкус не пробуй!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Сладко пахнет даже яд!</a:t>
            </a:r>
            <a:endParaRPr lang="ru-RU" sz="36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1B1B"/>
                                      </p:to>
                                    </p:animClr>
                                    <p:animClr clrSpc="rgb">
                                      <p:cBhvr>
                                        <p:cTn id="7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1B1B"/>
                                      </p:to>
                                    </p:animClr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04664"/>
            <a:ext cx="64924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Из-под крана воду пить-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Все равно, что </a:t>
            </a:r>
            <a:r>
              <a:rPr lang="ru-RU" sz="3600" b="1" i="1" dirty="0" err="1" smtClean="0">
                <a:solidFill>
                  <a:srgbClr val="FFFF00"/>
                </a:solidFill>
                <a:latin typeface="Comic Sans MS" pitchFamily="66" charset="0"/>
              </a:rPr>
              <a:t>Ваниш</a:t>
            </a:r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,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Жажду можно утолить,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Но .... козленком станешь!</a:t>
            </a:r>
          </a:p>
        </p:txBody>
      </p:sp>
      <p:pic>
        <p:nvPicPr>
          <p:cNvPr id="24578" name="Picture 2" descr="http://mario.tomsk.fm/thumbs/h/bb7b8241-971c-4913-aeba-42f6ab8868ae.jpg"/>
          <p:cNvPicPr>
            <a:picLocks noChangeAspect="1" noChangeArrowheads="1"/>
          </p:cNvPicPr>
          <p:nvPr/>
        </p:nvPicPr>
        <p:blipFill>
          <a:blip r:embed="rId2" cstate="print"/>
          <a:srcRect t="1155" r="4425" b="3015"/>
          <a:stretch>
            <a:fillRect/>
          </a:stretch>
        </p:blipFill>
        <p:spPr bwMode="auto">
          <a:xfrm>
            <a:off x="1763688" y="2708920"/>
            <a:ext cx="5544616" cy="3789040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332656"/>
            <a:ext cx="66752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Рукой не трогай реактивы-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Начнутся страшные нарывы!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А коль коснешься кислоты-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Не миновать тогда беды!</a:t>
            </a:r>
            <a:endParaRPr lang="ru-RU" sz="36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laboratoriya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852936"/>
            <a:ext cx="5184576" cy="3810000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age_ge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780928"/>
            <a:ext cx="5256584" cy="3888432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3" y="476672"/>
            <a:ext cx="47525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Ты над брюками держал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С кислотой пробирку?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Круто, мальчик ,ты попал на штанишки с дыркой</a:t>
            </a:r>
            <a:endParaRPr lang="ru-RU" sz="36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ima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76672"/>
            <a:ext cx="2880320" cy="5472608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1-011-Tekhnika-bezopasnosti-pri-rabote-s-kislotami.jpg"/>
          <p:cNvPicPr>
            <a:picLocks noChangeAspect="1"/>
          </p:cNvPicPr>
          <p:nvPr/>
        </p:nvPicPr>
        <p:blipFill>
          <a:blip r:embed="rId2" cstate="print"/>
          <a:srcRect l="8263" t="22700" r="7475" b="14301"/>
          <a:stretch>
            <a:fillRect/>
          </a:stretch>
        </p:blipFill>
        <p:spPr>
          <a:xfrm>
            <a:off x="827584" y="2060848"/>
            <a:ext cx="7704856" cy="4320480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78710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Юный химик! Запомни, как оду: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Нельзя в кислоту лить воду!</a:t>
            </a:r>
            <a:endParaRPr lang="ru-RU" sz="36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_slide_32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3158" t="18987" r="42106" b="17722"/>
          <a:stretch>
            <a:fillRect/>
          </a:stretch>
        </p:blipFill>
        <p:spPr>
          <a:xfrm>
            <a:off x="5220072" y="1124744"/>
            <a:ext cx="3744416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1520" y="1124744"/>
            <a:ext cx="5616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К пламени нельзя никак близко наклоняться!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Только, скажем так, чудак может обжигаться!</a:t>
            </a:r>
            <a:endParaRPr lang="ru-RU" sz="36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20688"/>
            <a:ext cx="608051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Чтоб спиртовку затушить,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Дуть нельзя, парнишка!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Должен ты ее накрыть 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Колпачком иль крышкой!</a:t>
            </a:r>
            <a:endParaRPr lang="ru-RU" sz="36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028" name="Picture 4" descr="http://www.harchovyk.com/system/application/attachments/proposition/spirtov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56992"/>
            <a:ext cx="5256584" cy="3096344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1432" y="764704"/>
            <a:ext cx="51125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FF00"/>
                </a:solidFill>
                <a:latin typeface="Comic Sans MS" pitchFamily="66" charset="0"/>
              </a:rPr>
              <a:t>Ты работу завершил,</a:t>
            </a:r>
          </a:p>
          <a:p>
            <a:r>
              <a:rPr lang="ru-RU" sz="4000" b="1" i="1" dirty="0" smtClean="0">
                <a:solidFill>
                  <a:srgbClr val="FFFF00"/>
                </a:solidFill>
                <a:latin typeface="Comic Sans MS" pitchFamily="66" charset="0"/>
              </a:rPr>
              <a:t>Стол протер рабочий?</a:t>
            </a:r>
          </a:p>
          <a:p>
            <a:r>
              <a:rPr lang="ru-RU" sz="4000" b="1" i="1" dirty="0" smtClean="0">
                <a:solidFill>
                  <a:srgbClr val="FFFF00"/>
                </a:solidFill>
                <a:latin typeface="Comic Sans MS" pitchFamily="66" charset="0"/>
              </a:rPr>
              <a:t>Руки хорошо помыл?</a:t>
            </a:r>
          </a:p>
          <a:p>
            <a:r>
              <a:rPr lang="ru-RU" sz="4000" b="1" i="1" dirty="0" smtClean="0">
                <a:solidFill>
                  <a:srgbClr val="FFFF00"/>
                </a:solidFill>
                <a:latin typeface="Comic Sans MS" pitchFamily="66" charset="0"/>
              </a:rPr>
              <a:t>Или </a:t>
            </a:r>
            <a:r>
              <a:rPr lang="ru-RU" sz="4000" b="1" i="1" err="1" smtClean="0">
                <a:solidFill>
                  <a:srgbClr val="FFFF00"/>
                </a:solidFill>
                <a:latin typeface="Comic Sans MS" pitchFamily="66" charset="0"/>
              </a:rPr>
              <a:t>так</a:t>
            </a:r>
            <a:r>
              <a:rPr lang="ru-RU" sz="4000" b="1" i="1" smtClean="0">
                <a:solidFill>
                  <a:srgbClr val="FFFF00"/>
                </a:solidFill>
                <a:latin typeface="Comic Sans MS" pitchFamily="66" charset="0"/>
              </a:rPr>
              <a:t>, не </a:t>
            </a:r>
            <a:r>
              <a:rPr lang="ru-RU" sz="4000" b="1" i="1" dirty="0" smtClean="0">
                <a:solidFill>
                  <a:srgbClr val="FFFF00"/>
                </a:solidFill>
                <a:latin typeface="Comic Sans MS" pitchFamily="66" charset="0"/>
              </a:rPr>
              <a:t>очень?</a:t>
            </a:r>
            <a:endParaRPr lang="ru-RU" sz="40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b9a6dae0c1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3606349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04664"/>
            <a:ext cx="53640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FF00"/>
                </a:solidFill>
                <a:latin typeface="Comic Sans MS" pitchFamily="66" charset="0"/>
              </a:rPr>
              <a:t>Соблюдай правила техники безопасности на уроках химии!</a:t>
            </a:r>
            <a:endParaRPr lang="ru-RU" sz="5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3698" y="0"/>
            <a:ext cx="487030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476672"/>
            <a:ext cx="5400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FF00"/>
                </a:solidFill>
                <a:latin typeface="Comic Sans MS" pitchFamily="66" charset="0"/>
              </a:rPr>
              <a:t>Коль пришел в </a:t>
            </a:r>
            <a:r>
              <a:rPr lang="ru-RU" sz="4400" b="1" i="1" dirty="0" err="1" smtClean="0">
                <a:solidFill>
                  <a:srgbClr val="FFFF00"/>
                </a:solidFill>
                <a:latin typeface="Comic Sans MS" pitchFamily="66" charset="0"/>
              </a:rPr>
              <a:t>химкабинет</a:t>
            </a:r>
            <a:r>
              <a:rPr lang="ru-RU" sz="4400" b="1" i="1" dirty="0" smtClean="0">
                <a:solidFill>
                  <a:srgbClr val="FFFF00"/>
                </a:solidFill>
                <a:latin typeface="Comic Sans MS" pitchFamily="66" charset="0"/>
              </a:rPr>
              <a:t>,</a:t>
            </a:r>
          </a:p>
          <a:p>
            <a:r>
              <a:rPr lang="ru-RU" sz="4400" b="1" i="1" dirty="0" smtClean="0">
                <a:solidFill>
                  <a:srgbClr val="FFFF00"/>
                </a:solidFill>
                <a:latin typeface="Comic Sans MS" pitchFamily="66" charset="0"/>
              </a:rPr>
              <a:t>Так запомни, кроха:</a:t>
            </a:r>
          </a:p>
          <a:p>
            <a:r>
              <a:rPr lang="ru-RU" sz="4400" b="1" i="1" dirty="0" smtClean="0">
                <a:solidFill>
                  <a:srgbClr val="FFFF00"/>
                </a:solidFill>
                <a:latin typeface="Comic Sans MS" pitchFamily="66" charset="0"/>
              </a:rPr>
              <a:t>«Безопасность хорошо,</a:t>
            </a:r>
          </a:p>
          <a:p>
            <a:r>
              <a:rPr lang="ru-RU" sz="4400" b="1" i="1" dirty="0" smtClean="0">
                <a:solidFill>
                  <a:srgbClr val="FFFF00"/>
                </a:solidFill>
                <a:latin typeface="Comic Sans MS" pitchFamily="66" charset="0"/>
              </a:rPr>
              <a:t>Быть безруким плохо!»</a:t>
            </a:r>
            <a:endParaRPr lang="ru-RU" sz="4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160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0"/>
            <a:ext cx="41044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1919"/>
                                      </p:to>
                                    </p:animClr>
                                    <p:animClr clrSpc="rgb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1919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8F62D"/>
                                      </p:to>
                                    </p:animClr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F62D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856305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620688"/>
            <a:ext cx="4320480" cy="5544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95536" y="980728"/>
            <a:ext cx="40324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Если ты во все подряд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Окунаешь пальчик,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Про такого говорят: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«Бестолковый мальчик!»</a:t>
            </a:r>
            <a:endParaRPr lang="ru-RU" sz="36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5E0E9"/>
                                      </p:to>
                                    </p:animClr>
                                    <p:animClr clrSpc="rgb">
                                      <p:cBhvr>
                                        <p:cTn id="7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E0E9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jelaniya-uchitelyu-him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404664"/>
            <a:ext cx="4762500" cy="6048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908720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Запах можно распознать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и на расстоянии,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А в сосуды нос </a:t>
            </a:r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совать - риск </a:t>
            </a:r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для </a:t>
            </a:r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обоняния</a:t>
            </a:r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!</a:t>
            </a:r>
            <a:endParaRPr lang="ru-RU" sz="36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548680"/>
            <a:ext cx="494718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Comic Sans MS" pitchFamily="66" charset="0"/>
              </a:rPr>
              <a:t>Задавай себе вопрос,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latin typeface="Comic Sans MS" pitchFamily="66" charset="0"/>
              </a:rPr>
              <a:t>Но не суй в пробирку нос!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latin typeface="Comic Sans MS" pitchFamily="66" charset="0"/>
              </a:rPr>
              <a:t>Будешь кашлять и чихать,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latin typeface="Comic Sans MS" pitchFamily="66" charset="0"/>
              </a:rPr>
              <a:t>Слезы градом проливать!</a:t>
            </a:r>
            <a:endParaRPr lang="ru-RU" sz="28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400706_267769690035806_475251891_n.jpg"/>
          <p:cNvPicPr>
            <a:picLocks noChangeAspect="1"/>
          </p:cNvPicPr>
          <p:nvPr/>
        </p:nvPicPr>
        <p:blipFill>
          <a:blip r:embed="rId2" cstate="print"/>
          <a:srcRect l="-1808" r="29472" b="6925"/>
          <a:stretch>
            <a:fillRect/>
          </a:stretch>
        </p:blipFill>
        <p:spPr>
          <a:xfrm>
            <a:off x="5796136" y="260648"/>
            <a:ext cx="2880320" cy="3528392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67544" y="4221088"/>
            <a:ext cx="48942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Comic Sans MS" pitchFamily="66" charset="0"/>
              </a:rPr>
              <a:t>Помани рукой ты к носу,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latin typeface="Comic Sans MS" pitchFamily="66" charset="0"/>
              </a:rPr>
              <a:t>Вот ответ на все вопросы!</a:t>
            </a:r>
            <a:endParaRPr lang="ru-RU" sz="28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45glos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88640"/>
            <a:ext cx="3240360" cy="6264696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08_01_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88640"/>
            <a:ext cx="59987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Реактив без меры льешь,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Плохо это -помни.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Я не- жадина, но все ж 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Будь поэкономней!</a:t>
            </a:r>
            <a:endParaRPr lang="ru-RU" sz="36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098" name="Picture 2" descr="http://astersoft.net/images/7/6/Non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80928"/>
            <a:ext cx="5832648" cy="3888432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56292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</a:rPr>
              <a:t>При работе с жидкостью,</a:t>
            </a:r>
          </a:p>
          <a:p>
            <a:r>
              <a:rPr lang="ru-RU" sz="3600" b="1" i="1" dirty="0" smtClean="0">
                <a:solidFill>
                  <a:srgbClr val="FFFF00"/>
                </a:solidFill>
              </a:rPr>
              <a:t>Каждый должен знать:</a:t>
            </a:r>
          </a:p>
          <a:p>
            <a:r>
              <a:rPr lang="ru-RU" sz="3600" b="1" i="1" dirty="0" smtClean="0">
                <a:solidFill>
                  <a:srgbClr val="FFFF00"/>
                </a:solidFill>
              </a:rPr>
              <a:t>Мерить надо в каплях,</a:t>
            </a:r>
          </a:p>
          <a:p>
            <a:r>
              <a:rPr lang="ru-RU" sz="3600" b="1" i="1" dirty="0" smtClean="0">
                <a:solidFill>
                  <a:srgbClr val="FFFF00"/>
                </a:solidFill>
              </a:rPr>
              <a:t>Ведром не наливать!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http://www.alnam.ru/archive/arch.php?path=../htm/book_a_chem1/files.book&amp;file=a_chem1_67.files/image5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212976"/>
            <a:ext cx="3456384" cy="3024336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http://www.alnam.ru/archive/arch.php?path=../htm/book_a_chem1/files.book&amp;file=a_chem1_67.files/image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212976"/>
            <a:ext cx="3456384" cy="3024336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6085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При работе с веществами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Не берите их руками!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И не пробуйте на вкус!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Реактивы- не арбуз!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Слезет кожа с языка,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Comic Sans MS" pitchFamily="66" charset="0"/>
              </a:rPr>
              <a:t>И отвалится рука!</a:t>
            </a:r>
          </a:p>
        </p:txBody>
      </p:sp>
      <p:pic>
        <p:nvPicPr>
          <p:cNvPr id="3074" name="Picture 2" descr="http://chemistry-chemists.com/N6_2011/P16/reag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4704"/>
            <a:ext cx="4357439" cy="5256584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334</Words>
  <Application>Microsoft Office PowerPoint</Application>
  <PresentationFormat>Экран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33</cp:revision>
  <dcterms:created xsi:type="dcterms:W3CDTF">2013-06-29T16:37:27Z</dcterms:created>
  <dcterms:modified xsi:type="dcterms:W3CDTF">2013-08-04T18:39:44Z</dcterms:modified>
</cp:coreProperties>
</file>