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1" autoAdjust="0"/>
    <p:restoredTop sz="94660"/>
  </p:normalViewPr>
  <p:slideViewPr>
    <p:cSldViewPr>
      <p:cViewPr varScale="1">
        <p:scale>
          <a:sx n="54" d="100"/>
          <a:sy n="54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 userDrawn="1"/>
        </p:nvSpPr>
        <p:spPr>
          <a:xfrm>
            <a:off x="1295400" y="2797176"/>
            <a:ext cx="7543800" cy="2613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900" y="4300929"/>
            <a:ext cx="6400800" cy="800100"/>
          </a:xfrm>
          <a:noFill/>
        </p:spPr>
        <p:txBody>
          <a:bodyPr/>
          <a:lstStyle>
            <a:lvl1pPr marL="0" indent="0" algn="ctr">
              <a:buNone/>
              <a:defRPr b="0" i="1">
                <a:solidFill>
                  <a:schemeClr val="tx1">
                    <a:tint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3178176"/>
            <a:ext cx="7543800" cy="1470025"/>
          </a:xfrm>
          <a:noFill/>
        </p:spPr>
        <p:txBody>
          <a:bodyPr/>
          <a:lstStyle>
            <a:lvl1pPr algn="ctr">
              <a:defRPr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733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36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55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36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3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3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20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3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43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8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DA05-76D1-4F9C-9065-1ECFB9FF927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5AF95-E207-4B83-824D-508D1033B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77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biLevel thresh="25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LightScreen gridSize="9"/>
                    </a14:imgEffect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50000" contrast="41000"/>
                    </a14:imgEffect>
                  </a14:imgLayer>
                </a14:imgProps>
              </a:ext>
            </a:extLst>
          </a:blip>
          <a:srcRect/>
          <a:tile tx="-38100" ty="0" sx="71000" sy="3000" flip="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42897"/>
            </a:avLst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oundRect">
            <a:avLst>
              <a:gd name="adj" fmla="val 10569"/>
            </a:avLst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B27BDA05-76D1-4F9C-9065-1ECFB9FF9277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0D5AF95-E207-4B83-824D-508D1033B3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9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u="sng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10" y="1052736"/>
            <a:ext cx="64822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ПРЕЗЕНТАЦИЯ</a:t>
            </a:r>
          </a:p>
          <a:p>
            <a:pPr algn="ctr"/>
            <a:r>
              <a:rPr lang="ru-RU" sz="2800" i="1" dirty="0" smtClean="0"/>
              <a:t>НА ТЕМУ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b="1" dirty="0" smtClean="0"/>
              <a:t>«БАСНИ И.А. КРЫЛОВА»</a:t>
            </a:r>
          </a:p>
          <a:p>
            <a:pPr algn="ctr"/>
            <a:r>
              <a:rPr lang="ru-RU" sz="2400" i="1" dirty="0" smtClean="0"/>
              <a:t>К УРОКУ </a:t>
            </a:r>
          </a:p>
          <a:p>
            <a:pPr algn="ctr"/>
            <a:r>
              <a:rPr lang="ru-RU" sz="2400" i="1" dirty="0" smtClean="0"/>
              <a:t>ЧТЕНИЕ И РАЗВИТИЕ РЕЧИ </a:t>
            </a:r>
          </a:p>
          <a:p>
            <a:pPr algn="ctr"/>
            <a:r>
              <a:rPr lang="ru-RU" sz="2400" i="1" dirty="0" smtClean="0"/>
              <a:t>В 5 КОРРЕКЦИОННОМ (СПЕЦИАЛЬНОМ) </a:t>
            </a:r>
            <a:r>
              <a:rPr lang="ru-RU" sz="2400" i="1" dirty="0" smtClean="0"/>
              <a:t>КЛАССЕ</a:t>
            </a:r>
          </a:p>
          <a:p>
            <a:pPr algn="ctr"/>
            <a:r>
              <a:rPr lang="ru-RU" sz="2400" i="1" dirty="0" smtClean="0"/>
              <a:t>8 вида обучения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4581128"/>
            <a:ext cx="4595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</a:t>
            </a:r>
          </a:p>
          <a:p>
            <a:r>
              <a:rPr lang="ru-RU" sz="2400" dirty="0" smtClean="0"/>
              <a:t>УЧИТЕЛЬ-ДЕФЕКТОЛОГ</a:t>
            </a:r>
          </a:p>
          <a:p>
            <a:r>
              <a:rPr lang="ru-RU" sz="2400" dirty="0" smtClean="0"/>
              <a:t>МОУ   «СОШ № 1 Г. РТИЩЕВО</a:t>
            </a:r>
          </a:p>
          <a:p>
            <a:r>
              <a:rPr lang="ru-RU" sz="2400" dirty="0" smtClean="0"/>
              <a:t>САРАТОВСКОЙ ОБЛАСТИ»</a:t>
            </a:r>
          </a:p>
          <a:p>
            <a:r>
              <a:rPr lang="ru-RU" sz="2400" dirty="0" smtClean="0"/>
              <a:t>ВИЗГАЛОВА В.В.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403" y="0"/>
            <a:ext cx="5667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Какая это басня?</a:t>
            </a:r>
            <a:endParaRPr lang="ru-RU" sz="6000" dirty="0"/>
          </a:p>
        </p:txBody>
      </p:sp>
      <p:pic>
        <p:nvPicPr>
          <p:cNvPr id="3" name="Рисунок 2" descr="IMG_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53650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3" y="1340768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Да только воз </a:t>
            </a:r>
          </a:p>
          <a:p>
            <a:pPr algn="ctr"/>
            <a:r>
              <a:rPr lang="ru-RU" sz="6000" b="1" dirty="0" smtClean="0"/>
              <a:t>и ныне 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404" y="0"/>
            <a:ext cx="5667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Какая это басня?</a:t>
            </a:r>
            <a:endParaRPr lang="ru-RU" sz="6000" dirty="0"/>
          </a:p>
        </p:txBody>
      </p:sp>
      <p:pic>
        <p:nvPicPr>
          <p:cNvPr id="3" name="Picture 4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50405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1124744"/>
            <a:ext cx="33123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В сердце льстец всегда отыщет уголок.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403" y="0"/>
            <a:ext cx="5667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Какая это басня?</a:t>
            </a:r>
            <a:endParaRPr lang="ru-RU" sz="6000" dirty="0"/>
          </a:p>
        </p:txBody>
      </p:sp>
      <p:pic>
        <p:nvPicPr>
          <p:cNvPr id="24578" name="Picture 2" descr="13 (943) &amp;ocy;&amp;tcy; 03.04.2009 - &amp;Acy;&amp;lcy;&amp;ucy;&amp;shcy;&amp;tcy;&amp;icy;&amp;ncy;&amp;scy;&amp;kcy;&amp;icy;&amp;jcy; &amp;vcy;&amp;iecy;&amp;scy;&amp;tcy;&amp;n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680520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8064" y="908720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Ты всё пела,</a:t>
            </a:r>
          </a:p>
          <a:p>
            <a:pPr algn="ctr"/>
            <a:r>
              <a:rPr lang="ru-RU" sz="6000" b="1" dirty="0" smtClean="0"/>
              <a:t> это дело –</a:t>
            </a:r>
          </a:p>
          <a:p>
            <a:pPr algn="ctr"/>
            <a:r>
              <a:rPr lang="ru-RU" sz="6000" b="1" dirty="0" smtClean="0"/>
              <a:t>Так </a:t>
            </a:r>
          </a:p>
          <a:p>
            <a:pPr algn="ctr"/>
            <a:r>
              <a:rPr lang="ru-RU" sz="6000" b="1" dirty="0" smtClean="0"/>
              <a:t>поди же, попляши!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6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403" y="0"/>
            <a:ext cx="5667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Какая это басня?</a:t>
            </a:r>
            <a:endParaRPr lang="ru-RU" sz="6000" dirty="0"/>
          </a:p>
        </p:txBody>
      </p:sp>
      <p:pic>
        <p:nvPicPr>
          <p:cNvPr id="23554" name="Picture 2" descr="&amp;Scy;&amp;vcy;&amp;iukcy;&amp;tcy;&amp;ocy;&amp;vcy;&amp;acy; &amp;lcy;&amp;iukcy;&amp;tcy;&amp;iecy;&amp;rcy;&amp;acy;&amp;tcy;&amp;ucy;&amp;rcy;&amp;acy; 6 &amp;kcy;&amp;lcy;&amp;acy;&amp;scy; &amp;Scy;&amp;acy;&amp;jcy;&amp;tcy; &amp;ucy;&amp;chcy;&amp;icy;&amp;tcy;&amp;iecy;&amp;lcy;&amp;yacy; &amp;rcy;&amp;ucy;&amp;scy;&amp;scy;&amp;kcy;&amp;ocy;&amp;gcy;&amp;ocy; &amp;yacy;&amp;zcy;&amp;ycy;&amp;kcy;&amp;acy; &amp;icy; &amp;lcy;&amp;icy;&amp;tcy;&amp;iecy;&amp;rcy;&amp;acy;&amp;tcy;&amp;ucy;&amp;rcy;&amp;ycy; &amp;Tcy;&amp;ocy;&amp;ncy;&amp;kcy;&amp;ocy;&amp;ncy;&amp;ocy;&amp;gcy; &amp;IEcy;&amp;lcy;&amp;iecy;&amp;ncy;&amp;ycy; &amp;Ncy;&amp;icy;&amp;kcy;&amp;ocy;&amp;lcy;&amp;acy;&amp;iecy;&amp;v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80728"/>
            <a:ext cx="4680520" cy="5616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4283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У сильного всегда бессильный виноват.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403" y="0"/>
            <a:ext cx="5667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Какая это басня?</a:t>
            </a:r>
            <a:endParaRPr lang="ru-RU" sz="6000" dirty="0"/>
          </a:p>
        </p:txBody>
      </p:sp>
      <p:pic>
        <p:nvPicPr>
          <p:cNvPr id="3" name="Рисунок 2" descr="kanevskij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720"/>
            <a:ext cx="4752776" cy="568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1772816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А Васька слушает да 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403" y="0"/>
            <a:ext cx="5667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Какая это басня?</a:t>
            </a:r>
            <a:endParaRPr lang="ru-RU" sz="6000" dirty="0"/>
          </a:p>
        </p:txBody>
      </p:sp>
      <p:pic>
        <p:nvPicPr>
          <p:cNvPr id="3" name="Рисунок 2" descr="&amp;Kcy;&amp;ncy;&amp;icy;&amp;zhcy;&amp;ncy;&amp;ycy;&amp;jcy; &amp;icy;&amp;ncy;&amp;tcy;&amp;iecy;&amp;rcy;&amp;ncy;&amp;iecy;&amp;tcy;-&amp;mcy;&amp;acy;&amp;gcy;&amp;acy;&amp;zcy;&amp;icy;&amp;ncy; &amp;Lcy;&amp;Acy;&amp;Bcy;&amp;Icy;&amp;Rcy;&amp;Icy;&amp;Ncy;&amp;Tcy;: &amp;kcy;&amp;ncy;&amp;icy;&amp;zhcy;&amp;ncy;&amp;ycy;&amp;jcy; &amp;mcy;&amp;acy;&amp;gcy;&amp;acy;&amp;zcy;&amp;icy;&amp;ncy; &amp;scy; &amp;lcy;&amp;ucy;&amp;chcy;&amp;shcy;&amp;icy;&amp;mcy;&amp;i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9"/>
            <a:ext cx="512278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836712"/>
            <a:ext cx="4139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Беда коль пироги начнёт печи сапожник, </a:t>
            </a:r>
          </a:p>
          <a:p>
            <a:pPr algn="ctr"/>
            <a:r>
              <a:rPr lang="ru-RU" sz="5400" b="1" dirty="0" smtClean="0"/>
              <a:t>А сапоги тачать пирожник.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algn="ctr"/>
            <a:r>
              <a:rPr lang="ru-RU" sz="4000" b="1" dirty="0" smtClean="0"/>
              <a:t>В г. Санкт – Петербурге в Летнем саду есть памятник дедушке Крылову </a:t>
            </a:r>
            <a:endParaRPr lang="ru-RU" sz="4000" b="1" dirty="0"/>
          </a:p>
        </p:txBody>
      </p:sp>
      <p:pic>
        <p:nvPicPr>
          <p:cNvPr id="28678" name="Picture 6" descr="&amp;Bcy;&amp;rcy;&amp;acy;&amp;vcy;&amp;ycy;&amp;iecy; &amp;scy;&amp;ocy;&amp;lcy;&amp;dcy;&amp;acy;&amp;tcy;&amp;icy;&amp;kcy;&amp;icy; * &amp;Pcy;&amp;rcy;&amp;ocy;&amp;scy;&amp;mcy;&amp;ocy;&amp;tcy;&amp;rcy; &amp;tcy;&amp;iecy;&amp;mcy;&amp;ycy; - &amp;Ecy;&amp;tcy;&amp;ocy;&amp;tcy; &amp;dcy;&amp;iecy;&amp;ncy;&amp;softcy; &amp;vcy; &amp;icy;&amp;scy;&amp;tcy;&amp;ocy;&amp;r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536504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Пьедестал памятника украшен фигурами героев  произведений великого баснописца.</a:t>
            </a:r>
            <a:endParaRPr lang="ru-RU" sz="3600" b="1" dirty="0"/>
          </a:p>
        </p:txBody>
      </p:sp>
      <p:pic>
        <p:nvPicPr>
          <p:cNvPr id="29698" name="Picture 2" descr="&amp;Lcy;&amp;iecy;&amp;tcy;&amp;ncy;&amp;icy;&amp;jcy; &amp;scy;&amp;acy;&amp;dcy;.&amp;Scy;&amp;acy;&amp;ncy;&amp;kcy;&amp;tcy;-&amp;Pcy;&amp;iecy;&amp;tcy;&amp;iecy;&amp;rcy;&amp;bcy;&amp;ucy;&amp;rcy;&amp;gcy;.&amp;Fcy;&amp;ocy;&amp;tcy;&amp;ocy;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436096" cy="3744416"/>
          </a:xfrm>
          <a:prstGeom prst="rect">
            <a:avLst/>
          </a:prstGeom>
          <a:noFill/>
        </p:spPr>
      </p:pic>
      <p:pic>
        <p:nvPicPr>
          <p:cNvPr id="29700" name="Picture 4" descr="&amp;Lcy;&amp;iecy;&amp;tcy;&amp;ncy;&amp;icy;&amp;jcy; &amp;scy;&amp;acy;&amp;dcy;.&amp;Scy;&amp;acy;&amp;ncy;&amp;kcy;&amp;tcy;-&amp;Pcy;&amp;iecy;&amp;tcy;&amp;iecy;&amp;rcy;&amp;bcy;&amp;ucy;&amp;rcy;&amp;gcy;.&amp;Fcy;&amp;ocy;&amp;tcy;&amp;ocy;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5303912" cy="35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 smtClean="0"/>
              <a:t>Что высмеивают басни И.А.Крылова?</a:t>
            </a:r>
            <a:endParaRPr lang="ru-RU" sz="44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908720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лесть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6678" y="1124744"/>
            <a:ext cx="1939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ложь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5" y="2132856"/>
            <a:ext cx="3024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глупость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852936"/>
            <a:ext cx="2448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лень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17032"/>
            <a:ext cx="4248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невежество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509120"/>
            <a:ext cx="4427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хвастовство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11040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          Спасибо </a:t>
            </a:r>
          </a:p>
          <a:p>
            <a:r>
              <a:rPr lang="ru-RU" sz="6000" b="1" dirty="0" smtClean="0"/>
              <a:t>             за внимание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Иван Андреевич Крылов</a:t>
            </a:r>
            <a:endParaRPr lang="ru-RU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71574"/>
            <a:ext cx="4608512" cy="50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623731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1769-1844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rl Brulloff. Portrait of I. A. Krylov - Olga's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112568" cy="6334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260648"/>
            <a:ext cx="3779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Родился И. А. Крылов в Москве. Отец его Андрей Прохорович служил капитаном. Мать-Мария Алексеевна была неграмотной женщиной и училась грамоте вместе с сыном. Семья жила небогато. Основным богатством отца был сундучок, в котором он хранил книги. </a:t>
            </a:r>
          </a:p>
          <a:p>
            <a:pPr algn="ctr"/>
            <a:r>
              <a:rPr lang="ru-RU" sz="2400" b="1" i="1" dirty="0" smtClean="0"/>
              <a:t>Ваня Крылов не смог получить в детстве хорошего образования. Но он очень хотел учиться и стал заниматься сам.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Vcy; 1778 &amp;gcy;&amp;ocy;&amp;dcy;&amp;ucy; &amp;ucy;&amp;mcy;&amp;icy;&amp;rcy;&amp;acy;&amp;iecy;&amp;tcy; &amp;ocy;&amp;tcy;&amp;iecy;&amp;tscy; &amp;Icy;&amp;vcy;&amp;acy;&amp;ncy;&amp;acy; &amp;Kcy;&amp;rcy;&amp;ycy;&amp;lcy;&amp;ocy;&amp;vcy;&amp;acy; &amp;vcy; &amp;ncy;&amp;acy;&amp;scy;&amp;lcy;&amp;iecy;&amp;dcy;&amp;scy;&amp;tcy;&amp;vcy;&amp;ocy; &amp;ocy;&amp;scy;&amp;tcy;&amp;acy;&amp;vcy;&amp;icy;&amp;vcy; &amp;scy;&amp;ucy;&amp;ncy;&amp;dcy;&amp;ucy;&amp;kcy; &amp;scy; &amp;kcy;&amp;ncy;&amp;icy;&amp;gcy;&amp;acy;&amp;mcy;&amp;icy;. &amp;Icy;&amp;vcy;&amp;acy;&amp;ncy; &amp;Kcy;&amp;rcy;&amp;ycy;&amp;lcy;&amp;ocy;&amp;vcy; &amp;pcy;&amp;iecy;&amp;rcy;&amp;iecy;&amp;iecy;&amp;zcy;&amp;zhcy;&amp;acy;&amp;iecy;&amp;tcy; &amp;vcy; &amp;Pcy;&amp;iecy;&amp;tcy;&amp;iecy;&amp;rcy;&amp;bcy;&amp;ucy;&amp;rcy;&amp;gcy;, &amp;gcy;&amp;dcy;&amp;iecy; &amp;ucy;&amp;scy;&amp;tcy;&amp;rcy;&amp;acy;&amp;icy;&amp;vcy;&amp;acy;&amp;ie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77000" cy="41928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50912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Крылов жил и работал в Петербурге. Он написал более двухсот басен. В них Крылов учит людей узнавать самих себя, помогает обнаруживать недостатки и подсказывает, как можно от них избавиться. </a:t>
            </a:r>
          </a:p>
          <a:p>
            <a:pPr algn="ctr"/>
            <a:r>
              <a:rPr lang="ru-RU" sz="2800" dirty="0" smtClean="0"/>
              <a:t>Он учит мудрости жизни</a:t>
            </a:r>
            <a:r>
              <a:rPr lang="ru-RU" sz="4000" dirty="0" smtClean="0"/>
              <a:t>.</a:t>
            </a:r>
          </a:p>
          <a:p>
            <a:pPr algn="ctr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0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Многие поколения людей зовут писателя «дедушкой Крыловым», любят и знают наизусть его басни наизусть.</a:t>
            </a:r>
            <a:endParaRPr lang="ru-RU" sz="2400" dirty="0"/>
          </a:p>
        </p:txBody>
      </p:sp>
      <p:pic>
        <p:nvPicPr>
          <p:cNvPr id="17410" name="Picture 2" descr="&amp;Mcy;&amp;acy;&amp;tcy;&amp;iecy;&amp;rcy;&amp;icy;&amp;acy;&amp;lcy;&amp;ycy; &amp;zcy;&amp;acy; 13.01.2012 &quot; &amp;Scy;&amp;tcy;&amp;rcy;&amp;acy;&amp;ncy;&amp;icy;&amp;tscy;&amp;acy; 2 &quot; &amp;Scy;&amp;kcy;&amp;acy;&amp;chcy;&amp;acy;&amp;tcy;&amp;softcy; &amp;ncy;&amp;ocy;&amp;vcy;&amp;ycy;&amp;iecy; &amp;fcy;&amp;icy;&amp;lcy;&amp;softcy;&amp;mcy;&amp;ycy;, &amp;mcy;&amp;ucy;&amp;zcy;&amp;ycy;&amp;kcy;&amp;ucy;, &amp;scy;&amp;ocy;&amp;fcy;&amp;tcy; &amp;icy; &amp;mcy;&amp;ncy;&amp;ocy;&amp;gcy;&amp;ocy;&amp;iecy; &amp;dcy;&amp;rcy;&amp;ucy;&amp;gcy;&amp;ocy;&amp;iecy;, &amp;scy;&amp;mcy;&amp;ocy;&amp;tcy;&amp;rcy;&amp;iecy;&amp;tcy;&amp;softcy; &amp;pcy;&amp;ocy;&amp;pcy;&amp;ucy;&amp;lcy;&amp;yacy;&amp;rcy;&amp;ncy;&amp;ycy;&amp;iecy; &amp;fcy;&amp;icy;&amp;lcy;&amp;softcy;&amp;mcy;&amp;ycy; online &amp;icy; 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533353" cy="4896544"/>
          </a:xfrm>
          <a:prstGeom prst="rect">
            <a:avLst/>
          </a:prstGeom>
          <a:noFill/>
        </p:spPr>
      </p:pic>
      <p:pic>
        <p:nvPicPr>
          <p:cNvPr id="17412" name="Picture 4" descr="&amp;Dcy;&amp;vcy;&amp;icy;&amp;ncy;&amp;acy;-&amp;Icy;&amp;ncy;&amp;fcy;&amp;ocy;&amp;rcy;&amp;mcy; &amp;Ncy;&amp;ocy;&amp;vcy;&amp;ocy;&amp;scy;&amp;tcy;&amp;icy; '&amp;Pcy;&amp;ocy;&amp;ecy;&amp;zcy;&amp;icy;&amp;yacy; &amp;ncy;&amp;acy;&amp;rcy;&amp;ocy;&amp;dcy;&amp;ncy;&amp;ocy;&amp;jcy; &amp;mcy;&amp;ucy;&amp;dcy;&amp;rcy;&amp;ocy;&amp;scy;&amp;tcy;&amp;icy;' &amp;rcy;&amp;acy;&amp;scy;&amp;scy;&amp;kcy;&amp;acy;&amp;zhcy;&amp;iecy;&amp;tcy; &amp;ocy; &amp;vcy;&amp;iecy;&amp;lcy;&amp;icy;&amp;kcy;&amp;ocy;&amp;mcy; &amp;bcy;&amp;acy;&amp;scy;&amp;ncy;&amp;ocy;&amp;pcy;&amp;icy;&amp;scy;&amp;ts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176464" cy="4824536"/>
          </a:xfrm>
          <a:prstGeom prst="rect">
            <a:avLst/>
          </a:prstGeom>
          <a:noFill/>
        </p:spPr>
      </p:pic>
      <p:pic>
        <p:nvPicPr>
          <p:cNvPr id="17414" name="Picture 6" descr="&amp;Bcy;&amp;acy;&amp;scy;&amp;ncy;&amp;icy; : &amp;Kcy;&amp;rcy;&amp;ycy;&amp;lcy;&amp;ocy;&amp;vcy; &amp;Icy;. : ISBN 978-5-699-19766-8 : &amp;Icy;&amp;ncy;&amp;tcy;&amp;iecy;&amp;rcy;&amp;ncy;&amp;iecy;&amp;tcy;-&amp;mcy;&amp;acy;&amp;gcy;&amp;acy;&amp;zcy;&amp;icy;&amp;ncy; &amp;kcy;&amp;ncy;&amp;icy;&amp;gcy;&amp;icy; ''&amp;Ncy;&amp;iecy;&amp;vcy;&amp;scy;&amp;kcy;&amp;icy;&amp;jcy; &amp;pcy;&amp;rcy;&amp;ocy;&amp;scy;&amp;pcy;&amp;iecy;&amp;k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0000" cy="4762500"/>
          </a:xfrm>
          <a:prstGeom prst="rect">
            <a:avLst/>
          </a:prstGeom>
          <a:noFill/>
        </p:spPr>
      </p:pic>
      <p:pic>
        <p:nvPicPr>
          <p:cNvPr id="17416" name="Picture 8" descr="&amp;Icy;&amp;vcy;&amp;acy;&amp;ncy; &amp;Acy;&amp;ncy;&amp;dcy;&amp;rcy;&amp;iecy;&amp;iecy;&amp;vcy;&amp;icy;&amp;chcy; &amp;Kcy;&amp;rcy;&amp;ycy;&amp;lcy;&amp;ocy;&amp;vcy; - &amp;Pcy;&amp;ocy;&amp;lcy;&amp;ncy;&amp;ocy;&amp;iecy; &amp;scy;&amp;ocy;&amp;bcy;&amp;rcy;&amp;acy;&amp;ncy;&amp;icy;&amp;iecy; &amp;pcy;&amp;rcy;&amp;ocy;&amp;icy;&amp;zcy;&amp;vcy;&amp;iecy;&amp;d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700808"/>
            <a:ext cx="3168352" cy="4824536"/>
          </a:xfrm>
          <a:prstGeom prst="rect">
            <a:avLst/>
          </a:prstGeom>
          <a:noFill/>
        </p:spPr>
      </p:pic>
      <p:pic>
        <p:nvPicPr>
          <p:cNvPr id="17420" name="Picture 12" descr="&amp;Bcy;&amp;acy;&amp;scy;&amp;ncy;&amp;icy; &amp;Vcy; &amp;kcy;&amp;ncy;&amp;icy;&amp;gcy;&amp;ucy; &amp;vcy;&amp;ocy;&amp;shcy;&amp;lcy;&amp;icy; &amp;kcy;&amp;acy;&amp;kcy; &amp;ncy;&amp;acy;&amp;icy;&amp;bcy;&amp;ocy;&amp;lcy;&amp;iecy;&amp;iecy; &amp;icy;&amp;zcy;&amp;vcy;&amp;iecy;&amp;scy;&amp;tcy;&amp;ncy;&amp;ycy;&amp;iecy; &amp;bcy;&amp;acy;&amp;scy;&amp;ncy;&amp;icy; &amp;Icy;.&amp;Acy;. &amp;Kcy;&amp;rcy;&amp;ycy;&amp;lcy;&amp;ocy;&amp;vcy;&amp;acy;, &amp;kcy;&amp;ocy;&amp;tcy;&amp;ocy;&amp;rcy;&amp;ycy;&amp;iecy; &amp;dcy;&amp;iecy;&amp;tcy;&amp;icy; &amp;ucy;&amp;chcy;&amp;acy;&amp;tcy; &amp;iecy;&amp;shchcy;&amp;iecy; &amp;vcy; &amp;shcy;&amp;kcy;&amp;ocy;&amp;lcy;&amp;iecy;, &amp;tcy;&amp;acy;&amp;kcy; &amp;icy; &amp;mcy;&amp;iecy;&amp;ncy;&amp;iecy;&amp;iecy; &amp;icy;&amp;zcy;&amp;vcy;&amp;iecy;&amp;scy;&amp;tcy;&amp;ncy;&amp;ycy;&amp;iecy;. &amp;Pcy;&amp;rcy;&amp;ocy;&amp;chcy;&amp;icy;&amp;tcy;&amp;acy;&amp;vcy; &amp;icy;&amp;kh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72816"/>
            <a:ext cx="3377952" cy="4608512"/>
          </a:xfrm>
          <a:prstGeom prst="rect">
            <a:avLst/>
          </a:prstGeom>
          <a:noFill/>
        </p:spPr>
      </p:pic>
      <p:pic>
        <p:nvPicPr>
          <p:cNvPr id="17424" name="Picture 16" descr="&amp;Scy;&amp;pcy;&amp;rcy;&amp;acy;&amp;vcy;&amp;ocy;&amp;chcy;&amp;ncy;&amp;acy;&amp;yacy; &amp;scy;&amp;lcy;&amp;ucy;&amp;zhcy;&amp;bcy;&amp;acy; &amp;IEcy;&amp;kcy;&amp;acy;&amp;tcy;&amp;iecy;&amp;rcy;&amp;icy;&amp;ncy;&amp;bcy;&amp;ucy;&amp;rcy;&amp;gcy;&amp;acy; - &amp;scy;&amp;pcy;&amp;rcy;&amp;acy;&amp;vcy;&amp;kcy;&amp;acy; &amp;IEcy;&amp;kcy;&amp;acy;&amp;tcy;&amp;iecy;&amp;rcy;&amp;icy;&amp;ncy;&amp;bcy;&amp;ucy;&amp;r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772816"/>
            <a:ext cx="35283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Басня</a:t>
            </a:r>
            <a:r>
              <a:rPr lang="ru-RU" sz="4400" b="1" dirty="0" smtClean="0">
                <a:solidFill>
                  <a:srgbClr val="FF0000"/>
                </a:solidFill>
              </a:rPr>
              <a:t> –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это краткий иносказательный рассказ поучительного характера. Действующими лицами в басне часто выступают животные, предметы, которые обладают человеческими качествами. Обычно они умеют говорить.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Часто басня заканчивается или начинается моралью, в которой заключается смысл произведения.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0"/>
            <a:ext cx="56521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Многие фразы из басен </a:t>
            </a:r>
          </a:p>
          <a:p>
            <a:pPr algn="ctr"/>
            <a:r>
              <a:rPr lang="ru-RU" sz="5400" dirty="0" smtClean="0"/>
              <a:t>И.А. Крылова стали крылатыми выражениями, то есть пословицами или поговорками.</a:t>
            </a:r>
          </a:p>
          <a:p>
            <a:endParaRPr lang="ru-RU" dirty="0"/>
          </a:p>
        </p:txBody>
      </p:sp>
      <p:pic>
        <p:nvPicPr>
          <p:cNvPr id="18434" name="Picture 2" descr="&amp;Scy;&amp;mcy;&amp;iecy;&amp;shcy;&amp;ncy;&amp;ycy;&amp;iecy; &amp;icy;&amp;scy;&amp;tcy;&amp;ocy;&amp;rcy;&amp;icy;&amp;icy; &amp;vcy;&amp;iecy;&amp;lcy;&amp;icy;&amp;kcy;&amp;icy;&amp;khcy; &amp;lcy;&amp;yucy;&amp;dcy;&amp;iecy;&amp;jcy; (&amp;Fcy;&amp;Ocy;&amp;Tcy;&amp;Ocy;) MediaD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16835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40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Какая это басня?</a:t>
            </a:r>
            <a:endParaRPr lang="ru-RU" sz="6000" dirty="0"/>
          </a:p>
        </p:txBody>
      </p:sp>
      <p:pic>
        <p:nvPicPr>
          <p:cNvPr id="3" name="Рисунок 2" descr="IMG_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41764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980728"/>
            <a:ext cx="4427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Чтоб музыкантом быть, так надобно уменье…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15CBCB-90E0-4193-9AEC-5A6D8B71D1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172</TotalTime>
  <Words>351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2014-12-21T10:50:19Z</dcterms:created>
  <dcterms:modified xsi:type="dcterms:W3CDTF">2014-12-28T20:43:35Z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TC026583379991</vt:lpwstr>
  </property>
</Properties>
</file>