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82" r:id="rId7"/>
    <p:sldId id="284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88" r:id="rId24"/>
    <p:sldId id="287" r:id="rId25"/>
    <p:sldId id="277" r:id="rId26"/>
    <p:sldId id="278" r:id="rId27"/>
    <p:sldId id="289" r:id="rId28"/>
    <p:sldId id="290" r:id="rId29"/>
    <p:sldId id="291" r:id="rId30"/>
    <p:sldId id="286" r:id="rId31"/>
    <p:sldId id="292" r:id="rId32"/>
    <p:sldId id="279" r:id="rId33"/>
    <p:sldId id="293" r:id="rId34"/>
    <p:sldId id="294" r:id="rId35"/>
    <p:sldId id="295" r:id="rId36"/>
    <p:sldId id="280" r:id="rId37"/>
    <p:sldId id="281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50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04.10.2014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302DC-2899-4039-86A3-5E57D1F29746}" type="datetimeFigureOut">
              <a:rPr lang="ru-RU"/>
              <a:pPr>
                <a:defRPr/>
              </a:pPr>
              <a:t>04.10.2014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48269-2767-4192-9526-399C8B91C3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0.jpeg"/><Relationship Id="rId4" Type="http://schemas.openxmlformats.org/officeDocument/2006/relationships/image" Target="../media/image10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jpeg"/><Relationship Id="rId5" Type="http://schemas.openxmlformats.org/officeDocument/2006/relationships/image" Target="../media/image116.jpeg"/><Relationship Id="rId4" Type="http://schemas.openxmlformats.org/officeDocument/2006/relationships/image" Target="../media/image11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4.jpeg"/><Relationship Id="rId4" Type="http://schemas.openxmlformats.org/officeDocument/2006/relationships/image" Target="../media/image12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7" Type="http://schemas.openxmlformats.org/officeDocument/2006/relationships/image" Target="../media/image136.jpeg"/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5.jpeg"/><Relationship Id="rId5" Type="http://schemas.openxmlformats.org/officeDocument/2006/relationships/image" Target="../media/image134.jpeg"/><Relationship Id="rId4" Type="http://schemas.openxmlformats.org/officeDocument/2006/relationships/image" Target="../media/image133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4512002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4000" b="1" i="1" dirty="0" smtClean="0">
                <a:solidFill>
                  <a:schemeClr val="tx1"/>
                </a:solidFill>
                <a:effectLst/>
              </a:rPr>
            </a:br>
            <a:r>
              <a:rPr lang="ru-RU" sz="4000" b="1" i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4000" b="1" i="1" dirty="0" smtClean="0">
                <a:solidFill>
                  <a:schemeClr val="tx1"/>
                </a:solidFill>
                <a:effectLst/>
              </a:rPr>
            </a:br>
            <a:r>
              <a:rPr lang="ru-RU" sz="4000" b="1" i="1" dirty="0" smtClean="0">
                <a:solidFill>
                  <a:schemeClr val="tx1"/>
                </a:solidFill>
                <a:effectLst/>
              </a:rPr>
              <a:t>Доклад </a:t>
            </a:r>
            <a:r>
              <a:rPr lang="ru-RU" sz="2800" b="1" i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800" b="1" i="1" dirty="0" smtClean="0">
                <a:solidFill>
                  <a:schemeClr val="tx1"/>
                </a:solidFill>
                <a:effectLst/>
              </a:rPr>
            </a:br>
            <a:r>
              <a:rPr lang="ru-RU" sz="3200" b="1" i="1" dirty="0" smtClean="0">
                <a:solidFill>
                  <a:schemeClr val="tx1"/>
                </a:solidFill>
                <a:effectLst/>
              </a:rPr>
              <a:t>«Анализ </a:t>
            </a:r>
            <a:r>
              <a:rPr lang="ru-RU" sz="3200" b="1" i="1" dirty="0" err="1" smtClean="0">
                <a:solidFill>
                  <a:schemeClr val="tx1"/>
                </a:solidFill>
                <a:effectLst/>
              </a:rPr>
              <a:t>учебно</a:t>
            </a:r>
            <a:r>
              <a:rPr lang="ru-RU" sz="3200" b="1" i="1" dirty="0" smtClean="0">
                <a:solidFill>
                  <a:schemeClr val="tx1"/>
                </a:solidFill>
                <a:effectLst/>
              </a:rPr>
              <a:t> – воспитательной работы МО</a:t>
            </a:r>
            <a:br>
              <a:rPr lang="ru-RU" sz="3200" b="1" i="1" dirty="0" smtClean="0">
                <a:solidFill>
                  <a:schemeClr val="tx1"/>
                </a:solidFill>
                <a:effectLst/>
              </a:rPr>
            </a:br>
            <a:r>
              <a:rPr lang="ru-RU" sz="3200" b="1" i="1" dirty="0" smtClean="0">
                <a:solidFill>
                  <a:schemeClr val="tx1"/>
                </a:solidFill>
                <a:effectLst/>
              </a:rPr>
              <a:t> учителей средних и старших классов со сложной структурой дефекта </a:t>
            </a:r>
            <a:br>
              <a:rPr lang="ru-RU" sz="3200" b="1" i="1" dirty="0" smtClean="0">
                <a:solidFill>
                  <a:schemeClr val="tx1"/>
                </a:solidFill>
                <a:effectLst/>
              </a:rPr>
            </a:br>
            <a:r>
              <a:rPr lang="ru-RU" sz="3200" b="1" i="1" dirty="0" smtClean="0">
                <a:solidFill>
                  <a:schemeClr val="tx1"/>
                </a:solidFill>
                <a:effectLst/>
              </a:rPr>
              <a:t>за 2013-2014 учебный год».</a:t>
            </a:r>
            <a:r>
              <a:rPr lang="ru-RU" sz="2800" b="1" i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800" b="1" i="1" dirty="0" smtClean="0">
                <a:solidFill>
                  <a:schemeClr val="tx1"/>
                </a:solidFill>
                <a:effectLst/>
              </a:rPr>
            </a:br>
            <a:r>
              <a:rPr lang="ru-RU" sz="2800" b="1" i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800" b="1" i="1" dirty="0" smtClean="0">
                <a:solidFill>
                  <a:schemeClr val="tx1"/>
                </a:solidFill>
                <a:effectLst/>
              </a:rPr>
            </a:br>
            <a:r>
              <a:rPr lang="ru-RU" sz="2800" b="1" i="1" dirty="0" smtClean="0">
                <a:solidFill>
                  <a:schemeClr val="tx1"/>
                </a:solidFill>
                <a:effectLst/>
              </a:rPr>
              <a:t>                   Руководитель МО: </a:t>
            </a:r>
            <a:r>
              <a:rPr lang="ru-RU" sz="2800" b="1" i="1" dirty="0" err="1" smtClean="0">
                <a:solidFill>
                  <a:schemeClr val="tx1"/>
                </a:solidFill>
                <a:effectLst/>
              </a:rPr>
              <a:t>Манцерева</a:t>
            </a:r>
            <a:r>
              <a:rPr lang="ru-RU" sz="2800" b="1" i="1" dirty="0" smtClean="0">
                <a:solidFill>
                  <a:schemeClr val="tx1"/>
                </a:solidFill>
                <a:effectLst/>
              </a:rPr>
              <a:t> Е.Б.</a:t>
            </a:r>
            <a:endParaRPr lang="ru-RU" sz="2800" b="1" i="1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1"/>
            <a:ext cx="81439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 smtClean="0"/>
              <a:t>Открытый урок – практика</a:t>
            </a:r>
          </a:p>
          <a:p>
            <a:pPr lvl="0" algn="ctr"/>
            <a:r>
              <a:rPr lang="ru-RU" sz="2400" b="1" dirty="0" smtClean="0"/>
              <a:t> по прикладному (профильному) труду в 8 «б» классе </a:t>
            </a:r>
          </a:p>
          <a:p>
            <a:pPr lvl="0" algn="ctr"/>
            <a:r>
              <a:rPr lang="ru-RU" sz="2400" b="1" dirty="0" smtClean="0"/>
              <a:t>по теме «Пересадка флоксов».</a:t>
            </a:r>
          </a:p>
          <a:p>
            <a:pPr lvl="0"/>
            <a:r>
              <a:rPr lang="ru-RU" sz="2400" b="1" dirty="0" smtClean="0"/>
              <a:t>                                                                 Учитель: </a:t>
            </a:r>
            <a:r>
              <a:rPr lang="ru-RU" sz="2400" b="1" dirty="0" err="1" smtClean="0"/>
              <a:t>Алексеенко</a:t>
            </a:r>
            <a:r>
              <a:rPr lang="ru-RU" sz="2400" b="1" dirty="0" smtClean="0"/>
              <a:t> О.В.</a:t>
            </a:r>
          </a:p>
          <a:p>
            <a:endParaRPr lang="ru-RU" dirty="0"/>
          </a:p>
        </p:txBody>
      </p:sp>
      <p:pic>
        <p:nvPicPr>
          <p:cNvPr id="1026" name="Picture 2" descr="D:\Открытый урок 8 Б\IMG_01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1196753"/>
            <a:ext cx="1872208" cy="2496278"/>
          </a:xfrm>
          <a:prstGeom prst="rect">
            <a:avLst/>
          </a:prstGeom>
          <a:noFill/>
        </p:spPr>
      </p:pic>
      <p:pic>
        <p:nvPicPr>
          <p:cNvPr id="1027" name="Picture 3" descr="D:\Открытый урок 8 Б\IMG_012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47864" y="1484784"/>
            <a:ext cx="2715766" cy="1824969"/>
          </a:xfrm>
          <a:prstGeom prst="rect">
            <a:avLst/>
          </a:prstGeom>
          <a:noFill/>
        </p:spPr>
      </p:pic>
      <p:pic>
        <p:nvPicPr>
          <p:cNvPr id="1028" name="Picture 4" descr="D:\Открытый урок 8 Б\IMG_014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03648" y="4149080"/>
            <a:ext cx="2699792" cy="2024844"/>
          </a:xfrm>
          <a:prstGeom prst="rect">
            <a:avLst/>
          </a:prstGeom>
          <a:noFill/>
        </p:spPr>
      </p:pic>
      <p:pic>
        <p:nvPicPr>
          <p:cNvPr id="1029" name="Picture 5" descr="D:\Открытый урок 8 Б\IMG_014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60232" y="1676806"/>
            <a:ext cx="1851670" cy="2468894"/>
          </a:xfrm>
          <a:prstGeom prst="rect">
            <a:avLst/>
          </a:prstGeom>
          <a:noFill/>
        </p:spPr>
      </p:pic>
      <p:pic>
        <p:nvPicPr>
          <p:cNvPr id="1030" name="Picture 6" descr="D:\Открытый урок 8 Б\IMG_008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355976" y="3501008"/>
            <a:ext cx="2160240" cy="28977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0"/>
            <a:ext cx="80010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 smtClean="0"/>
              <a:t>Открытый урок по домоводству в 6 «б» классе по теме: «Уход за полостью рта». </a:t>
            </a:r>
          </a:p>
          <a:p>
            <a:pPr lvl="0" algn="ctr"/>
            <a:r>
              <a:rPr lang="ru-RU" sz="2400" b="1" dirty="0" smtClean="0"/>
              <a:t>                                                                   Учитель: </a:t>
            </a:r>
            <a:r>
              <a:rPr lang="ru-RU" sz="2400" b="1" dirty="0" err="1" smtClean="0"/>
              <a:t>Рамазанова</a:t>
            </a:r>
            <a:r>
              <a:rPr lang="ru-RU" sz="2400" b="1" dirty="0" smtClean="0"/>
              <a:t> А.Д.</a:t>
            </a:r>
          </a:p>
          <a:p>
            <a:endParaRPr lang="ru-RU" dirty="0"/>
          </a:p>
        </p:txBody>
      </p:sp>
      <p:pic>
        <p:nvPicPr>
          <p:cNvPr id="20482" name="Picture 2" descr="D:\фотогр\2013-14 уч год\откр урок Рамазанова 13-14\P111086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1071546"/>
            <a:ext cx="2415912" cy="2214578"/>
          </a:xfrm>
          <a:prstGeom prst="rect">
            <a:avLst/>
          </a:prstGeom>
          <a:noFill/>
        </p:spPr>
      </p:pic>
      <p:pic>
        <p:nvPicPr>
          <p:cNvPr id="20483" name="Picture 3" descr="D:\фотогр\2013-14 уч год\откр урок Рамазанова 13-14\P111087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86182" y="1500174"/>
            <a:ext cx="2143122" cy="2857496"/>
          </a:xfrm>
          <a:prstGeom prst="rect">
            <a:avLst/>
          </a:prstGeom>
          <a:noFill/>
        </p:spPr>
      </p:pic>
      <p:pic>
        <p:nvPicPr>
          <p:cNvPr id="20484" name="Picture 4" descr="D:\фотогр\2013-14 уч год\откр урок Рамазанова 13-14\P111090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72198" y="3714752"/>
            <a:ext cx="2857520" cy="2612599"/>
          </a:xfrm>
          <a:prstGeom prst="rect">
            <a:avLst/>
          </a:prstGeom>
          <a:noFill/>
        </p:spPr>
      </p:pic>
      <p:pic>
        <p:nvPicPr>
          <p:cNvPr id="20485" name="Picture 5" descr="D:\фотогр\2013-14 уч год\откр урок Рамазанова 13-14\P111092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14414" y="4500570"/>
            <a:ext cx="2899542" cy="2143140"/>
          </a:xfrm>
          <a:prstGeom prst="rect">
            <a:avLst/>
          </a:prstGeom>
          <a:noFill/>
        </p:spPr>
      </p:pic>
      <p:pic>
        <p:nvPicPr>
          <p:cNvPr id="20486" name="Picture 6" descr="D:\фотогр\2013-14 уч год\откр урок Рамазанова 13-14\P111089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72198" y="1285860"/>
            <a:ext cx="2762237" cy="2071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0"/>
            <a:ext cx="8143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 smtClean="0"/>
              <a:t>Открытый урок физической культуры в 5 «б» классе</a:t>
            </a:r>
          </a:p>
          <a:p>
            <a:pPr lvl="0" algn="ctr"/>
            <a:r>
              <a:rPr lang="ru-RU" sz="2400" b="1" dirty="0" smtClean="0"/>
              <a:t> по теме: «Элементы игры с мячом».                                                           Учитель: Суханов С.Г.</a:t>
            </a:r>
          </a:p>
          <a:p>
            <a:endParaRPr lang="ru-RU" dirty="0"/>
          </a:p>
        </p:txBody>
      </p:sp>
      <p:pic>
        <p:nvPicPr>
          <p:cNvPr id="7170" name="Picture 2" descr="C:\Users\admin\Pictures\фото\2013-2014 уч год\откр урок Суханов13-14\IMG_028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1340768"/>
            <a:ext cx="2880320" cy="1800200"/>
          </a:xfrm>
          <a:prstGeom prst="rect">
            <a:avLst/>
          </a:prstGeom>
          <a:noFill/>
        </p:spPr>
      </p:pic>
      <p:pic>
        <p:nvPicPr>
          <p:cNvPr id="7171" name="Picture 3" descr="C:\Users\admin\Pictures\фото\2013-2014 уч год\откр урок Суханов13-14\IMG_022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00192" y="1268760"/>
            <a:ext cx="2592288" cy="1958618"/>
          </a:xfrm>
          <a:prstGeom prst="rect">
            <a:avLst/>
          </a:prstGeom>
          <a:noFill/>
        </p:spPr>
      </p:pic>
      <p:pic>
        <p:nvPicPr>
          <p:cNvPr id="7172" name="Picture 4" descr="C:\Users\admin\Pictures\фото\2013-2014 уч год\откр урок Суханов13-14\IMG_022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39952" y="1700808"/>
            <a:ext cx="1851670" cy="2363193"/>
          </a:xfrm>
          <a:prstGeom prst="rect">
            <a:avLst/>
          </a:prstGeom>
          <a:noFill/>
        </p:spPr>
      </p:pic>
      <p:pic>
        <p:nvPicPr>
          <p:cNvPr id="7174" name="Picture 6" descr="C:\Users\admin\Pictures\фото\2013-2014 уч год\откр урок Суханов13-14\IMG_025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59632" y="3429000"/>
            <a:ext cx="1728192" cy="2074297"/>
          </a:xfrm>
          <a:prstGeom prst="rect">
            <a:avLst/>
          </a:prstGeom>
          <a:noFill/>
        </p:spPr>
      </p:pic>
      <p:pic>
        <p:nvPicPr>
          <p:cNvPr id="7175" name="Picture 7" descr="C:\Users\admin\Pictures\фото\2013-2014 уч год\откр урок Суханов13-14\IMG_029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76256" y="3501008"/>
            <a:ext cx="2100234" cy="2016224"/>
          </a:xfrm>
          <a:prstGeom prst="rect">
            <a:avLst/>
          </a:prstGeom>
          <a:noFill/>
        </p:spPr>
      </p:pic>
      <p:pic>
        <p:nvPicPr>
          <p:cNvPr id="7173" name="Picture 5" descr="C:\Users\admin\Pictures\фото\2013-2014 уч год\откр урок Суханов13-14\IMG_0238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43808" y="4725144"/>
            <a:ext cx="4987636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1"/>
            <a:ext cx="807249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 smtClean="0"/>
              <a:t>Открытый урок по основам грамоты и письму в 8 «Б» классе на тему: «Правописание заглавной буквы в именах, отчествах, фамилиях людей, кличках животных, названиях городов, рек, улиц».     </a:t>
            </a:r>
          </a:p>
          <a:p>
            <a:pPr lvl="0" algn="ctr"/>
            <a:r>
              <a:rPr lang="ru-RU" sz="2400" b="1" dirty="0" smtClean="0"/>
              <a:t>Учитель: Свиридова Л.Н. </a:t>
            </a:r>
          </a:p>
          <a:p>
            <a:endParaRPr lang="ru-RU" dirty="0"/>
          </a:p>
        </p:txBody>
      </p:sp>
      <p:pic>
        <p:nvPicPr>
          <p:cNvPr id="21506" name="Picture 2" descr="D:\фотогр\2013-14 уч год\откр урок Свиридова13-14\P11203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488" y="2071678"/>
            <a:ext cx="3609521" cy="2143140"/>
          </a:xfrm>
          <a:prstGeom prst="rect">
            <a:avLst/>
          </a:prstGeom>
          <a:noFill/>
        </p:spPr>
      </p:pic>
      <p:pic>
        <p:nvPicPr>
          <p:cNvPr id="21507" name="Picture 3" descr="D:\фотогр\2013-14 уч год\откр урок Свиридова13-14\P112032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785926"/>
            <a:ext cx="2317035" cy="2071702"/>
          </a:xfrm>
          <a:prstGeom prst="rect">
            <a:avLst/>
          </a:prstGeom>
          <a:noFill/>
        </p:spPr>
      </p:pic>
      <p:pic>
        <p:nvPicPr>
          <p:cNvPr id="21508" name="Picture 4" descr="D:\фотогр\2013-14 уч год\откр урок Свиридова13-14\P112032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43702" y="4429132"/>
            <a:ext cx="2071702" cy="2097279"/>
          </a:xfrm>
          <a:prstGeom prst="rect">
            <a:avLst/>
          </a:prstGeom>
          <a:noFill/>
        </p:spPr>
      </p:pic>
      <p:pic>
        <p:nvPicPr>
          <p:cNvPr id="21509" name="Picture 5" descr="D:\фотогр\2013-14 уч год\откр урок Свиридова13-14\P112032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348" y="4214818"/>
            <a:ext cx="1714494" cy="2285992"/>
          </a:xfrm>
          <a:prstGeom prst="rect">
            <a:avLst/>
          </a:prstGeom>
          <a:noFill/>
        </p:spPr>
      </p:pic>
      <p:pic>
        <p:nvPicPr>
          <p:cNvPr id="21510" name="Picture 6" descr="D:\фотогр\2013-14 уч год\откр урок Свиридова13-14\P112033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929454" y="1643050"/>
            <a:ext cx="1973475" cy="2428892"/>
          </a:xfrm>
          <a:prstGeom prst="rect">
            <a:avLst/>
          </a:prstGeom>
          <a:noFill/>
        </p:spPr>
      </p:pic>
      <p:pic>
        <p:nvPicPr>
          <p:cNvPr id="21511" name="Picture 7" descr="D:\фотогр\2013-14 уч год\откр урок Свиридова13-14\P1120338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428992" y="4572008"/>
            <a:ext cx="2500330" cy="1875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0"/>
            <a:ext cx="735811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 smtClean="0"/>
              <a:t>Открытый урок по основам грамоты и письму в 6 «Б» классе</a:t>
            </a:r>
          </a:p>
          <a:p>
            <a:pPr lvl="0"/>
            <a:r>
              <a:rPr lang="ru-RU" sz="2000" b="1" dirty="0" smtClean="0"/>
              <a:t> на тему: «Слова, обозначающие предметы и отвечающие на вопросы кто? , что?». </a:t>
            </a:r>
          </a:p>
          <a:p>
            <a:pPr lvl="0"/>
            <a:r>
              <a:rPr lang="ru-RU" sz="2000" b="1" dirty="0" smtClean="0"/>
              <a:t>                                                                                       Учитель: Смолина Е.И. </a:t>
            </a:r>
          </a:p>
          <a:p>
            <a:endParaRPr lang="ru-RU" dirty="0"/>
          </a:p>
        </p:txBody>
      </p:sp>
      <p:pic>
        <p:nvPicPr>
          <p:cNvPr id="2050" name="Picture 2" descr="C:\Users\admin\Pictures\фото\2013-2014 уч год\откр урок Смолина13-14\IMG_051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7" y="1268760"/>
            <a:ext cx="2747797" cy="2060848"/>
          </a:xfrm>
          <a:prstGeom prst="rect">
            <a:avLst/>
          </a:prstGeom>
          <a:noFill/>
        </p:spPr>
      </p:pic>
      <p:pic>
        <p:nvPicPr>
          <p:cNvPr id="2051" name="Picture 3" descr="C:\Users\admin\Pictures\фото\2013-2014 уч год\откр урок Смолина13-14\IMG_052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87623" y="4293096"/>
            <a:ext cx="2642781" cy="2088232"/>
          </a:xfrm>
          <a:prstGeom prst="rect">
            <a:avLst/>
          </a:prstGeom>
          <a:noFill/>
        </p:spPr>
      </p:pic>
      <p:pic>
        <p:nvPicPr>
          <p:cNvPr id="2052" name="Picture 4" descr="C:\Users\admin\Pictures\фото\2013-2014 уч год\откр урок Смолина13-14\IMG_052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28183" y="1484784"/>
            <a:ext cx="2496277" cy="1872208"/>
          </a:xfrm>
          <a:prstGeom prst="rect">
            <a:avLst/>
          </a:prstGeom>
          <a:noFill/>
        </p:spPr>
      </p:pic>
      <p:pic>
        <p:nvPicPr>
          <p:cNvPr id="2053" name="Picture 5" descr="C:\Users\admin\Pictures\фото\2013-2014 уч год\откр урок Смолина13-14\IMG_052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72200" y="3645024"/>
            <a:ext cx="2160240" cy="2880320"/>
          </a:xfrm>
          <a:prstGeom prst="rect">
            <a:avLst/>
          </a:prstGeom>
          <a:noFill/>
        </p:spPr>
      </p:pic>
      <p:pic>
        <p:nvPicPr>
          <p:cNvPr id="2054" name="Picture 6" descr="C:\Users\admin\Pictures\фото\2013-2014 уч год\откр урок Смолина13-14\IMG_052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23928" y="2060848"/>
            <a:ext cx="2106234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1640" y="0"/>
            <a:ext cx="742955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smtClean="0"/>
              <a:t>Открытый урок по устной речи в 5 «Б» классе на тему: «Весна».                             </a:t>
            </a:r>
          </a:p>
          <a:p>
            <a:pPr lvl="0" algn="ctr"/>
            <a:r>
              <a:rPr lang="ru-RU" sz="2000" b="1" dirty="0" smtClean="0"/>
              <a:t>Учитель: Бембеева Б.А. </a:t>
            </a:r>
          </a:p>
          <a:p>
            <a:endParaRPr lang="ru-RU" dirty="0"/>
          </a:p>
        </p:txBody>
      </p:sp>
      <p:pic>
        <p:nvPicPr>
          <p:cNvPr id="3074" name="Picture 2" descr="C:\Users\admin\Pictures\фото\2013-2014 уч год\откр урок Бембеева 13-14\IMG_054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980729"/>
            <a:ext cx="2223098" cy="2520280"/>
          </a:xfrm>
          <a:prstGeom prst="rect">
            <a:avLst/>
          </a:prstGeom>
          <a:noFill/>
        </p:spPr>
      </p:pic>
      <p:pic>
        <p:nvPicPr>
          <p:cNvPr id="3075" name="Picture 3" descr="C:\Users\admin\Pictures\фото\2013-2014 уч год\откр урок Бембеева 13-14\IMG_055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1920" y="980728"/>
            <a:ext cx="2952328" cy="2214246"/>
          </a:xfrm>
          <a:prstGeom prst="rect">
            <a:avLst/>
          </a:prstGeom>
          <a:noFill/>
        </p:spPr>
      </p:pic>
      <p:pic>
        <p:nvPicPr>
          <p:cNvPr id="3076" name="Picture 4" descr="C:\Users\admin\Pictures\фото\2013-2014 уч год\откр урок Бембеева 13-14\IMG_056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36296" y="836712"/>
            <a:ext cx="1728192" cy="2304256"/>
          </a:xfrm>
          <a:prstGeom prst="rect">
            <a:avLst/>
          </a:prstGeom>
          <a:noFill/>
        </p:spPr>
      </p:pic>
      <p:pic>
        <p:nvPicPr>
          <p:cNvPr id="3077" name="Picture 5" descr="C:\Users\admin\Pictures\фото\2013-2014 уч год\откр урок Бембеева 13-14\IMG_056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23728" y="3645024"/>
            <a:ext cx="2263180" cy="3017573"/>
          </a:xfrm>
          <a:prstGeom prst="rect">
            <a:avLst/>
          </a:prstGeom>
          <a:noFill/>
        </p:spPr>
      </p:pic>
      <p:pic>
        <p:nvPicPr>
          <p:cNvPr id="3078" name="Picture 6" descr="C:\Users\admin\Pictures\фото\2013-2014 уч год\откр урок Бембеева 13-14\IMG_057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92080" y="3789040"/>
            <a:ext cx="2378869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Users\admin\Pictures\фото\2013-2014 уч год\откр урок арифм 13-14\P112029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35896" y="2060848"/>
            <a:ext cx="2664296" cy="373155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187624" y="0"/>
            <a:ext cx="757242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smtClean="0"/>
              <a:t> Открытый урок по арифметике в 9 «А» классе на тему: «Сложение и вычитание чисел без перехода через десяток в пределах 60». </a:t>
            </a:r>
          </a:p>
          <a:p>
            <a:pPr lvl="0" algn="ctr"/>
            <a:r>
              <a:rPr lang="ru-RU" sz="2000" b="1" dirty="0" smtClean="0"/>
              <a:t>Учитель: </a:t>
            </a:r>
            <a:r>
              <a:rPr lang="ru-RU" sz="2000" b="1" dirty="0" err="1" smtClean="0"/>
              <a:t>Манцерева</a:t>
            </a:r>
            <a:r>
              <a:rPr lang="ru-RU" sz="2000" b="1" dirty="0" smtClean="0"/>
              <a:t> Е.Б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098" name="Picture 2" descr="C:\Users\admin\Pictures\фото\2013-2014 уч год\откр урок арифм 13-14\P112026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9632" y="1340768"/>
            <a:ext cx="2688299" cy="2016224"/>
          </a:xfrm>
          <a:prstGeom prst="rect">
            <a:avLst/>
          </a:prstGeom>
          <a:noFill/>
        </p:spPr>
      </p:pic>
      <p:pic>
        <p:nvPicPr>
          <p:cNvPr id="4099" name="Picture 3" descr="C:\Users\admin\Pictures\фото\2013-2014 уч год\откр урок арифм 13-14\P112026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40152" y="1268760"/>
            <a:ext cx="2939819" cy="2204864"/>
          </a:xfrm>
          <a:prstGeom prst="rect">
            <a:avLst/>
          </a:prstGeom>
          <a:noFill/>
        </p:spPr>
      </p:pic>
      <p:pic>
        <p:nvPicPr>
          <p:cNvPr id="4100" name="Picture 4" descr="C:\Users\admin\Pictures\фото\2013-2014 уч год\откр урок арифм 13-14\P112026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87624" y="3875546"/>
            <a:ext cx="2880320" cy="2693380"/>
          </a:xfrm>
          <a:prstGeom prst="rect">
            <a:avLst/>
          </a:prstGeom>
          <a:noFill/>
        </p:spPr>
      </p:pic>
      <p:pic>
        <p:nvPicPr>
          <p:cNvPr id="4101" name="Picture 5" descr="C:\Users\admin\Pictures\фото\2013-2014 уч год\откр урок арифм 13-14\P112027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436096" y="4077072"/>
            <a:ext cx="3419872" cy="2564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142852"/>
            <a:ext cx="721523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 smtClean="0"/>
              <a:t>Открытый урок по живому миру  в 5 «А» классе на тему: «Внешнее строение человека». </a:t>
            </a:r>
          </a:p>
          <a:p>
            <a:pPr lvl="0" algn="ctr"/>
            <a:r>
              <a:rPr lang="ru-RU" sz="2000" b="1" dirty="0" smtClean="0"/>
              <a:t>Учитель: Николаевская А.М.</a:t>
            </a:r>
          </a:p>
          <a:p>
            <a:endParaRPr lang="ru-RU" dirty="0"/>
          </a:p>
        </p:txBody>
      </p:sp>
      <p:pic>
        <p:nvPicPr>
          <p:cNvPr id="5122" name="Picture 2" descr="C:\Users\admin\Pictures\фото\2013-2014 уч год\откр урок Николаевская 13-14\IMG_061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1268760"/>
            <a:ext cx="3168352" cy="2132856"/>
          </a:xfrm>
          <a:prstGeom prst="rect">
            <a:avLst/>
          </a:prstGeom>
          <a:noFill/>
        </p:spPr>
      </p:pic>
      <p:pic>
        <p:nvPicPr>
          <p:cNvPr id="5123" name="Picture 3" descr="C:\Users\admin\Pictures\фото\2013-2014 уч год\откр урок Николаевская 13-14\IMG_062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9992" y="1268760"/>
            <a:ext cx="2016224" cy="2293302"/>
          </a:xfrm>
          <a:prstGeom prst="rect">
            <a:avLst/>
          </a:prstGeom>
          <a:noFill/>
        </p:spPr>
      </p:pic>
      <p:pic>
        <p:nvPicPr>
          <p:cNvPr id="5124" name="Picture 4" descr="C:\Users\admin\Pictures\фото\2013-2014 уч год\откр урок Николаевская 13-14\IMG_063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04248" y="692696"/>
            <a:ext cx="2088232" cy="3212665"/>
          </a:xfrm>
          <a:prstGeom prst="rect">
            <a:avLst/>
          </a:prstGeom>
          <a:noFill/>
        </p:spPr>
      </p:pic>
      <p:pic>
        <p:nvPicPr>
          <p:cNvPr id="5125" name="Picture 5" descr="C:\Users\admin\Pictures\фото\2013-2014 уч год\откр урок Николаевская 13-14\IMG_063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39744" y="4293096"/>
            <a:ext cx="2304256" cy="2082693"/>
          </a:xfrm>
          <a:prstGeom prst="rect">
            <a:avLst/>
          </a:prstGeom>
          <a:noFill/>
        </p:spPr>
      </p:pic>
      <p:pic>
        <p:nvPicPr>
          <p:cNvPr id="5126" name="Picture 6" descr="C:\Users\admin\Pictures\фото\2013-2014 уч год\откр урок Николаевская 13-14\IMG_065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68104" y="3861049"/>
            <a:ext cx="2259222" cy="2448272"/>
          </a:xfrm>
          <a:prstGeom prst="rect">
            <a:avLst/>
          </a:prstGeom>
          <a:noFill/>
        </p:spPr>
      </p:pic>
      <p:pic>
        <p:nvPicPr>
          <p:cNvPr id="5127" name="Picture 7" descr="C:\Users\admin\Pictures\фото\2013-2014 уч год\откр урок Николаевская 13-14\IMG_0662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419872" y="4077072"/>
            <a:ext cx="3228895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0"/>
            <a:ext cx="735811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smtClean="0"/>
              <a:t>Открытый урок по живому миру в 7 «А» классе на тему: «Растения семейства Паслёновые»</a:t>
            </a:r>
          </a:p>
          <a:p>
            <a:pPr lvl="0" algn="ctr"/>
            <a:r>
              <a:rPr lang="ru-RU" sz="2000" b="1" dirty="0" smtClean="0"/>
              <a:t> Учитель: </a:t>
            </a:r>
            <a:r>
              <a:rPr lang="ru-RU" sz="2000" b="1" dirty="0" err="1" smtClean="0"/>
              <a:t>Мусенко</a:t>
            </a:r>
            <a:r>
              <a:rPr lang="ru-RU" sz="2000" b="1" dirty="0" smtClean="0"/>
              <a:t> Г.А.</a:t>
            </a:r>
          </a:p>
          <a:p>
            <a:endParaRPr lang="ru-RU" dirty="0"/>
          </a:p>
        </p:txBody>
      </p:sp>
      <p:pic>
        <p:nvPicPr>
          <p:cNvPr id="6146" name="Picture 2" descr="C:\Users\admin\Pictures\фото\2013-2014 уч год\откр урок Мусенко 13-14\P112065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1124744"/>
            <a:ext cx="2843808" cy="2132856"/>
          </a:xfrm>
          <a:prstGeom prst="rect">
            <a:avLst/>
          </a:prstGeom>
          <a:noFill/>
        </p:spPr>
      </p:pic>
      <p:pic>
        <p:nvPicPr>
          <p:cNvPr id="6147" name="Picture 3" descr="C:\Users\admin\Pictures\фото\2013-2014 уч год\откр урок Мусенко 13-14\P112067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39952" y="1124744"/>
            <a:ext cx="2160240" cy="3118357"/>
          </a:xfrm>
          <a:prstGeom prst="rect">
            <a:avLst/>
          </a:prstGeom>
          <a:noFill/>
        </p:spPr>
      </p:pic>
      <p:pic>
        <p:nvPicPr>
          <p:cNvPr id="6148" name="Picture 4" descr="C:\Users\admin\Pictures\фото\2013-2014 уч год\откр урок Мусенко 13-14\P112068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60232" y="1124744"/>
            <a:ext cx="2093771" cy="3024336"/>
          </a:xfrm>
          <a:prstGeom prst="rect">
            <a:avLst/>
          </a:prstGeom>
          <a:noFill/>
        </p:spPr>
      </p:pic>
      <p:pic>
        <p:nvPicPr>
          <p:cNvPr id="6149" name="Picture 5" descr="C:\Users\admin\Pictures\фото\2013-2014 уч год\откр урок Мусенко 13-14\P112070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03648" y="3717032"/>
            <a:ext cx="2088232" cy="2784310"/>
          </a:xfrm>
          <a:prstGeom prst="rect">
            <a:avLst/>
          </a:prstGeom>
          <a:noFill/>
        </p:spPr>
      </p:pic>
      <p:pic>
        <p:nvPicPr>
          <p:cNvPr id="6150" name="Picture 6" descr="C:\Users\admin\Pictures\фото\2013-2014 уч год\откр урок Мусенко 13-14\P112071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355976" y="4437112"/>
            <a:ext cx="1635646" cy="2180861"/>
          </a:xfrm>
          <a:prstGeom prst="rect">
            <a:avLst/>
          </a:prstGeom>
          <a:noFill/>
        </p:spPr>
      </p:pic>
      <p:pic>
        <p:nvPicPr>
          <p:cNvPr id="6151" name="Picture 7" descr="C:\Users\admin\Pictures\фото\2013-2014 уч год\откр урок Мусенко 13-14\P1120716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588224" y="4221088"/>
            <a:ext cx="1782198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0"/>
            <a:ext cx="728667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smtClean="0"/>
              <a:t>Открытый урок по устной речи в 8 «А» классе на тему: «Зимняя одежда. Зимние забавы». </a:t>
            </a:r>
          </a:p>
          <a:p>
            <a:pPr lvl="0" algn="ctr"/>
            <a:r>
              <a:rPr lang="ru-RU" sz="2000" b="1" dirty="0" smtClean="0"/>
              <a:t>Учитель: </a:t>
            </a:r>
            <a:r>
              <a:rPr lang="ru-RU" sz="2000" b="1" dirty="0" err="1" smtClean="0"/>
              <a:t>Китова</a:t>
            </a:r>
            <a:r>
              <a:rPr lang="ru-RU" sz="2000" b="1" dirty="0" smtClean="0"/>
              <a:t> И.А.</a:t>
            </a:r>
          </a:p>
          <a:p>
            <a:endParaRPr lang="ru-RU" dirty="0"/>
          </a:p>
        </p:txBody>
      </p:sp>
      <p:pic>
        <p:nvPicPr>
          <p:cNvPr id="8194" name="Picture 2" descr="C:\Users\admin\Pictures\фото\2013-2014 уч год\откр урок Китова13-14\P112021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1124744"/>
            <a:ext cx="3888432" cy="2376791"/>
          </a:xfrm>
          <a:prstGeom prst="rect">
            <a:avLst/>
          </a:prstGeom>
          <a:noFill/>
        </p:spPr>
      </p:pic>
      <p:pic>
        <p:nvPicPr>
          <p:cNvPr id="8195" name="Picture 3" descr="C:\Users\admin\Pictures\фото\2013-2014 уч год\откр урок Китова13-14\P112021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36096" y="1268760"/>
            <a:ext cx="3312368" cy="2263582"/>
          </a:xfrm>
          <a:prstGeom prst="rect">
            <a:avLst/>
          </a:prstGeom>
          <a:noFill/>
        </p:spPr>
      </p:pic>
      <p:pic>
        <p:nvPicPr>
          <p:cNvPr id="8196" name="Picture 4" descr="C:\Users\admin\Pictures\фото\2013-2014 уч год\откр урок Китова13-14\P112022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59832" y="3465004"/>
            <a:ext cx="4200468" cy="3150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4414" y="642918"/>
            <a:ext cx="7143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1.</a:t>
            </a:r>
            <a:r>
              <a:rPr lang="ru-RU" sz="2800" dirty="0" smtClean="0"/>
              <a:t> </a:t>
            </a:r>
            <a:r>
              <a:rPr lang="ru-RU" sz="2800" b="1" dirty="0" smtClean="0"/>
              <a:t>Аналитическая деятельность:</a:t>
            </a:r>
            <a:endParaRPr lang="ru-RU" sz="2800" dirty="0" smtClean="0"/>
          </a:p>
          <a:p>
            <a:r>
              <a:rPr lang="ru-RU" sz="2800" dirty="0" smtClean="0"/>
              <a:t>- Анализ методической деятельности за 2012-2013 учебный год и планирование на 2013-2014 учебный год. </a:t>
            </a:r>
          </a:p>
          <a:p>
            <a:r>
              <a:rPr lang="ru-RU" sz="2800" dirty="0" smtClean="0"/>
              <a:t>- Анализ посещения открытых уроков.</a:t>
            </a:r>
          </a:p>
          <a:p>
            <a:r>
              <a:rPr lang="ru-RU" sz="2800" dirty="0" smtClean="0"/>
              <a:t>- Изучение направлений деятельности педагогов (тема самообразования).</a:t>
            </a:r>
          </a:p>
          <a:p>
            <a:r>
              <a:rPr lang="ru-RU" sz="2800" dirty="0" smtClean="0"/>
              <a:t>- Анализ работы педагогов с целью оказания помощи.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0"/>
            <a:ext cx="76438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smtClean="0"/>
              <a:t>Открытый урок по арифметике в 6 «а» классе на тему:</a:t>
            </a:r>
          </a:p>
          <a:p>
            <a:pPr lvl="0" algn="ctr"/>
            <a:r>
              <a:rPr lang="ru-RU" sz="2000" b="1" dirty="0" smtClean="0"/>
              <a:t> «Решение примеров на сложение и вычитание в пределах 14». </a:t>
            </a:r>
          </a:p>
          <a:p>
            <a:pPr lvl="0" algn="ctr"/>
            <a:r>
              <a:rPr lang="ru-RU" sz="2000" b="1" dirty="0" smtClean="0"/>
              <a:t>Учитель: Максимова Е.Д.</a:t>
            </a:r>
          </a:p>
          <a:p>
            <a:endParaRPr lang="ru-RU" dirty="0"/>
          </a:p>
        </p:txBody>
      </p:sp>
      <p:pic>
        <p:nvPicPr>
          <p:cNvPr id="9218" name="Picture 2" descr="C:\Users\admin\Pictures\фото\2013-2014 уч год\откр урок Максимова 13-14\P112084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1052736"/>
            <a:ext cx="2892407" cy="2520280"/>
          </a:xfrm>
          <a:prstGeom prst="rect">
            <a:avLst/>
          </a:prstGeom>
          <a:noFill/>
        </p:spPr>
      </p:pic>
      <p:pic>
        <p:nvPicPr>
          <p:cNvPr id="9219" name="Picture 3" descr="C:\Users\admin\Pictures\фото\2013-2014 уч год\откр урок Максимова 13-14\P112085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84168" y="1052736"/>
            <a:ext cx="2880320" cy="2614600"/>
          </a:xfrm>
          <a:prstGeom prst="rect">
            <a:avLst/>
          </a:prstGeom>
          <a:noFill/>
        </p:spPr>
      </p:pic>
      <p:pic>
        <p:nvPicPr>
          <p:cNvPr id="9220" name="Picture 4" descr="C:\Users\admin\Pictures\фото\2013-2014 уч год\откр урок Максимова 13-14\P112085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11960" y="1268760"/>
            <a:ext cx="1820417" cy="2448272"/>
          </a:xfrm>
          <a:prstGeom prst="rect">
            <a:avLst/>
          </a:prstGeom>
          <a:noFill/>
        </p:spPr>
      </p:pic>
      <p:pic>
        <p:nvPicPr>
          <p:cNvPr id="9221" name="Picture 5" descr="C:\Users\admin\Pictures\фото\2013-2014 уч год\откр урок Максимова 13-14\P112087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87624" y="3933056"/>
            <a:ext cx="3600400" cy="2739117"/>
          </a:xfrm>
          <a:prstGeom prst="rect">
            <a:avLst/>
          </a:prstGeom>
          <a:noFill/>
        </p:spPr>
      </p:pic>
      <p:pic>
        <p:nvPicPr>
          <p:cNvPr id="9222" name="Picture 6" descr="C:\Users\admin\Pictures\фото\2013-2014 уч год\откр урок Максимова 13-14\P112087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56176" y="4149080"/>
            <a:ext cx="2232248" cy="24688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0"/>
            <a:ext cx="728667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smtClean="0"/>
              <a:t>Открытый урок чтения в 9 «Б» классе по теме:</a:t>
            </a:r>
          </a:p>
          <a:p>
            <a:pPr lvl="0" algn="ctr"/>
            <a:r>
              <a:rPr lang="ru-RU" sz="2000" b="1" dirty="0" smtClean="0"/>
              <a:t> «Русская народная сказка «Лиса и кувшин».</a:t>
            </a:r>
          </a:p>
          <a:p>
            <a:pPr lvl="0" algn="ctr"/>
            <a:r>
              <a:rPr lang="ru-RU" sz="2000" b="1" dirty="0" smtClean="0"/>
              <a:t> Учитель: Смирнова Т.Н.</a:t>
            </a:r>
          </a:p>
          <a:p>
            <a:endParaRPr lang="ru-RU" dirty="0"/>
          </a:p>
        </p:txBody>
      </p:sp>
      <p:pic>
        <p:nvPicPr>
          <p:cNvPr id="10242" name="Picture 2" descr="C:\Users\admin\Pictures\фото\2013-2014 уч год\откр урок Смирнова13-14\P112077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836712"/>
            <a:ext cx="2380629" cy="2520280"/>
          </a:xfrm>
          <a:prstGeom prst="rect">
            <a:avLst/>
          </a:prstGeom>
          <a:noFill/>
        </p:spPr>
      </p:pic>
      <p:pic>
        <p:nvPicPr>
          <p:cNvPr id="10243" name="Picture 3" descr="C:\Users\admin\Pictures\фото\2013-2014 уч год\откр урок Смирнова13-14\P112077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07904" y="1124744"/>
            <a:ext cx="2643758" cy="2613784"/>
          </a:xfrm>
          <a:prstGeom prst="rect">
            <a:avLst/>
          </a:prstGeom>
          <a:noFill/>
        </p:spPr>
      </p:pic>
      <p:pic>
        <p:nvPicPr>
          <p:cNvPr id="10244" name="Picture 4" descr="C:\Users\admin\Pictures\фото\2013-2014 уч год\откр урок Смирнова13-14\P112078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4221088"/>
            <a:ext cx="3168352" cy="2376264"/>
          </a:xfrm>
          <a:prstGeom prst="rect">
            <a:avLst/>
          </a:prstGeom>
          <a:noFill/>
        </p:spPr>
      </p:pic>
      <p:pic>
        <p:nvPicPr>
          <p:cNvPr id="10245" name="Picture 5" descr="C:\Users\admin\Pictures\фото\2013-2014 уч год\откр урок Смирнова13-14\P112078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16216" y="836712"/>
            <a:ext cx="2392238" cy="3189651"/>
          </a:xfrm>
          <a:prstGeom prst="rect">
            <a:avLst/>
          </a:prstGeom>
          <a:noFill/>
        </p:spPr>
      </p:pic>
      <p:pic>
        <p:nvPicPr>
          <p:cNvPr id="10246" name="Picture 6" descr="C:\Users\admin\Pictures\фото\2013-2014 уч год\откр урок Смирнова13-14\P112078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03648" y="3789040"/>
            <a:ext cx="2160240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0"/>
            <a:ext cx="77153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smtClean="0"/>
              <a:t>Групповое открытое занятие </a:t>
            </a:r>
          </a:p>
          <a:p>
            <a:pPr lvl="0" algn="ctr"/>
            <a:r>
              <a:rPr lang="ru-RU" sz="2000" b="1" dirty="0" smtClean="0"/>
              <a:t>«Радость. Грусть».</a:t>
            </a:r>
          </a:p>
          <a:p>
            <a:pPr lvl="0" algn="ctr"/>
            <a:r>
              <a:rPr lang="ru-RU" sz="2000" b="1" dirty="0" smtClean="0"/>
              <a:t> Педагог – психолог: </a:t>
            </a:r>
            <a:r>
              <a:rPr lang="ru-RU" sz="2000" b="1" dirty="0" err="1" smtClean="0"/>
              <a:t>Раднаева</a:t>
            </a:r>
            <a:r>
              <a:rPr lang="ru-RU" sz="2000" b="1" dirty="0" smtClean="0"/>
              <a:t> С.Ц.</a:t>
            </a:r>
          </a:p>
          <a:p>
            <a:endParaRPr lang="ru-RU" dirty="0"/>
          </a:p>
        </p:txBody>
      </p:sp>
      <p:pic>
        <p:nvPicPr>
          <p:cNvPr id="11266" name="Picture 2" descr="C:\Users\admin\Pictures\фото\2013-2014 уч год\откр занят Раднаева 13-14\IMG_068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672" y="1052736"/>
            <a:ext cx="3960440" cy="2790523"/>
          </a:xfrm>
          <a:prstGeom prst="rect">
            <a:avLst/>
          </a:prstGeom>
          <a:noFill/>
        </p:spPr>
      </p:pic>
      <p:pic>
        <p:nvPicPr>
          <p:cNvPr id="11267" name="Picture 3" descr="C:\Users\admin\Pictures\фото\2013-2014 уч год\откр занят Раднаева 13-14\IMG_069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28184" y="1196752"/>
            <a:ext cx="1833668" cy="2444891"/>
          </a:xfrm>
          <a:prstGeom prst="rect">
            <a:avLst/>
          </a:prstGeom>
          <a:noFill/>
        </p:spPr>
      </p:pic>
      <p:pic>
        <p:nvPicPr>
          <p:cNvPr id="11268" name="Picture 4" descr="C:\Users\admin\Pictures\фото\2013-2014 уч год\откр занят Раднаева 13-14\IMG_070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87624" y="4077072"/>
            <a:ext cx="3168352" cy="2376264"/>
          </a:xfrm>
          <a:prstGeom prst="rect">
            <a:avLst/>
          </a:prstGeom>
          <a:noFill/>
        </p:spPr>
      </p:pic>
      <p:pic>
        <p:nvPicPr>
          <p:cNvPr id="11269" name="Picture 5" descr="C:\Users\admin\Pictures\фото\2013-2014 уч год\откр занят Раднаева 13-14\IMG_071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60032" y="4005064"/>
            <a:ext cx="3491880" cy="2618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0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Спортивные праздники, посвящённые Дню инвалида и Празднику защитника отечества</a:t>
            </a:r>
            <a:endParaRPr lang="ru-RU" sz="2000" b="1" dirty="0"/>
          </a:p>
        </p:txBody>
      </p:sp>
      <p:pic>
        <p:nvPicPr>
          <p:cNvPr id="14338" name="Picture 2" descr="C:\Users\admin\Pictures\фото\2013-2014 уч год\спорт празд 13-14\P112015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1" y="908720"/>
            <a:ext cx="3240360" cy="2430270"/>
          </a:xfrm>
          <a:prstGeom prst="rect">
            <a:avLst/>
          </a:prstGeom>
          <a:noFill/>
        </p:spPr>
      </p:pic>
      <p:pic>
        <p:nvPicPr>
          <p:cNvPr id="14339" name="Picture 3" descr="C:\Users\admin\Pictures\фото\2013-2014 уч год\спорт празд 13-14\P112015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056" y="836712"/>
            <a:ext cx="3491880" cy="2618910"/>
          </a:xfrm>
          <a:prstGeom prst="rect">
            <a:avLst/>
          </a:prstGeom>
          <a:noFill/>
        </p:spPr>
      </p:pic>
      <p:pic>
        <p:nvPicPr>
          <p:cNvPr id="14340" name="Picture 4" descr="D:\6 А\Фото124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43608" y="3933056"/>
            <a:ext cx="3131840" cy="2348880"/>
          </a:xfrm>
          <a:prstGeom prst="rect">
            <a:avLst/>
          </a:prstGeom>
          <a:noFill/>
        </p:spPr>
      </p:pic>
      <p:pic>
        <p:nvPicPr>
          <p:cNvPr id="14341" name="Picture 5" descr="D:\6 А\фото от елены ивановны\P107010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36096" y="3645024"/>
            <a:ext cx="2376264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0"/>
            <a:ext cx="6858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Праздник «Неделя детской книги» </a:t>
            </a:r>
            <a:endParaRPr lang="ru-RU" sz="2000" b="1" dirty="0"/>
          </a:p>
        </p:txBody>
      </p:sp>
      <p:pic>
        <p:nvPicPr>
          <p:cNvPr id="15362" name="Picture 2" descr="C:\Users\admin\Pictures\фото\2013-2014 уч год\нед дет книги13-14\DSC018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548680"/>
            <a:ext cx="3887569" cy="2376264"/>
          </a:xfrm>
          <a:prstGeom prst="rect">
            <a:avLst/>
          </a:prstGeom>
          <a:noFill/>
        </p:spPr>
      </p:pic>
      <p:pic>
        <p:nvPicPr>
          <p:cNvPr id="15364" name="Picture 4" descr="H:\В гостях у сказки 17.03.14 фото\IMG_156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081" y="908720"/>
            <a:ext cx="3751701" cy="2304256"/>
          </a:xfrm>
          <a:prstGeom prst="rect">
            <a:avLst/>
          </a:prstGeom>
          <a:noFill/>
        </p:spPr>
      </p:pic>
      <p:pic>
        <p:nvPicPr>
          <p:cNvPr id="15365" name="Picture 5" descr="C:\Users\admin\Pictures\фото\2013-2014 уч год\нед дет книги13-14\P112095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23509" y="4725144"/>
            <a:ext cx="4420491" cy="1872208"/>
          </a:xfrm>
          <a:prstGeom prst="rect">
            <a:avLst/>
          </a:prstGeom>
          <a:noFill/>
        </p:spPr>
      </p:pic>
      <p:pic>
        <p:nvPicPr>
          <p:cNvPr id="9" name="Picture 6" descr="C:\Users\admin\Desktop\Смолина Е.И. - внеурочное время\P106067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59632" y="3429000"/>
            <a:ext cx="3287871" cy="24722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0"/>
            <a:ext cx="671517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smtClean="0"/>
              <a:t>Фестивали «</a:t>
            </a:r>
            <a:r>
              <a:rPr lang="ru-RU" sz="2000" b="1" dirty="0" err="1" smtClean="0"/>
              <a:t>Семицветик</a:t>
            </a:r>
            <a:r>
              <a:rPr lang="ru-RU" sz="2000" b="1" dirty="0" smtClean="0"/>
              <a:t>», «От сердца к сердцу», городские спортивные соревнования.</a:t>
            </a:r>
          </a:p>
          <a:p>
            <a:endParaRPr lang="ru-RU" dirty="0"/>
          </a:p>
        </p:txBody>
      </p:sp>
      <p:pic>
        <p:nvPicPr>
          <p:cNvPr id="18434" name="Picture 2" descr="D:\6 А\DSC_598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795798"/>
            <a:ext cx="3672408" cy="2921234"/>
          </a:xfrm>
          <a:prstGeom prst="rect">
            <a:avLst/>
          </a:prstGeom>
          <a:noFill/>
        </p:spPr>
      </p:pic>
      <p:pic>
        <p:nvPicPr>
          <p:cNvPr id="4" name="Picture 2" descr="D:\8б фото\DSC0471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32884" y="836712"/>
            <a:ext cx="3911116" cy="2808312"/>
          </a:xfrm>
          <a:prstGeom prst="rect">
            <a:avLst/>
          </a:prstGeom>
          <a:noFill/>
        </p:spPr>
      </p:pic>
      <p:pic>
        <p:nvPicPr>
          <p:cNvPr id="18435" name="Picture 3" descr="C:\Users\admin\Pictures\фото\2013-2014 уч год\Семицветик13-14\P112090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75856" y="4041068"/>
            <a:ext cx="3432381" cy="2574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0"/>
            <a:ext cx="6643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Внеклассные мероприятия</a:t>
            </a:r>
            <a:endParaRPr lang="ru-RU" sz="2000" b="1" dirty="0"/>
          </a:p>
        </p:txBody>
      </p:sp>
      <p:pic>
        <p:nvPicPr>
          <p:cNvPr id="16386" name="Picture 2" descr="D:\6 А\IMG_20131004_1137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548680"/>
            <a:ext cx="3635896" cy="2808312"/>
          </a:xfrm>
          <a:prstGeom prst="rect">
            <a:avLst/>
          </a:prstGeom>
          <a:noFill/>
        </p:spPr>
      </p:pic>
      <p:pic>
        <p:nvPicPr>
          <p:cNvPr id="16387" name="Picture 3" descr="D:\8б фото\DSCN085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20072" y="548680"/>
            <a:ext cx="3744416" cy="2808312"/>
          </a:xfrm>
          <a:prstGeom prst="rect">
            <a:avLst/>
          </a:prstGeom>
          <a:noFill/>
        </p:spPr>
      </p:pic>
      <p:pic>
        <p:nvPicPr>
          <p:cNvPr id="16389" name="Picture 5" descr="D:\8б фото\DSC0493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64088" y="3645024"/>
            <a:ext cx="3323861" cy="2492896"/>
          </a:xfrm>
          <a:prstGeom prst="rect">
            <a:avLst/>
          </a:prstGeom>
          <a:noFill/>
        </p:spPr>
      </p:pic>
      <p:pic>
        <p:nvPicPr>
          <p:cNvPr id="8" name="Picture 6" descr="D:\6 А\DSC_307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03648" y="3645024"/>
            <a:ext cx="3644788" cy="2574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0"/>
            <a:ext cx="6643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Внеклассные мероприятия</a:t>
            </a:r>
            <a:endParaRPr lang="ru-RU" sz="2000" b="1" dirty="0"/>
          </a:p>
        </p:txBody>
      </p:sp>
      <p:pic>
        <p:nvPicPr>
          <p:cNvPr id="9" name="Picture 4" descr="D:\8б фото\DSCN087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548680"/>
            <a:ext cx="3456384" cy="2592288"/>
          </a:xfrm>
          <a:prstGeom prst="rect">
            <a:avLst/>
          </a:prstGeom>
          <a:noFill/>
        </p:spPr>
      </p:pic>
      <p:pic>
        <p:nvPicPr>
          <p:cNvPr id="21507" name="Picture 3" descr="H:\8 марта 2014г\IMG_097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4047" y="620688"/>
            <a:ext cx="3472095" cy="2448272"/>
          </a:xfrm>
          <a:prstGeom prst="rect">
            <a:avLst/>
          </a:prstGeom>
          <a:noFill/>
        </p:spPr>
      </p:pic>
      <p:pic>
        <p:nvPicPr>
          <p:cNvPr id="21508" name="Picture 4" descr="H:\8 марта 2014г\IMG_104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07704" y="3573016"/>
            <a:ext cx="5724128" cy="2507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0"/>
            <a:ext cx="6643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Внеклассные мероприятия</a:t>
            </a:r>
            <a:endParaRPr lang="ru-RU" sz="2000" b="1" dirty="0"/>
          </a:p>
        </p:txBody>
      </p:sp>
      <p:pic>
        <p:nvPicPr>
          <p:cNvPr id="22530" name="Picture 2" descr="H:\ШКОЛЬНАЯ МАСЛЕНИЦА 14г\IMG_065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476672"/>
            <a:ext cx="2088232" cy="2902632"/>
          </a:xfrm>
          <a:prstGeom prst="rect">
            <a:avLst/>
          </a:prstGeom>
          <a:noFill/>
        </p:spPr>
      </p:pic>
      <p:pic>
        <p:nvPicPr>
          <p:cNvPr id="22531" name="Picture 3" descr="H:\ШКОЛЬНАЯ МАСЛЕНИЦА 14г\IMG_073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15616" y="3861048"/>
            <a:ext cx="3323861" cy="2492896"/>
          </a:xfrm>
          <a:prstGeom prst="rect">
            <a:avLst/>
          </a:prstGeom>
          <a:noFill/>
        </p:spPr>
      </p:pic>
      <p:pic>
        <p:nvPicPr>
          <p:cNvPr id="22532" name="Picture 4" descr="C:\Users\admin\Pictures\фото\2013-2014 уч год\день учителя 13-14\DSC_002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692696"/>
            <a:ext cx="3593539" cy="2380136"/>
          </a:xfrm>
          <a:prstGeom prst="rect">
            <a:avLst/>
          </a:prstGeom>
          <a:noFill/>
        </p:spPr>
      </p:pic>
      <p:pic>
        <p:nvPicPr>
          <p:cNvPr id="22533" name="Picture 5" descr="C:\Users\admin\Pictures\фото\2013-2014 уч год\нов год 13-14\P112040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6016" y="3356992"/>
            <a:ext cx="4091947" cy="3068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0"/>
            <a:ext cx="6643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Внеклассные мероприятия</a:t>
            </a:r>
            <a:endParaRPr lang="ru-RU" sz="2000" b="1" dirty="0"/>
          </a:p>
        </p:txBody>
      </p:sp>
      <p:pic>
        <p:nvPicPr>
          <p:cNvPr id="23554" name="Picture 2" descr="C:\Users\admin\Pictures\фото\2013-2014 уч год\Последний звонок13-14\IMG_193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548680"/>
            <a:ext cx="3995936" cy="2996952"/>
          </a:xfrm>
          <a:prstGeom prst="rect">
            <a:avLst/>
          </a:prstGeom>
          <a:noFill/>
        </p:spPr>
      </p:pic>
      <p:pic>
        <p:nvPicPr>
          <p:cNvPr id="23555" name="Picture 3" descr="C:\Users\admin\Pictures\фото\2013-2014 уч год\Последний звонок13-14\IMG_193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3519010"/>
            <a:ext cx="4067944" cy="3050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5852" y="500042"/>
            <a:ext cx="7143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2.</a:t>
            </a:r>
            <a:r>
              <a:rPr lang="ru-RU" sz="2800" dirty="0" smtClean="0"/>
              <a:t> </a:t>
            </a:r>
            <a:r>
              <a:rPr lang="ru-RU" sz="2800" b="1" dirty="0" smtClean="0"/>
              <a:t>Информационная деятельность:</a:t>
            </a:r>
            <a:endParaRPr lang="ru-RU" sz="2800" dirty="0" smtClean="0"/>
          </a:p>
          <a:p>
            <a:r>
              <a:rPr lang="ru-RU" sz="2800" dirty="0" smtClean="0"/>
              <a:t>- Изучение новинок в методической литературе в целях совершенствования педагогической деятельности.</a:t>
            </a:r>
          </a:p>
          <a:p>
            <a:r>
              <a:rPr lang="ru-RU" sz="2800" dirty="0" smtClean="0"/>
              <a:t>- Знакомство с ФГОС начального общего образования. </a:t>
            </a:r>
          </a:p>
          <a:p>
            <a:r>
              <a:rPr lang="ru-RU" sz="2800" dirty="0" smtClean="0"/>
              <a:t>- Пополнение тематической папки «Методическое объединение учителей средних и старших классов».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0"/>
            <a:ext cx="6858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000" b="1" dirty="0" smtClean="0"/>
              <a:t>Классные часы </a:t>
            </a:r>
            <a:endParaRPr lang="ru-RU" sz="2000" b="1" dirty="0"/>
          </a:p>
        </p:txBody>
      </p:sp>
      <p:pic>
        <p:nvPicPr>
          <p:cNvPr id="17410" name="Picture 2" descr="D:\6 А\P105076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688" y="4005064"/>
            <a:ext cx="2664296" cy="2304256"/>
          </a:xfrm>
          <a:prstGeom prst="rect">
            <a:avLst/>
          </a:prstGeom>
          <a:noFill/>
        </p:spPr>
      </p:pic>
      <p:pic>
        <p:nvPicPr>
          <p:cNvPr id="17413" name="Picture 5" descr="D:\8б фото\DSC0417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1640" y="260648"/>
            <a:ext cx="2160240" cy="2520280"/>
          </a:xfrm>
          <a:prstGeom prst="rect">
            <a:avLst/>
          </a:prstGeom>
          <a:noFill/>
        </p:spPr>
      </p:pic>
      <p:pic>
        <p:nvPicPr>
          <p:cNvPr id="17414" name="Picture 6" descr="C:\Users\admin\Desktop\Смолина Е.И. - внеурочное время\P107013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68144" y="4005064"/>
            <a:ext cx="2880320" cy="2160240"/>
          </a:xfrm>
          <a:prstGeom prst="rect">
            <a:avLst/>
          </a:prstGeom>
          <a:noFill/>
        </p:spPr>
      </p:pic>
      <p:pic>
        <p:nvPicPr>
          <p:cNvPr id="17415" name="Picture 7" descr="C:\Users\admin\Desktop\Смолина Е.И. - внеурочное время\Грамота Ульяне и благодарственное письмо маме с папой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00192" y="260648"/>
            <a:ext cx="2448272" cy="2232248"/>
          </a:xfrm>
          <a:prstGeom prst="rect">
            <a:avLst/>
          </a:prstGeom>
          <a:noFill/>
        </p:spPr>
      </p:pic>
      <p:pic>
        <p:nvPicPr>
          <p:cNvPr id="17411" name="Picture 3" descr="D:\8б фото\DSC0419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91880" y="1340768"/>
            <a:ext cx="3131840" cy="2348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0"/>
            <a:ext cx="6858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000" b="1" dirty="0" smtClean="0"/>
              <a:t>Совместные классные часы </a:t>
            </a:r>
            <a:endParaRPr lang="ru-RU" sz="2000" b="1" dirty="0"/>
          </a:p>
        </p:txBody>
      </p:sp>
      <p:pic>
        <p:nvPicPr>
          <p:cNvPr id="24579" name="Picture 3" descr="C:\Users\admin\Pictures\фото\2013-2014 уч год\на зимн каник13-14\P112049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620689"/>
            <a:ext cx="3744416" cy="2914702"/>
          </a:xfrm>
          <a:prstGeom prst="rect">
            <a:avLst/>
          </a:prstGeom>
          <a:noFill/>
        </p:spPr>
      </p:pic>
      <p:pic>
        <p:nvPicPr>
          <p:cNvPr id="24580" name="Picture 4" descr="C:\Users\admin\Pictures\фото\2013-2014 уч год\на зимн каник13-14\P112052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4048" y="692696"/>
            <a:ext cx="3923928" cy="2811593"/>
          </a:xfrm>
          <a:prstGeom prst="rect">
            <a:avLst/>
          </a:prstGeom>
          <a:noFill/>
        </p:spPr>
      </p:pic>
      <p:pic>
        <p:nvPicPr>
          <p:cNvPr id="24582" name="Picture 6" descr="C:\Users\admin\Pictures\фото\2013-2014 уч год\меропр о птицах март13-14\P113000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59832" y="3861048"/>
            <a:ext cx="3240360" cy="26656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0"/>
            <a:ext cx="6715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smtClean="0"/>
              <a:t>Экскурсии в музеи и парки, посещение театров, цирка, концертов.</a:t>
            </a:r>
          </a:p>
          <a:p>
            <a:pPr algn="ctr"/>
            <a:endParaRPr lang="ru-RU" sz="2000" b="1" dirty="0"/>
          </a:p>
        </p:txBody>
      </p:sp>
      <p:pic>
        <p:nvPicPr>
          <p:cNvPr id="20482" name="Picture 2" descr="D:\8б фото\DSCN106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836712"/>
            <a:ext cx="3312368" cy="2484276"/>
          </a:xfrm>
          <a:prstGeom prst="rect">
            <a:avLst/>
          </a:prstGeom>
          <a:noFill/>
        </p:spPr>
      </p:pic>
      <p:pic>
        <p:nvPicPr>
          <p:cNvPr id="20483" name="Picture 3" descr="D:\8б фото\DSCN106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080" y="764704"/>
            <a:ext cx="3340630" cy="2505472"/>
          </a:xfrm>
          <a:prstGeom prst="rect">
            <a:avLst/>
          </a:prstGeom>
          <a:noFill/>
        </p:spPr>
      </p:pic>
      <p:pic>
        <p:nvPicPr>
          <p:cNvPr id="20484" name="Picture 4" descr="D:\8б фото\IMG_20140827_000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59632" y="3789040"/>
            <a:ext cx="3576479" cy="2376264"/>
          </a:xfrm>
          <a:prstGeom prst="rect">
            <a:avLst/>
          </a:prstGeom>
          <a:noFill/>
        </p:spPr>
      </p:pic>
      <p:pic>
        <p:nvPicPr>
          <p:cNvPr id="20485" name="Picture 5" descr="C:\Users\admin\Desktop\Экскурсии - Смолина Е.И\Музей Москвы!!!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92080" y="3609020"/>
            <a:ext cx="3384376" cy="2538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0"/>
            <a:ext cx="8604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smtClean="0"/>
              <a:t>Экскурсии в музеи и парки, посещение театров, цирка, концертов.</a:t>
            </a:r>
          </a:p>
          <a:p>
            <a:pPr algn="ctr"/>
            <a:endParaRPr lang="ru-RU" sz="2000" b="1" dirty="0"/>
          </a:p>
        </p:txBody>
      </p:sp>
      <p:pic>
        <p:nvPicPr>
          <p:cNvPr id="25602" name="Picture 2" descr="C:\Users\admin\Pictures\фото\2013-2014 уч год\встреча огня 13-14\P11200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712" y="620688"/>
            <a:ext cx="5076056" cy="2702989"/>
          </a:xfrm>
          <a:prstGeom prst="rect">
            <a:avLst/>
          </a:prstGeom>
          <a:noFill/>
        </p:spPr>
      </p:pic>
      <p:pic>
        <p:nvPicPr>
          <p:cNvPr id="25603" name="Picture 3" descr="C:\Users\admin\Pictures\фото\2013-2014 уч год\зимн парк 13-14\P112036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3501008"/>
            <a:ext cx="4080453" cy="3060340"/>
          </a:xfrm>
          <a:prstGeom prst="rect">
            <a:avLst/>
          </a:prstGeom>
          <a:noFill/>
        </p:spPr>
      </p:pic>
      <p:pic>
        <p:nvPicPr>
          <p:cNvPr id="25604" name="Picture 4" descr="C:\Users\admin\Pictures\фото\2013-2014 уч год\Новодевичьи пруды 13-14\P111083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3284984"/>
            <a:ext cx="4355976" cy="326698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14414" y="4857760"/>
            <a:ext cx="214314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0"/>
            <a:ext cx="8604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smtClean="0"/>
              <a:t>Экскурсии в музеи и парки, посещение театров, цирка, концертов.</a:t>
            </a:r>
          </a:p>
          <a:p>
            <a:pPr algn="ctr"/>
            <a:endParaRPr lang="ru-RU" sz="2000" b="1" dirty="0"/>
          </a:p>
        </p:txBody>
      </p:sp>
      <p:pic>
        <p:nvPicPr>
          <p:cNvPr id="27650" name="Picture 2" descr="C:\Users\admin\Pictures\фото\2013-2014 уч год\театр Вахтангова13-14\театр\DSC0177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7" y="620688"/>
            <a:ext cx="3672409" cy="2754306"/>
          </a:xfrm>
          <a:prstGeom prst="rect">
            <a:avLst/>
          </a:prstGeom>
          <a:noFill/>
        </p:spPr>
      </p:pic>
      <p:pic>
        <p:nvPicPr>
          <p:cNvPr id="27651" name="Picture 3" descr="C:\Users\admin\Pictures\фото\2013-2014 уч год\Театр на Серпуховке 30.03.14\SAM_015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056" y="620688"/>
            <a:ext cx="3552395" cy="2664296"/>
          </a:xfrm>
          <a:prstGeom prst="rect">
            <a:avLst/>
          </a:prstGeom>
          <a:noFill/>
        </p:spPr>
      </p:pic>
      <p:pic>
        <p:nvPicPr>
          <p:cNvPr id="27652" name="Picture 4" descr="C:\Users\admin\Pictures\фото\2013-2014 уч год\Юность нов год13-14\P112036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12715" y="3789040"/>
            <a:ext cx="5163556" cy="270892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29388" y="1928802"/>
            <a:ext cx="285752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071934" y="4429132"/>
            <a:ext cx="214314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0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Педагогическая практика</a:t>
            </a:r>
            <a:endParaRPr lang="ru-RU" sz="2000" b="1" dirty="0"/>
          </a:p>
        </p:txBody>
      </p:sp>
      <p:pic>
        <p:nvPicPr>
          <p:cNvPr id="26626" name="Picture 2" descr="C:\Users\admin\Pictures\фото\2013-2014 уч год\Новодевичьи пруды 13-14\P111082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5" y="620688"/>
            <a:ext cx="2400267" cy="1800200"/>
          </a:xfrm>
          <a:prstGeom prst="rect">
            <a:avLst/>
          </a:prstGeom>
          <a:noFill/>
        </p:spPr>
      </p:pic>
      <p:pic>
        <p:nvPicPr>
          <p:cNvPr id="26628" name="Picture 4" descr="C:\Users\admin\Pictures\фото\2013-2014 уч год\со студентами 13-14\P111082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1627" y="4653136"/>
            <a:ext cx="2459765" cy="1844824"/>
          </a:xfrm>
          <a:prstGeom prst="rect">
            <a:avLst/>
          </a:prstGeom>
          <a:noFill/>
        </p:spPr>
      </p:pic>
      <p:pic>
        <p:nvPicPr>
          <p:cNvPr id="26629" name="Picture 5" descr="C:\Users\admin\Pictures\фото\2013-2014 уч год\со студентами 13-14\P111081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15616" y="2636912"/>
            <a:ext cx="2448272" cy="1836204"/>
          </a:xfrm>
          <a:prstGeom prst="rect">
            <a:avLst/>
          </a:prstGeom>
          <a:noFill/>
        </p:spPr>
      </p:pic>
      <p:pic>
        <p:nvPicPr>
          <p:cNvPr id="26630" name="Picture 6" descr="C:\Users\admin\Pictures\фото\2013-2014 уч год\спорт празд 13-14\P112014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11960" y="4509120"/>
            <a:ext cx="4211689" cy="1944216"/>
          </a:xfrm>
          <a:prstGeom prst="rect">
            <a:avLst/>
          </a:prstGeom>
          <a:noFill/>
        </p:spPr>
      </p:pic>
      <p:pic>
        <p:nvPicPr>
          <p:cNvPr id="26631" name="Picture 7" descr="C:\Users\admin\Pictures\фото\2013-2014 уч год\спорт празд 13-14\P112017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44208" y="620688"/>
            <a:ext cx="2016224" cy="3470413"/>
          </a:xfrm>
          <a:prstGeom prst="rect">
            <a:avLst/>
          </a:prstGeom>
          <a:noFill/>
        </p:spPr>
      </p:pic>
      <p:pic>
        <p:nvPicPr>
          <p:cNvPr id="26632" name="Picture 8" descr="C:\Users\admin\Pictures\фото\2013-2014 уч год\спорт празд 13-14\P1120196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851919" y="620688"/>
            <a:ext cx="2117035" cy="324036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143108" y="1285860"/>
            <a:ext cx="214314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285984" y="5500702"/>
            <a:ext cx="142876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214290"/>
            <a:ext cx="7715304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/>
              <a:t>Цели: </a:t>
            </a:r>
          </a:p>
          <a:p>
            <a:r>
              <a:rPr lang="ru-RU" sz="2400" b="1" dirty="0" smtClean="0"/>
              <a:t>-выработать критерии оценки достижения планируемых результатов освоения учебных программ для детей с тяжелыми и множественными нарушениями развития, продолжить введение в содержание обучения специальных разделов, соответствующих характеру особых образовательных потребностей;</a:t>
            </a:r>
            <a:br>
              <a:rPr lang="ru-RU" sz="2400" b="1" dirty="0" smtClean="0"/>
            </a:br>
            <a:r>
              <a:rPr lang="ru-RU" sz="2400" b="1" dirty="0" smtClean="0"/>
              <a:t>-использовать специальные методы, приемы и средства обучения;</a:t>
            </a:r>
            <a:br>
              <a:rPr lang="ru-RU" sz="2400" b="1" dirty="0" smtClean="0"/>
            </a:br>
            <a:r>
              <a:rPr lang="ru-RU" sz="2400" b="1" dirty="0" smtClean="0"/>
              <a:t>-индивидуализировать обучение; </a:t>
            </a:r>
          </a:p>
          <a:p>
            <a:r>
              <a:rPr lang="ru-RU" sz="2400" b="1" dirty="0" smtClean="0"/>
              <a:t>-обеспечить особую пространственную и временную организацию образовательной среды; </a:t>
            </a:r>
          </a:p>
          <a:p>
            <a:r>
              <a:rPr lang="ru-RU" sz="2400" b="1" dirty="0" smtClean="0"/>
              <a:t>-максимально раздвинуть образовательное пространство ребенка с тяжелыми и множественными нарушениями развития.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0"/>
            <a:ext cx="7786742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Задачи:</a:t>
            </a:r>
          </a:p>
          <a:p>
            <a:pPr lvl="0">
              <a:buFont typeface="Arial" pitchFamily="34" charset="0"/>
              <a:buChar char="•"/>
            </a:pPr>
            <a:r>
              <a:rPr lang="ru-RU" b="1" dirty="0" smtClean="0"/>
              <a:t>Оказание комплексной коррекционной помощи специалистами службы психолого-педагогического и медико-социального сопровождения, ориентированной на устранение индивидуальных проблем каждого ребенка. </a:t>
            </a:r>
          </a:p>
          <a:p>
            <a:pPr lvl="0">
              <a:buFont typeface="Arial" pitchFamily="34" charset="0"/>
              <a:buChar char="•"/>
            </a:pPr>
            <a:r>
              <a:rPr lang="ru-RU" b="1" dirty="0" smtClean="0"/>
              <a:t>Расширение коррекционного образовательного пространства за пределы учреждения: оказание помощи не только в условиях ОУ, но и дома. </a:t>
            </a:r>
          </a:p>
          <a:p>
            <a:pPr lvl="0">
              <a:buFont typeface="Arial" pitchFamily="34" charset="0"/>
              <a:buChar char="•"/>
            </a:pPr>
            <a:r>
              <a:rPr lang="ru-RU" b="1" dirty="0" smtClean="0"/>
              <a:t>Определение в качестве приоритетного направления коррекционной помощи социальной адаптации и  развития индивидуального жизненного опыта ребенка на максимально доступном ему уровне. </a:t>
            </a:r>
          </a:p>
          <a:p>
            <a:pPr lvl="0">
              <a:buFont typeface="Arial" pitchFamily="34" charset="0"/>
              <a:buChar char="•"/>
            </a:pPr>
            <a:r>
              <a:rPr lang="ru-RU" b="1" dirty="0" smtClean="0"/>
              <a:t>Обеспечение вариативности форм обучения детей с комплексными нарушениями с учетом возможностей ребенка. </a:t>
            </a:r>
          </a:p>
          <a:p>
            <a:pPr lvl="0">
              <a:buFont typeface="Arial" pitchFamily="34" charset="0"/>
              <a:buChar char="•"/>
            </a:pPr>
            <a:r>
              <a:rPr lang="ru-RU" b="1" dirty="0" smtClean="0"/>
              <a:t>Планирование содержания программы обучения и воспитания детей и подростков с комплексными нарушениями с учетом уровня развития и компенсаторных возможностей, индивидуально-типологических особенностей, структуры нарушения и степени потребности в посторонней помощи,  а не возраста ребенка.</a:t>
            </a:r>
          </a:p>
          <a:p>
            <a:pPr lvl="0">
              <a:buFont typeface="Arial" pitchFamily="34" charset="0"/>
              <a:buChar char="•"/>
            </a:pPr>
            <a:r>
              <a:rPr lang="ru-RU" b="1" dirty="0" smtClean="0"/>
              <a:t>Обеспечение разных форм организации детей в зависимости от этапа обучения.  </a:t>
            </a:r>
          </a:p>
          <a:p>
            <a:pPr lvl="0">
              <a:buFont typeface="Arial" pitchFamily="34" charset="0"/>
              <a:buChar char="•"/>
            </a:pPr>
            <a:r>
              <a:rPr lang="ru-RU" b="1" dirty="0" smtClean="0"/>
              <a:t>Активно включать членов семьи в качестве участников коррекционного образовательного процесса. Использование вариативных форм работы с семьей.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357166"/>
            <a:ext cx="76438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3.</a:t>
            </a:r>
            <a:r>
              <a:rPr lang="ru-RU" sz="2800" dirty="0" smtClean="0"/>
              <a:t> </a:t>
            </a:r>
            <a:r>
              <a:rPr lang="ru-RU" sz="2800" b="1" dirty="0" smtClean="0"/>
              <a:t>Организация методической деятельности:</a:t>
            </a:r>
            <a:endParaRPr lang="ru-RU" sz="2800" dirty="0" smtClean="0"/>
          </a:p>
          <a:p>
            <a:r>
              <a:rPr lang="ru-RU" sz="2800" dirty="0" smtClean="0"/>
              <a:t>- Выявление затруднений, методическое сопровождение и оказание практической помощи педагогам в подготовке к урокам, в подготовке к аттестации.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428604"/>
            <a:ext cx="707236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4.</a:t>
            </a:r>
            <a:r>
              <a:rPr lang="ru-RU" sz="2800" dirty="0" smtClean="0"/>
              <a:t> </a:t>
            </a:r>
            <a:r>
              <a:rPr lang="ru-RU" sz="2800" b="1" dirty="0" smtClean="0"/>
              <a:t>Консультативная деятельность:</a:t>
            </a:r>
            <a:endParaRPr lang="ru-RU" sz="2800" dirty="0" smtClean="0"/>
          </a:p>
          <a:p>
            <a:r>
              <a:rPr lang="ru-RU" sz="2800" dirty="0" smtClean="0"/>
              <a:t>- Консультирование педагогов по вопросам тематического планирования.</a:t>
            </a:r>
          </a:p>
          <a:p>
            <a:r>
              <a:rPr lang="ru-RU" sz="2800" dirty="0" smtClean="0"/>
              <a:t>- Консультирование педагогов с целью ликвидации затруднений в педагогической деятельности. </a:t>
            </a:r>
          </a:p>
          <a:p>
            <a:r>
              <a:rPr lang="ru-RU" sz="2800" dirty="0" smtClean="0"/>
              <a:t>- Консультирование педагогов по вопросам в сфере формирования универсальных учебных действий в рамках ФГОС.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428604"/>
            <a:ext cx="6929486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u="sng" dirty="0" smtClean="0"/>
              <a:t>1 четверть </a:t>
            </a:r>
            <a:r>
              <a:rPr lang="ru-RU" sz="2200" b="1" dirty="0" smtClean="0"/>
              <a:t>- «Лечебно-профилактическая и восстановительная работа, коррекционная психолого-педагогическая помощь, социально-бытовая и доступная профессионально-трудовая подготовка для детей с особыми образовательными потребностями». </a:t>
            </a:r>
          </a:p>
          <a:p>
            <a:r>
              <a:rPr lang="ru-RU" sz="2200" b="1" u="sng" dirty="0" smtClean="0"/>
              <a:t> 2 четверть </a:t>
            </a:r>
            <a:r>
              <a:rPr lang="ru-RU" sz="2200" b="1" dirty="0" smtClean="0"/>
              <a:t>-  «Индивидуальный образовательный маршрут, индивидуальные программы обучения: форма и примерные образцы»</a:t>
            </a:r>
          </a:p>
          <a:p>
            <a:r>
              <a:rPr lang="ru-RU" sz="2200" b="1" dirty="0" smtClean="0"/>
              <a:t> </a:t>
            </a:r>
            <a:r>
              <a:rPr lang="ru-RU" sz="2200" b="1" u="sng" dirty="0" smtClean="0"/>
              <a:t>3 четверти</a:t>
            </a:r>
            <a:r>
              <a:rPr lang="ru-RU" sz="2200" b="1" dirty="0" smtClean="0"/>
              <a:t> - «Организация и содержание коррекционно-педагогической работы по всем направлениям обучения и воспитания».</a:t>
            </a:r>
          </a:p>
          <a:p>
            <a:r>
              <a:rPr lang="ru-RU" sz="2200" b="1" dirty="0" smtClean="0"/>
              <a:t> </a:t>
            </a:r>
            <a:r>
              <a:rPr lang="ru-RU" sz="2200" b="1" u="sng" dirty="0" smtClean="0"/>
              <a:t>4 четверть </a:t>
            </a:r>
            <a:r>
              <a:rPr lang="ru-RU" sz="2200" b="1" dirty="0" smtClean="0"/>
              <a:t>-  «Вариативные формы проектов воспитательской работы в специальном (коррекционном) учреждении для детей с тяжелыми и множественными нарушениями развития».</a:t>
            </a:r>
          </a:p>
          <a:p>
            <a:endParaRPr lang="ru-RU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Елена\Desktop\фото учит 13-14\P11109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86050" y="1357298"/>
            <a:ext cx="1230805" cy="1214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5" descr="C:\Users\Елена\Desktop\фото учит 13-14\P111096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6" y="1357298"/>
            <a:ext cx="1261155" cy="1214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7" descr="C:\Users\Елена\Desktop\фото учит 13-14\P111096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29322" y="1357298"/>
            <a:ext cx="1273127" cy="1229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8" descr="C:\Users\Елена\Desktop\фото учит 13-14\P111093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28794" y="3286124"/>
            <a:ext cx="1249145" cy="1214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10" descr="C:\Users\Елена\Desktop\фото учит 13-14\P111094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58016" y="3214686"/>
            <a:ext cx="1285884" cy="1417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 descr="C:\Users\Елена\Desktop\фото учит 13-14\P1110935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214414" y="1285860"/>
            <a:ext cx="1234457" cy="128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C:\Users\Елена\Desktop\фото учит 13-14\P1110933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572396" y="1357298"/>
            <a:ext cx="1285884" cy="1221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" descr="C:\Users\Елена\Desktop\фото учит 13-14\P1110951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500958" y="5072074"/>
            <a:ext cx="1307051" cy="135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" descr="C:\Users\Елена\Desktop\фото учит 13-14\P1110960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357686" y="5143512"/>
            <a:ext cx="1143008" cy="1282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4" descr="C:\Users\Елена\Desktop\фото учит 13-14\P1110976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786050" y="5143512"/>
            <a:ext cx="1295427" cy="1303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4" descr="C:\Users\Елена\Desktop\фото учит 13-14\P1110981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1000100" y="5214950"/>
            <a:ext cx="1461022" cy="1191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4" descr="C:\Users\Елена\Desktop\фото учит 13-14\P1110975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5857884" y="5143512"/>
            <a:ext cx="1285884" cy="133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Picture 11" descr="C:\Users\Елена\Desktop\фото учит 13-14\P1110971.JP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3643306" y="3214686"/>
            <a:ext cx="1285884" cy="1349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Picture 10" descr="C:\Users\Елена\Desktop\фото учит 13-14\P1110969.JP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5286380" y="3214686"/>
            <a:ext cx="1263713" cy="135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" name="Прямоугольник 33"/>
          <p:cNvSpPr/>
          <p:nvPr/>
        </p:nvSpPr>
        <p:spPr>
          <a:xfrm>
            <a:off x="1214414" y="142852"/>
            <a:ext cx="75724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Методическое объединение учителей средних и старших классов</a:t>
            </a:r>
          </a:p>
          <a:p>
            <a:r>
              <a:rPr lang="ru-RU" b="1" dirty="0" smtClean="0"/>
              <a:t>со сложной структурой дефекта работало в составе четырнадцати человек.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0"/>
            <a:ext cx="857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Международная конференция </a:t>
            </a:r>
          </a:p>
          <a:p>
            <a:pPr algn="ctr"/>
            <a:r>
              <a:rPr lang="ru-RU" sz="2400" b="1" dirty="0" smtClean="0"/>
              <a:t>«Аутизм. Выбор маршрута» </a:t>
            </a:r>
            <a:endParaRPr lang="ru-RU" sz="2400" b="1" dirty="0"/>
          </a:p>
        </p:txBody>
      </p:sp>
      <p:pic>
        <p:nvPicPr>
          <p:cNvPr id="12290" name="Picture 2" descr="H:\сколково\306CANON\IMG_657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4048" y="980728"/>
            <a:ext cx="3779912" cy="2834934"/>
          </a:xfrm>
          <a:prstGeom prst="rect">
            <a:avLst/>
          </a:prstGeom>
          <a:noFill/>
        </p:spPr>
      </p:pic>
      <p:pic>
        <p:nvPicPr>
          <p:cNvPr id="12292" name="Picture 4" descr="H:\сколково\307CANON\IMG_657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27784" y="4293096"/>
            <a:ext cx="4418855" cy="2232248"/>
          </a:xfrm>
          <a:prstGeom prst="rect">
            <a:avLst/>
          </a:prstGeom>
          <a:noFill/>
        </p:spPr>
      </p:pic>
      <p:pic>
        <p:nvPicPr>
          <p:cNvPr id="12293" name="Picture 5" descr="H:\сколково\307CANON\IMG_657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59632" y="1412776"/>
            <a:ext cx="3508203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0"/>
            <a:ext cx="764386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/>
              <a:t>Открытое мероприятие по физической культуре «Весёлые старты» в 5-9 классах. </a:t>
            </a:r>
          </a:p>
          <a:p>
            <a:pPr lvl="0"/>
            <a:r>
              <a:rPr lang="ru-RU" sz="2400" b="1" dirty="0" smtClean="0"/>
              <a:t>                                                                   Учитель: Синицын И.В.</a:t>
            </a:r>
          </a:p>
          <a:p>
            <a:endParaRPr lang="ru-RU" sz="2000" dirty="0"/>
          </a:p>
        </p:txBody>
      </p:sp>
      <p:pic>
        <p:nvPicPr>
          <p:cNvPr id="13314" name="Picture 2" descr="C:\Users\admin\Pictures\фото\2013-2014 уч год\спорт празд 13-14\31.01.14\P11206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980728"/>
            <a:ext cx="3419872" cy="2564904"/>
          </a:xfrm>
          <a:prstGeom prst="rect">
            <a:avLst/>
          </a:prstGeom>
          <a:noFill/>
        </p:spPr>
      </p:pic>
      <p:pic>
        <p:nvPicPr>
          <p:cNvPr id="13315" name="Picture 3" descr="C:\Users\admin\Pictures\фото\2013-2014 уч год\спорт празд 13-14\спорт 27.12\P112043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1340768"/>
            <a:ext cx="4192438" cy="2377637"/>
          </a:xfrm>
          <a:prstGeom prst="rect">
            <a:avLst/>
          </a:prstGeom>
          <a:noFill/>
        </p:spPr>
      </p:pic>
      <p:pic>
        <p:nvPicPr>
          <p:cNvPr id="13316" name="Picture 4" descr="C:\Users\admin\Pictures\фото\2013-2014 уч год\спорт празд 13-14\спорт 27.12\P112044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75656" y="3861048"/>
            <a:ext cx="2204245" cy="2736304"/>
          </a:xfrm>
          <a:prstGeom prst="rect">
            <a:avLst/>
          </a:prstGeom>
          <a:noFill/>
        </p:spPr>
      </p:pic>
      <p:pic>
        <p:nvPicPr>
          <p:cNvPr id="13317" name="Picture 5" descr="C:\Users\admin\Pictures\фото\2013-2014 уч год\спорт празд 13-14\P112018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8024" y="4077072"/>
            <a:ext cx="3419872" cy="2564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338</TotalTime>
  <Words>901</Words>
  <Application>Microsoft Office PowerPoint</Application>
  <PresentationFormat>Экран (4:3)</PresentationFormat>
  <Paragraphs>84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Солнцестояние</vt:lpstr>
      <vt:lpstr>  Доклад  «Анализ учебно – воспитательной работы МО  учителей средних и старших классов со сложной структурой дефекта  за 2013-2014 учебный год».                     Руководитель МО: Манцерева Е.Б.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Доклад  «Анализ работы МО учителей средних и старших классов со сложной структурой дефекта  за 2013-2014 учебный год».                     Руководитель МО: Манцерева Е.Б.</dc:title>
  <dc:creator>Елена</dc:creator>
  <cp:lastModifiedBy>Елена</cp:lastModifiedBy>
  <cp:revision>36</cp:revision>
  <dcterms:created xsi:type="dcterms:W3CDTF">2014-08-26T17:15:27Z</dcterms:created>
  <dcterms:modified xsi:type="dcterms:W3CDTF">2014-10-04T19:39:57Z</dcterms:modified>
</cp:coreProperties>
</file>