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3" r:id="rId17"/>
    <p:sldId id="274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7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0"/>
          <p:cNvSpPr/>
          <p:nvPr/>
        </p:nvSpPr>
        <p:spPr>
          <a:xfrm>
            <a:off x="990600" y="1017588"/>
            <a:ext cx="7178675" cy="4830762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1"/>
          <p:cNvSpPr/>
          <p:nvPr/>
        </p:nvSpPr>
        <p:spPr>
          <a:xfrm>
            <a:off x="990600" y="1009650"/>
            <a:ext cx="7180263" cy="4832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769938" y="701675"/>
            <a:ext cx="5667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7854950" y="749300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88" y="5357813"/>
            <a:ext cx="1214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9E4AE-1798-4479-BF52-DF2CF8A3CB04}" type="datetimeFigureOut">
              <a:rPr lang="ru-RU"/>
              <a:pPr>
                <a:defRPr/>
              </a:pPr>
              <a:t>04.10.2014</a:t>
            </a:fld>
            <a:endParaRPr lang="ru-RU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750" y="5357813"/>
            <a:ext cx="50339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475" y="5357813"/>
            <a:ext cx="554038" cy="3651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0AFD9360-7D6B-46DB-B643-0D82A7A8FF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895DB-F633-4360-A9D4-2827FB31A8E6}" type="datetimeFigureOut">
              <a:rPr lang="ru-RU"/>
              <a:pPr>
                <a:defRPr/>
              </a:pPr>
              <a:t>04.10.2014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ECAF9-6684-44EB-8BDB-03DF4DC0CB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6B3CB-122B-4ABD-9952-B6D7D0C5A9A4}" type="datetimeFigureOut">
              <a:rPr lang="ru-RU"/>
              <a:pPr>
                <a:defRPr/>
              </a:pPr>
              <a:t>04.10.2014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71E36-46A7-44E9-9184-2FCAEB829C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78C8F-08BD-4971-B312-7A9986BD321B}" type="datetimeFigureOut">
              <a:rPr lang="ru-RU"/>
              <a:pPr>
                <a:defRPr/>
              </a:pPr>
              <a:t>04.10.2014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AEEBB-687E-464A-9E45-BB79A30F63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E9694-E1FC-4CD9-BC51-86464A033180}" type="datetimeFigureOut">
              <a:rPr lang="ru-RU"/>
              <a:pPr>
                <a:defRPr/>
              </a:pPr>
              <a:t>04.10.2014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B457F-9992-4637-A455-503F5D46D5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B0CDE-B8D8-46D2-9273-8666C01E4EF4}" type="datetimeFigureOut">
              <a:rPr lang="ru-RU"/>
              <a:pPr>
                <a:defRPr/>
              </a:pPr>
              <a:t>04.10.2014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7127D-59FC-4C90-B5B2-249B834773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3ADDB-7893-4BCD-BACA-5A5C19008E46}" type="datetimeFigureOut">
              <a:rPr lang="ru-RU"/>
              <a:pPr>
                <a:defRPr/>
              </a:pPr>
              <a:t>04.10.2014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95F6C-9674-4946-B233-AC1A55BE2D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E3F82-AAF4-4153-866C-FF9408C24014}" type="datetimeFigureOut">
              <a:rPr lang="ru-RU"/>
              <a:pPr>
                <a:defRPr/>
              </a:pPr>
              <a:t>04.10.2014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1A774-DB63-4D26-A267-7C0EC45A00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842A3-3953-4B6E-A6DD-40022CC6DB6D}" type="datetimeFigureOut">
              <a:rPr lang="ru-RU"/>
              <a:pPr>
                <a:defRPr/>
              </a:pPr>
              <a:t>04.10.2014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E3324-378A-4585-BD25-03894287A5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5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6"/>
          <p:cNvSpPr/>
          <p:nvPr/>
        </p:nvSpPr>
        <p:spPr>
          <a:xfrm rot="60000">
            <a:off x="4471988" y="603250"/>
            <a:ext cx="3787775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2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3"/>
          <p:cNvSpPr/>
          <p:nvPr/>
        </p:nvSpPr>
        <p:spPr>
          <a:xfrm rot="21540000">
            <a:off x="749300" y="576263"/>
            <a:ext cx="3789363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2063" y="5886450"/>
            <a:ext cx="1212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F67C7E-F2BB-4040-8BB5-DAF08113FC9D}" type="datetimeFigureOut">
              <a:rPr lang="ru-RU"/>
              <a:pPr>
                <a:defRPr/>
              </a:pPr>
              <a:t>04.10.2014</a:t>
            </a:fld>
            <a:endParaRPr lang="ru-RU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29300"/>
            <a:ext cx="35226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8088" y="5897563"/>
            <a:ext cx="5540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5EAC3-A215-4C34-8ABF-BD4B1347CC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1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2"/>
          <p:cNvSpPr/>
          <p:nvPr/>
        </p:nvSpPr>
        <p:spPr>
          <a:xfrm rot="21540000">
            <a:off x="744538" y="576263"/>
            <a:ext cx="3789362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28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29"/>
          <p:cNvSpPr/>
          <p:nvPr/>
        </p:nvSpPr>
        <p:spPr>
          <a:xfrm rot="60000">
            <a:off x="4464050" y="603250"/>
            <a:ext cx="3789363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238" y="5888038"/>
            <a:ext cx="1214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F531A-C094-4601-AA65-E019E73352DC}" type="datetimeFigureOut">
              <a:rPr lang="ru-RU"/>
              <a:pPr>
                <a:defRPr/>
              </a:pPr>
              <a:t>04.10.2014</a:t>
            </a:fld>
            <a:endParaRPr lang="ru-RU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30888"/>
            <a:ext cx="33194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850" y="5900738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8F02F-D618-43D0-9399-3CD17B6016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838" y="574675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838" y="576263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2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1435684">
            <a:off x="544513" y="273050"/>
            <a:ext cx="5667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4096196">
            <a:off x="8115300" y="298450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Title Placeholder 1"/>
          <p:cNvSpPr>
            <a:spLocks noGrp="1"/>
          </p:cNvSpPr>
          <p:nvPr>
            <p:ph type="title"/>
          </p:nvPr>
        </p:nvSpPr>
        <p:spPr bwMode="auto">
          <a:xfrm>
            <a:off x="1095375" y="817563"/>
            <a:ext cx="6964363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63675" y="2119313"/>
            <a:ext cx="6196013" cy="360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775" y="5808663"/>
            <a:ext cx="1212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>
              <a:defRPr/>
            </a:pPr>
            <a:fld id="{74A5402B-969A-4CA3-A940-1AFE70AD9593}" type="datetimeFigureOut">
              <a:rPr lang="ru-RU"/>
              <a:pPr>
                <a:defRPr/>
              </a:pPr>
              <a:t>04.10.2014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5808663"/>
            <a:ext cx="5540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800" y="5808663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smtClean="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>
              <a:defRPr/>
            </a:pPr>
            <a:fld id="{6D4FE71F-B03C-499E-BFCB-98B49C746E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3" r:id="rId2"/>
    <p:sldLayoutId id="2147483742" r:id="rId3"/>
    <p:sldLayoutId id="2147483741" r:id="rId4"/>
    <p:sldLayoutId id="2147483740" r:id="rId5"/>
    <p:sldLayoutId id="2147483739" r:id="rId6"/>
    <p:sldLayoutId id="2147483738" r:id="rId7"/>
    <p:sldLayoutId id="2147483745" r:id="rId8"/>
    <p:sldLayoutId id="2147483746" r:id="rId9"/>
    <p:sldLayoutId id="2147483737" r:id="rId10"/>
    <p:sldLayoutId id="214748373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/>
        <a:buChar char="O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6446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619250" y="1484313"/>
            <a:ext cx="5940425" cy="2641600"/>
          </a:xfrm>
        </p:spPr>
        <p:txBody>
          <a:bodyPr>
            <a:normAutofit fontScale="90000"/>
          </a:bodyPr>
          <a:lstStyle/>
          <a:p>
            <a:r>
              <a:rPr lang="ru-RU" sz="2800" b="1" smtClean="0"/>
              <a:t>Понятие информационно – коммуникативных технологий (ИКТ) и цифровых образовательных ресурсов (ЦОР). Их роль в образовательном процессе.</a:t>
            </a:r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7200" y="4652963"/>
            <a:ext cx="5711825" cy="608012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b="1" dirty="0" smtClean="0">
              <a:solidFill>
                <a:schemeClr val="tx1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5203825"/>
          </a:xfrm>
        </p:spPr>
        <p:txBody>
          <a:bodyPr/>
          <a:lstStyle/>
          <a:p>
            <a:r>
              <a:rPr lang="ru-RU" sz="3600" b="1" smtClean="0"/>
              <a:t>Данная технология необходима:</a:t>
            </a:r>
            <a:r>
              <a:rPr lang="ru-RU" sz="3600" smtClean="0"/>
              <a:t> </a:t>
            </a:r>
            <a:br>
              <a:rPr lang="ru-RU" sz="3600" smtClean="0"/>
            </a:br>
            <a:r>
              <a:rPr lang="ru-RU" sz="3600" smtClean="0"/>
              <a:t>1. Для формирования информационного общества. </a:t>
            </a:r>
            <a:br>
              <a:rPr lang="ru-RU" sz="3600" smtClean="0"/>
            </a:br>
            <a:r>
              <a:rPr lang="ru-RU" sz="3600" smtClean="0"/>
              <a:t>2. Для качественных изменений в структуре образовательных систем и в содержании образования. 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5059362"/>
          </a:xfrm>
        </p:spPr>
        <p:txBody>
          <a:bodyPr/>
          <a:lstStyle/>
          <a:p>
            <a:r>
              <a:rPr lang="ru-RU" sz="3000" b="1" smtClean="0"/>
              <a:t>Использование ИКТ на уроках позволяет: </a:t>
            </a:r>
            <a:r>
              <a:rPr lang="ru-RU" sz="3000" smtClean="0"/>
              <a:t/>
            </a:r>
            <a:br>
              <a:rPr lang="ru-RU" sz="3000" smtClean="0"/>
            </a:br>
            <a:r>
              <a:rPr lang="ru-RU" sz="3000" smtClean="0"/>
              <a:t>- развивать умение учащихся ориентироваться в информационных потоках окружающего мира; </a:t>
            </a:r>
            <a:br>
              <a:rPr lang="ru-RU" sz="3000" smtClean="0"/>
            </a:br>
            <a:r>
              <a:rPr lang="ru-RU" sz="3000" smtClean="0"/>
              <a:t>- овладевать практическими способами работы с информацией; </a:t>
            </a:r>
            <a:br>
              <a:rPr lang="ru-RU" sz="3000" smtClean="0"/>
            </a:br>
            <a:r>
              <a:rPr lang="ru-RU" sz="3000" smtClean="0"/>
              <a:t>- развивать умения, позволяющие обмениваться информацией с помощью современных технических средств. 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5203825"/>
          </a:xfrm>
        </p:spPr>
        <p:txBody>
          <a:bodyPr/>
          <a:lstStyle/>
          <a:p>
            <a:r>
              <a:rPr lang="ru-RU" sz="3600" smtClean="0"/>
              <a:t>Использование ИКТ позволяет перейти от объяснительно-иллюстрированного способа обучения к деятельностному, при котором ребёнок становится активным субъектом учебной деятельности. 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5132387"/>
          </a:xfrm>
        </p:spPr>
        <p:txBody>
          <a:bodyPr/>
          <a:lstStyle/>
          <a:p>
            <a:r>
              <a:rPr lang="ru-RU" sz="3200" smtClean="0"/>
              <a:t>В соответствии с новыми </a:t>
            </a:r>
            <a:r>
              <a:rPr lang="ru-RU" sz="3200" b="1" smtClean="0"/>
              <a:t>«Квалификационными характеристиками должностей работников образования»</a:t>
            </a:r>
            <a:br>
              <a:rPr lang="ru-RU" sz="3200" b="1" smtClean="0"/>
            </a:br>
            <a:r>
              <a:rPr lang="ru-RU" sz="3200" b="1" smtClean="0"/>
              <a:t> </a:t>
            </a:r>
            <a:r>
              <a:rPr lang="ru-RU" sz="3200" smtClean="0"/>
              <a:t>каждый педагог просто обязан уметь работать с современными средствами обучения хотя бы ради того, чтобы обеспечить одно из главнейших прав детей – право на качественное образование. 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5132387"/>
          </a:xfrm>
        </p:spPr>
        <p:txBody>
          <a:bodyPr/>
          <a:lstStyle/>
          <a:p>
            <a:r>
              <a:rPr lang="ru-RU" sz="3200" smtClean="0"/>
              <a:t>Последовательное, систематическое внедрение в педагогический процесс информационно-коммуникативных технологий</a:t>
            </a:r>
            <a:r>
              <a:rPr lang="ru-RU" sz="3200" b="1" smtClean="0"/>
              <a:t> </a:t>
            </a:r>
            <a:r>
              <a:rPr lang="ru-RU" sz="3200" smtClean="0"/>
              <a:t>способно не только расширить существующий арсенал методических средств, но и полностью изменить существующие формы обучения.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5059362"/>
          </a:xfrm>
        </p:spPr>
        <p:txBody>
          <a:bodyPr/>
          <a:lstStyle/>
          <a:p>
            <a:r>
              <a:rPr lang="ru-RU" sz="3600" b="1" smtClean="0"/>
              <a:t>Цифровой образовательный ресурс (ЦОР)</a:t>
            </a:r>
            <a:r>
              <a:rPr lang="ru-RU" sz="3600" smtClean="0"/>
              <a:t> – продукт, используемый в образовательных целях, для воспроизведения которого нужен компьютер.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smtClean="0"/>
              <a:t>Типы ЦОРов:</a:t>
            </a:r>
            <a:endParaRPr lang="ru-RU" smtClean="0"/>
          </a:p>
        </p:txBody>
      </p:sp>
      <p:sp>
        <p:nvSpPr>
          <p:cNvPr id="28674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smtClean="0"/>
              <a:t>Наборы цифровых образовательных ресурсов (ЦОР), расширяющие учебники/УМК.</a:t>
            </a:r>
          </a:p>
          <a:p>
            <a:r>
              <a:rPr lang="ru-RU" i="1" smtClean="0"/>
              <a:t>Информационные источники сложной структуры (ИИСС).</a:t>
            </a:r>
          </a:p>
          <a:p>
            <a:r>
              <a:rPr lang="ru-RU" i="1" smtClean="0"/>
              <a:t>Инновационные учебно-методические комплексы (ИУМК).</a:t>
            </a:r>
            <a:endParaRPr lang="ru-RU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smtClean="0"/>
              <a:t>ИУМК включает:</a:t>
            </a:r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Brush Script MT" pitchFamily="66" charset="0"/>
              <a:buChar char="O"/>
              <a:defRPr/>
            </a:pPr>
            <a:r>
              <a:rPr lang="ru-RU" i="1" dirty="0"/>
              <a:t>фундаментальность общеобразовательной подготовки;</a:t>
            </a:r>
            <a:endParaRPr lang="ru-RU" dirty="0"/>
          </a:p>
          <a:p>
            <a:pPr marL="274320" indent="-274320" fontAlgn="auto">
              <a:spcAft>
                <a:spcPts val="0"/>
              </a:spcAft>
              <a:buFont typeface="Brush Script MT" pitchFamily="66" charset="0"/>
              <a:buChar char="O"/>
              <a:defRPr/>
            </a:pPr>
            <a:r>
              <a:rPr lang="ru-RU" i="1" dirty="0"/>
              <a:t>способность учиться;</a:t>
            </a:r>
            <a:endParaRPr lang="ru-RU" dirty="0"/>
          </a:p>
          <a:p>
            <a:pPr marL="274320" indent="-274320" fontAlgn="auto">
              <a:spcAft>
                <a:spcPts val="0"/>
              </a:spcAft>
              <a:buFont typeface="Brush Script MT" pitchFamily="66" charset="0"/>
              <a:buChar char="O"/>
              <a:defRPr/>
            </a:pPr>
            <a:r>
              <a:rPr lang="ru-RU" i="1" dirty="0"/>
              <a:t>коммуникабельность, умение работать в коллективе;</a:t>
            </a:r>
            <a:endParaRPr lang="ru-RU" dirty="0"/>
          </a:p>
          <a:p>
            <a:pPr marL="274320" indent="-274320" fontAlgn="auto">
              <a:spcAft>
                <a:spcPts val="0"/>
              </a:spcAft>
              <a:buFont typeface="Brush Script MT" pitchFamily="66" charset="0"/>
              <a:buChar char="O"/>
              <a:defRPr/>
            </a:pPr>
            <a:r>
              <a:rPr lang="ru-RU" i="1" dirty="0"/>
              <a:t>способность самостоятельно мыслить и действовать;</a:t>
            </a:r>
            <a:endParaRPr lang="ru-RU" dirty="0"/>
          </a:p>
          <a:p>
            <a:pPr marL="274320" indent="-274320" fontAlgn="auto">
              <a:spcAft>
                <a:spcPts val="0"/>
              </a:spcAft>
              <a:buFont typeface="Brush Script MT" pitchFamily="66" charset="0"/>
              <a:buChar char="O"/>
              <a:defRPr/>
            </a:pPr>
            <a:r>
              <a:rPr lang="ru-RU" i="1" dirty="0"/>
              <a:t>способность решать нетрадиционные задачи, используя приобретенные предметные, интеллектуальные и общие знания, умения и навыки.</a:t>
            </a:r>
            <a:endParaRPr lang="ru-RU" dirty="0"/>
          </a:p>
          <a:p>
            <a:pPr marL="274320" indent="-274320" fontAlgn="auto">
              <a:spcAft>
                <a:spcPts val="0"/>
              </a:spcAft>
              <a:buFont typeface="Brush Script MT" pitchFamily="66" charset="0"/>
              <a:buChar char="O"/>
              <a:defRPr/>
            </a:pPr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7077075" cy="534828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/>
              <a:t>ИО </a:t>
            </a:r>
            <a:r>
              <a:rPr lang="ru-RU" sz="4000" dirty="0"/>
              <a:t>(Информационное общество</a:t>
            </a:r>
            <a:r>
              <a:rPr lang="ru-RU" sz="4000" b="1" dirty="0"/>
              <a:t>)</a:t>
            </a:r>
            <a:r>
              <a:rPr lang="ru-RU" sz="4000" dirty="0"/>
              <a:t> — концепция постиндустриального </a:t>
            </a:r>
            <a:r>
              <a:rPr lang="ru-RU" sz="4000" dirty="0" smtClean="0"/>
              <a:t>общества; </a:t>
            </a:r>
            <a:r>
              <a:rPr lang="ru-RU" sz="4000" dirty="0"/>
              <a:t>новая историческая фаза развития цивилизации, в которой главными продуктами производства являются информация и знания.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7148513" cy="5203825"/>
          </a:xfrm>
        </p:spPr>
        <p:txBody>
          <a:bodyPr/>
          <a:lstStyle/>
          <a:p>
            <a:r>
              <a:rPr lang="ru-RU" sz="3600" b="1" smtClean="0"/>
              <a:t>ИКТ</a:t>
            </a:r>
            <a:r>
              <a:rPr lang="ru-RU" sz="3600" smtClean="0"/>
              <a:t> (Информационно – коммуникативные технологии) – эта технологии доступа к различным информационным источникам и инструментам совместной деятельности, направленная на получение конкретного результата.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375" y="549275"/>
            <a:ext cx="7005638" cy="547211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>ЦОР</a:t>
            </a:r>
            <a:r>
              <a:rPr lang="ru-RU" sz="3100" dirty="0" smtClean="0"/>
              <a:t> </a:t>
            </a:r>
            <a:r>
              <a:rPr lang="ru-RU" sz="3100" dirty="0"/>
              <a:t>(Цифровые образовательные ресурсы) - это представленные в цифровой форме фотографии, видеофрагменты, статические и динамические модели, объекты виртуальной реальности и интерактивного моделирования, картографические материалы, звукозаписи, символьные объекты и деловая графика, текстовые документы и иные учебные материалы, необходимые для организации учебного процесса.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52038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/>
              <a:t>Внедрение </a:t>
            </a:r>
            <a:r>
              <a:rPr lang="ru-RU" sz="3600" b="1" dirty="0"/>
              <a:t>ИКТ и ЦОР </a:t>
            </a:r>
            <a:r>
              <a:rPr lang="ru-RU" sz="3600" dirty="0"/>
              <a:t>в образование существенным образом ускоряет передачу знаний и накопленного технологического и социального опыта человечества не только от поколения к поколению, но и от одного человека другому. </a:t>
            </a:r>
            <a:r>
              <a:rPr lang="ru-RU" i="1" dirty="0"/>
              <a:t/>
            </a:r>
            <a:br>
              <a:rPr lang="ru-RU" i="1" dirty="0"/>
            </a:br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5203825"/>
          </a:xfrm>
        </p:spPr>
        <p:txBody>
          <a:bodyPr/>
          <a:lstStyle/>
          <a:p>
            <a:r>
              <a:rPr lang="ru-RU" sz="3200" smtClean="0"/>
              <a:t>Современные ИКТ, повышая качество обучения и образования, позволяют человеку успешнее и быстрее адаптироваться к окружающей среде и происходящим социальным изменениям.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375" y="981075"/>
            <a:ext cx="6964363" cy="48958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/>
              <a:t>А</a:t>
            </a:r>
            <a:r>
              <a:rPr lang="ru-RU" sz="3600" dirty="0" smtClean="0"/>
              <a:t>ктивное </a:t>
            </a:r>
            <a:r>
              <a:rPr lang="ru-RU" sz="3600" dirty="0"/>
              <a:t>и эффективное внедрение этих технологий в образование является важным фактором создания системы образования, отвечающей требованиям ИО и процессу реформирования традиционной системы образования в свете требований современного индустриального общества.</a:t>
            </a:r>
            <a:r>
              <a:rPr lang="ru-RU" i="1" dirty="0"/>
              <a:t/>
            </a:r>
            <a:br>
              <a:rPr lang="ru-RU" i="1" dirty="0"/>
            </a:br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4914900"/>
          </a:xfrm>
        </p:spPr>
        <p:txBody>
          <a:bodyPr/>
          <a:lstStyle/>
          <a:p>
            <a:r>
              <a:rPr lang="ru-RU" sz="3200" smtClean="0"/>
              <a:t>Без использования современных средств информационно-коммуникативных технологий уже невозможно представить образовательный процесс, отвечающий требованиям современного информационного общества.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6013" y="1052513"/>
            <a:ext cx="6964362" cy="50593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300" b="1" dirty="0"/>
              <a:t>ИКТ позволяют автоматизировать информационные процессы</a:t>
            </a:r>
            <a:r>
              <a:rPr lang="ru-RU" sz="3300" dirty="0"/>
              <a:t>: долговременно и компактно хранить, оперативно искать, быстро обрабатывать, продуцировать новую, передавать на любые расстояния и предъявлять в требуемом виде мультимедийную (текстовую, табличную, графическую, анимированную, звуковую и видео) информацию. </a:t>
            </a:r>
            <a:r>
              <a:rPr lang="ru-RU" i="1" dirty="0"/>
              <a:t/>
            </a:r>
            <a:br>
              <a:rPr lang="ru-RU" i="1" dirty="0"/>
            </a:br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26</TotalTime>
  <Words>355</Words>
  <Application>Microsoft Office PowerPoint</Application>
  <PresentationFormat>Экран (4:3)</PresentationFormat>
  <Paragraphs>25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Кнопка</vt:lpstr>
      <vt:lpstr>Понятие информационно – коммуникативных технологий (ИКТ) и цифровых образовательных ресурсов (ЦОР). Их роль в образовательном процессе.</vt:lpstr>
      <vt:lpstr>ИО (Информационное общество) — концепция постиндустриального общества; новая историческая фаза развития цивилизации, в которой главными продуктами производства являются информация и знания. </vt:lpstr>
      <vt:lpstr>ИКТ (Информационно – коммуникативные технологии) – эта технологии доступа к различным информационным источникам и инструментам совместной деятельности, направленная на получение конкретного результата. </vt:lpstr>
      <vt:lpstr> ЦОР (Цифровые образовательные ресурсы) - это представленные в цифровой форме фотографии, видеофрагменты, статические и динамические модели, объекты виртуальной реальности и интерактивного моделирования, картографические материалы, звукозаписи, символьные объекты и деловая графика, текстовые документы и иные учебные материалы, необходимые для организации учебного процесса. </vt:lpstr>
      <vt:lpstr>Внедрение ИКТ и ЦОР в образование существенным образом ускоряет передачу знаний и накопленного технологического и социального опыта человечества не только от поколения к поколению, но и от одного человека другому.  </vt:lpstr>
      <vt:lpstr>Современные ИКТ, повышая качество обучения и образования, позволяют человеку успешнее и быстрее адаптироваться к окружающей среде и происходящим социальным изменениям. </vt:lpstr>
      <vt:lpstr>Активное и эффективное внедрение этих технологий в образование является важным фактором создания системы образования, отвечающей требованиям ИО и процессу реформирования традиционной системы образования в свете требований современного индустриального общества. </vt:lpstr>
      <vt:lpstr>Без использования современных средств информационно-коммуникативных технологий уже невозможно представить образовательный процесс, отвечающий требованиям современного информационного общества. </vt:lpstr>
      <vt:lpstr>ИКТ позволяют автоматизировать информационные процессы: долговременно и компактно хранить, оперативно искать, быстро обрабатывать, продуцировать новую, передавать на любые расстояния и предъявлять в требуемом виде мультимедийную (текстовую, табличную, графическую, анимированную, звуковую и видео) информацию.  </vt:lpstr>
      <vt:lpstr>Данная технология необходима:  1. Для формирования информационного общества.  2. Для качественных изменений в структуре образовательных систем и в содержании образования. </vt:lpstr>
      <vt:lpstr>Использование ИКТ на уроках позволяет:  - развивать умение учащихся ориентироваться в информационных потоках окружающего мира;  - овладевать практическими способами работы с информацией;  - развивать умения, позволяющие обмениваться информацией с помощью современных технических средств. </vt:lpstr>
      <vt:lpstr>Использование ИКТ позволяет перейти от объяснительно-иллюстрированного способа обучения к деятельностному, при котором ребёнок становится активным субъектом учебной деятельности. </vt:lpstr>
      <vt:lpstr>В соответствии с новыми «Квалификационными характеристиками должностей работников образования»  каждый педагог просто обязан уметь работать с современными средствами обучения хотя бы ради того, чтобы обеспечить одно из главнейших прав детей – право на качественное образование. </vt:lpstr>
      <vt:lpstr>Последовательное, систематическое внедрение в педагогический процесс информационно-коммуникативных технологий способно не только расширить существующий арсенал методических средств, но и полностью изменить существующие формы обучения. </vt:lpstr>
      <vt:lpstr>Цифровой образовательный ресурс (ЦОР) – продукт, используемый в образовательных целях, для воспроизведения которого нужен компьютер.</vt:lpstr>
      <vt:lpstr>Типы ЦОРов:</vt:lpstr>
      <vt:lpstr>ИУМК включает: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Понятие информационно – коммуникативных технологий (ИКТ) и цифровых образовательных ресурсов (ЦОР). Их роль в образовательном процессе.</dc:title>
  <dc:creator>Andrey Efimenko</dc:creator>
  <cp:lastModifiedBy>Елена</cp:lastModifiedBy>
  <cp:revision>6</cp:revision>
  <dcterms:created xsi:type="dcterms:W3CDTF">2012-12-23T11:01:35Z</dcterms:created>
  <dcterms:modified xsi:type="dcterms:W3CDTF">2014-10-04T10:16:29Z</dcterms:modified>
</cp:coreProperties>
</file>