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30" autoAdjust="0"/>
  </p:normalViewPr>
  <p:slideViewPr>
    <p:cSldViewPr>
      <p:cViewPr>
        <p:scale>
          <a:sx n="60" d="100"/>
          <a:sy n="60" d="100"/>
        </p:scale>
        <p:origin x="-78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A9B5FD-20E8-41B8-BEDA-4B1ED02FE53F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D44EAF-4F3D-45ED-82D4-1C49579D8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658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2E079F-6B6B-40DC-BCB7-C3726D79A8B0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13A917-EB07-4667-A37B-E29E93B47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D22C0-3315-4E36-8623-DB4760A575C5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11268-1C78-415F-A48F-6A6FBF02D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C65FD-270A-41C5-BC8F-792A9803B7D0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5BC00-B9E4-48A9-BE9A-D6AF7ECBB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951D-0757-4786-B101-3424DAFF02D2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9DCD3-9BA0-401D-98F8-5EDDB5FF7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A45E9B-558D-41D3-A908-413A9BF650B1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278704-8519-4153-B711-C0B42ECDC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25F03-D6B2-46AD-9629-3F7A0C8BBD84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3D032-BDA4-41C7-96A9-7E9D22EF6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50397A-4A50-498E-988C-989D1515F99B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6AB59E-204F-4F41-A0E5-9F21B6B70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97CB6-9821-4AC8-9755-8181475BF83F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173F-7B6C-41DC-A71B-C17F81E4E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81B871-056A-4FA7-AA34-889F6EE6751A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346FE8-37FA-4C11-AE6E-D9C91DD64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3F97C4-D451-446B-A621-5040EC08ECFD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9D5F0A-03CF-4E90-8490-E7933E876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EC8173-C2A5-4282-9D02-9B15728CE751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35AA34-01E8-4D6F-8E5B-ED368EBEC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27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7363DF2-216B-44BD-9707-E47A8A702702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CECCE8D-6ED0-4408-AC48-442483724C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15" r:id="rId2"/>
    <p:sldLayoutId id="2147483821" r:id="rId3"/>
    <p:sldLayoutId id="2147483816" r:id="rId4"/>
    <p:sldLayoutId id="2147483822" r:id="rId5"/>
    <p:sldLayoutId id="2147483817" r:id="rId6"/>
    <p:sldLayoutId id="2147483823" r:id="rId7"/>
    <p:sldLayoutId id="2147483824" r:id="rId8"/>
    <p:sldLayoutId id="2147483825" r:id="rId9"/>
    <p:sldLayoutId id="2147483818" r:id="rId10"/>
    <p:sldLayoutId id="21474838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F688B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alibri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0" y="116632"/>
            <a:ext cx="7029450" cy="209793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                                                              </a:t>
            </a:r>
            <a: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>Формирование УУД и познавательных приемов на уроках химии</a:t>
            </a:r>
            <a: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b="1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satMod val="130000"/>
                  </a:schemeClr>
                </a:solidFill>
              </a:rPr>
            </a:b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2071688"/>
            <a:ext cx="7143750" cy="3567112"/>
          </a:xfrm>
        </p:spPr>
        <p:txBody>
          <a:bodyPr/>
          <a:lstStyle/>
          <a:p>
            <a:pPr marL="26988" algn="r" eaLnBrk="1" hangingPunct="1"/>
            <a:r>
              <a:rPr lang="ru-RU" sz="2400" i="1" smtClean="0">
                <a:solidFill>
                  <a:schemeClr val="tx1"/>
                </a:solidFill>
              </a:rPr>
              <a:t>«Стратегия – это определенный способ достижения конечной цели. Она может быть достигнута использованием различных стилей мышления в сочетании с их направленностью»</a:t>
            </a:r>
          </a:p>
          <a:p>
            <a:pPr marL="26988" algn="r" eaLnBrk="1" hangingPunct="1"/>
            <a:endParaRPr lang="ru-RU" sz="2400" i="1" smtClean="0">
              <a:solidFill>
                <a:schemeClr val="tx1"/>
              </a:solidFill>
            </a:endParaRPr>
          </a:p>
          <a:p>
            <a:pPr marL="26988" algn="r" eaLnBrk="1" hangingPunct="1"/>
            <a:r>
              <a:rPr lang="ru-RU" sz="2400" i="1" smtClean="0">
                <a:solidFill>
                  <a:schemeClr val="tx1"/>
                </a:solidFill>
              </a:rPr>
              <a:t>«Стратегия есть установление последовательности мышления и поведения для получения результата или опыта» (Толковый психолого-психиатрический словарь)</a:t>
            </a:r>
          </a:p>
          <a:p>
            <a:pPr marL="26988" algn="r" eaLnBrk="1" hangingPunct="1"/>
            <a:endParaRPr lang="ru-RU" sz="2400" i="1" smtClean="0">
              <a:solidFill>
                <a:schemeClr val="tx1"/>
              </a:solidFill>
            </a:endParaRPr>
          </a:p>
          <a:p>
            <a:pPr marL="26988" algn="r" eaLnBrk="1" hangingPunct="1"/>
            <a:endParaRPr lang="ru-RU" sz="2400" i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072187"/>
          </a:xfrm>
        </p:spPr>
        <p:txBody>
          <a:bodyPr>
            <a:normAutofit/>
          </a:bodyPr>
          <a:lstStyle/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		</a:t>
            </a:r>
            <a:r>
              <a:rPr lang="ru-RU" sz="2000" u="sng" dirty="0" smtClean="0"/>
              <a:t>4</a:t>
            </a:r>
            <a:r>
              <a:rPr lang="ru-RU" sz="2000" dirty="0" smtClean="0"/>
              <a:t>) Сравнить полученные массы </a:t>
            </a:r>
            <a:r>
              <a:rPr lang="en-US" sz="2000" dirty="0" smtClean="0"/>
              <a:t> Mg(OH)</a:t>
            </a:r>
            <a:r>
              <a:rPr lang="ru-RU" sz="1800" dirty="0" smtClean="0"/>
              <a:t>2</a:t>
            </a:r>
            <a:r>
              <a:rPr lang="en-US" sz="2000" dirty="0" smtClean="0"/>
              <a:t> </a:t>
            </a:r>
            <a:r>
              <a:rPr lang="ru-RU" sz="2000" dirty="0" smtClean="0"/>
              <a:t> по двум гипотезам. </a:t>
            </a:r>
            <a:r>
              <a:rPr lang="ru-RU" sz="2000" b="1" u="sng" dirty="0" smtClean="0"/>
              <a:t>Меньшая</a:t>
            </a:r>
            <a:r>
              <a:rPr lang="ru-RU" sz="2000" dirty="0" smtClean="0"/>
              <a:t> масса и будет правильным ответом.</a:t>
            </a:r>
            <a:endParaRPr lang="en-US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/>
              <a:t>			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86125" y="1285875"/>
            <a:ext cx="5643563" cy="250031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/>
              <a:t>Этот подход можно назвать стратегией в силу его универсального характера. Стратегия «выдвижения гипотез» может быть перенесена во многие учебные и жизненные задачи. Она направлена на формирование у учащихся общеучебных умений и навыков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86125" y="4572000"/>
            <a:ext cx="5643563" cy="1143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Поэтому, если учащийся обретет эту стратегию, то он может стать более успешным во многих других учебных и жизненных делах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00188" y="2571750"/>
            <a:ext cx="928687" cy="250031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600" dirty="0"/>
              <a:t>!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857875" y="3929063"/>
            <a:ext cx="500063" cy="571500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1143000" y="214313"/>
            <a:ext cx="7543800" cy="511175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400" b="1" u="sng" spc="300" dirty="0" smtClean="0">
                <a:solidFill>
                  <a:schemeClr val="tx2">
                    <a:satMod val="130000"/>
                  </a:schemeClr>
                </a:solidFill>
              </a:rPr>
              <a:t>Примеры решения задач методом заполнения таблиц</a:t>
            </a:r>
          </a:p>
        </p:txBody>
      </p:sp>
      <p:sp>
        <p:nvSpPr>
          <p:cNvPr id="5125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8501063" cy="6072187"/>
          </a:xfrm>
        </p:spPr>
        <p:txBody>
          <a:bodyPr>
            <a:normAutofit/>
          </a:bodyPr>
          <a:lstStyle/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/>
              <a:t>		</a:t>
            </a:r>
            <a:r>
              <a:rPr lang="ru-RU" sz="2000" b="1" u="sng" dirty="0" smtClean="0"/>
              <a:t>Задача №1</a:t>
            </a:r>
            <a:r>
              <a:rPr lang="ru-RU" sz="2000" b="1" dirty="0" smtClean="0"/>
              <a:t>. Смешали 100г 10%-го р-ра </a:t>
            </a:r>
            <a:r>
              <a:rPr lang="en-US" sz="2000" b="1" dirty="0" smtClean="0"/>
              <a:t>NaOH </a:t>
            </a:r>
            <a:r>
              <a:rPr lang="ru-RU" sz="2000" b="1" dirty="0" smtClean="0"/>
              <a:t>и 100г 10%-го р-ра </a:t>
            </a:r>
            <a:r>
              <a:rPr lang="en-US" sz="2000" b="1" dirty="0" err="1" smtClean="0"/>
              <a:t>HCl</a:t>
            </a:r>
            <a:r>
              <a:rPr lang="ru-RU" sz="2000" b="1" dirty="0" smtClean="0"/>
              <a:t>. Определить массовую долю </a:t>
            </a:r>
            <a:r>
              <a:rPr lang="en-US" sz="2000" b="1" dirty="0" smtClean="0"/>
              <a:t>NaCl </a:t>
            </a:r>
            <a:r>
              <a:rPr lang="ru-RU" sz="2000" b="1" dirty="0" smtClean="0"/>
              <a:t>в растворе</a:t>
            </a:r>
            <a:r>
              <a:rPr lang="ru-RU" sz="1800" b="1" dirty="0" smtClean="0"/>
              <a:t> .           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	</a:t>
            </a:r>
            <a:r>
              <a:rPr lang="ru-RU" sz="2000" u="sng" dirty="0" smtClean="0"/>
              <a:t>1</a:t>
            </a:r>
            <a:r>
              <a:rPr lang="ru-RU" sz="2000" dirty="0" smtClean="0"/>
              <a:t>) Найдем количества  исходных веществ:                                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18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18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/>
              <a:t>                                         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/>
              <a:t>		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/>
              <a:t>		</a:t>
            </a:r>
            <a:r>
              <a:rPr lang="ru-RU" sz="2000" u="sng" dirty="0" smtClean="0"/>
              <a:t>2</a:t>
            </a:r>
            <a:r>
              <a:rPr lang="ru-RU" sz="2000" dirty="0" smtClean="0"/>
              <a:t>) Построим таблицу: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285875" y="2071688"/>
          <a:ext cx="75009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3797280" imgH="419040" progId="Equation.DSMT4">
                  <p:embed/>
                </p:oleObj>
              </mc:Choice>
              <mc:Fallback>
                <p:oleObj name="Equation" r:id="rId3" imgW="379728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071688"/>
                        <a:ext cx="75009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1285875" y="3071813"/>
          <a:ext cx="75009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3555720" imgH="419040" progId="Equation.DSMT4">
                  <p:embed/>
                </p:oleObj>
              </mc:Choice>
              <mc:Fallback>
                <p:oleObj name="Equation" r:id="rId5" imgW="355572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071813"/>
                        <a:ext cx="75009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285875" y="4429125"/>
          <a:ext cx="7500938" cy="197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143008"/>
                <a:gridCol w="1500198"/>
                <a:gridCol w="1500198"/>
                <a:gridCol w="1500198"/>
              </a:tblGrid>
              <a:tr h="35718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Уравнение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 NaOH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    + </a:t>
                      </a:r>
                      <a:r>
                        <a:rPr lang="en-US" sz="2000" dirty="0" err="1" smtClean="0"/>
                        <a:t>HCl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  = NaCl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   +H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2000" dirty="0" smtClean="0"/>
                        <a:t>O</a:t>
                      </a:r>
                      <a:endParaRPr lang="ru-RU" sz="2000" dirty="0"/>
                    </a:p>
                  </a:txBody>
                  <a:tcPr/>
                </a:tc>
              </a:tr>
              <a:tr h="36601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ʋ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ru-RU" sz="2000" baseline="0" dirty="0" err="1" smtClean="0"/>
                        <a:t>исх</a:t>
                      </a:r>
                      <a:r>
                        <a:rPr lang="ru-RU" sz="2000" baseline="0" dirty="0" smtClean="0"/>
                        <a:t>, моль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0,25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0,274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61723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вст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/</a:t>
                      </a:r>
                      <a:r>
                        <a:rPr lang="en-US" sz="2000" dirty="0" smtClean="0"/>
                        <a:t>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обр</a:t>
                      </a:r>
                      <a:r>
                        <a:rPr lang="ru-RU" sz="2000" dirty="0" smtClean="0"/>
                        <a:t>, моль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8201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конечн</a:t>
                      </a:r>
                      <a:r>
                        <a:rPr lang="ru-RU" sz="2000" dirty="0" smtClean="0"/>
                        <a:t>, моль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472488" cy="6429375"/>
          </a:xfrm>
        </p:spPr>
        <p:txBody>
          <a:bodyPr>
            <a:normAutofit/>
          </a:bodyPr>
          <a:lstStyle/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</a:t>
            </a:r>
            <a:r>
              <a:rPr lang="ru-RU" sz="2000" b="1" i="1" dirty="0" smtClean="0">
                <a:solidFill>
                  <a:srgbClr val="FF0000"/>
                </a:solidFill>
              </a:rPr>
              <a:t>Анализ 2-го и 3-го столбцов показывают, что </a:t>
            </a:r>
            <a:r>
              <a:rPr lang="en-US" sz="2000" b="1" i="1" dirty="0" smtClean="0">
                <a:solidFill>
                  <a:srgbClr val="FF0000"/>
                </a:solidFill>
              </a:rPr>
              <a:t>NaOH </a:t>
            </a:r>
            <a:r>
              <a:rPr lang="ru-RU" sz="2000" b="1" i="1" dirty="0" smtClean="0">
                <a:solidFill>
                  <a:srgbClr val="FF0000"/>
                </a:solidFill>
              </a:rPr>
              <a:t>в недостатке </a:t>
            </a:r>
            <a:r>
              <a:rPr lang="en-US" sz="2000" b="1" i="1" dirty="0" smtClean="0">
                <a:solidFill>
                  <a:srgbClr val="FF0000"/>
                </a:solidFill>
              </a:rPr>
              <a:t>=&gt;</a:t>
            </a:r>
            <a:r>
              <a:rPr lang="ru-RU" sz="2000" b="1" i="1" dirty="0" smtClean="0">
                <a:solidFill>
                  <a:srgbClr val="FF0000"/>
                </a:solidFill>
              </a:rPr>
              <a:t> расчет будем выполнять по </a:t>
            </a:r>
            <a:r>
              <a:rPr lang="en-US" sz="2000" b="1" i="1" dirty="0" smtClean="0">
                <a:solidFill>
                  <a:srgbClr val="FF0000"/>
                </a:solidFill>
              </a:rPr>
              <a:t>NaOH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</a:t>
            </a:r>
            <a:r>
              <a:rPr lang="en-US" sz="2000" u="sng" dirty="0" smtClean="0"/>
              <a:t>3</a:t>
            </a:r>
            <a:r>
              <a:rPr lang="en-US" sz="2000" dirty="0" smtClean="0"/>
              <a:t>) </a:t>
            </a:r>
            <a:r>
              <a:rPr lang="ru-RU" sz="2000" dirty="0" smtClean="0"/>
              <a:t>Рассчитаем количества веществ, вступивших в реакцию:                 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</a:t>
            </a:r>
            <a:r>
              <a:rPr lang="ru-RU" sz="2000" u="sng" dirty="0" smtClean="0"/>
              <a:t>4</a:t>
            </a:r>
            <a:r>
              <a:rPr lang="ru-RU" sz="2000" dirty="0" smtClean="0"/>
              <a:t>) Рассчитаем конечные количества веществ: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75" y="1785938"/>
          <a:ext cx="7572375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486"/>
                <a:gridCol w="1514486"/>
                <a:gridCol w="1514486"/>
                <a:gridCol w="1514486"/>
                <a:gridCol w="1514486"/>
              </a:tblGrid>
              <a:tr h="42059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Уравнение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NaOH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+ </a:t>
                      </a:r>
                      <a:r>
                        <a:rPr lang="en-US" sz="1600" dirty="0" err="1" smtClean="0"/>
                        <a:t>HCl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= NaCl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+ H2O</a:t>
                      </a:r>
                      <a:endParaRPr lang="ru-RU" sz="1600" dirty="0"/>
                    </a:p>
                  </a:txBody>
                  <a:tcPr/>
                </a:tc>
              </a:tr>
              <a:tr h="36522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ʋ </a:t>
                      </a:r>
                      <a:r>
                        <a:rPr lang="ru-RU" sz="1600" dirty="0" err="1" smtClean="0"/>
                        <a:t>исх</a:t>
                      </a:r>
                      <a:r>
                        <a:rPr lang="ru-RU" sz="1600" dirty="0" smtClean="0"/>
                        <a:t>, моль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0,274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36254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вст</a:t>
                      </a:r>
                      <a:r>
                        <a:rPr lang="ru-RU" sz="1600" dirty="0" smtClean="0"/>
                        <a:t> / </a:t>
                      </a:r>
                      <a:r>
                        <a:rPr lang="en-US" sz="1600" dirty="0" smtClean="0"/>
                        <a:t>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обр</a:t>
                      </a:r>
                      <a:r>
                        <a:rPr lang="ru-RU" sz="1600" dirty="0" smtClean="0"/>
                        <a:t>, моль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027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конеч</a:t>
                      </a:r>
                      <a:r>
                        <a:rPr lang="ru-RU" sz="1600" dirty="0" smtClean="0"/>
                        <a:t>, моль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75" y="4429125"/>
          <a:ext cx="7572375" cy="184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7"/>
                <a:gridCol w="1500198"/>
                <a:gridCol w="1571636"/>
                <a:gridCol w="1500198"/>
                <a:gridCol w="1500199"/>
              </a:tblGrid>
              <a:tr h="2400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Уравнение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NaOH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+</a:t>
                      </a:r>
                      <a:r>
                        <a:rPr lang="en-US" sz="1600" dirty="0" err="1" smtClean="0"/>
                        <a:t>HCl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= NaCl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 H2O</a:t>
                      </a:r>
                      <a:endParaRPr lang="ru-RU" sz="1600" dirty="0"/>
                    </a:p>
                  </a:txBody>
                  <a:tcPr/>
                </a:tc>
              </a:tr>
              <a:tr h="2400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ʋ </a:t>
                      </a:r>
                      <a:r>
                        <a:rPr lang="ru-RU" sz="1600" dirty="0" err="1" smtClean="0"/>
                        <a:t>исх</a:t>
                      </a:r>
                      <a:r>
                        <a:rPr lang="ru-RU" sz="1600" dirty="0" smtClean="0"/>
                        <a:t>, моль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</a:t>
                      </a:r>
                      <a:r>
                        <a:rPr lang="en-US" sz="1600" dirty="0" smtClean="0"/>
                        <a:t>0</a:t>
                      </a:r>
                      <a:r>
                        <a:rPr lang="ru-RU" sz="1600" dirty="0" smtClean="0"/>
                        <a:t>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0,274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4200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вст</a:t>
                      </a:r>
                      <a:r>
                        <a:rPr lang="ru-RU" sz="1600" dirty="0" smtClean="0"/>
                        <a:t>/</a:t>
                      </a:r>
                      <a:r>
                        <a:rPr lang="en-US" sz="1600" dirty="0" smtClean="0"/>
                        <a:t>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обр</a:t>
                      </a:r>
                      <a:r>
                        <a:rPr lang="ru-RU" sz="1600" dirty="0" smtClean="0"/>
                        <a:t>, моль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6000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ʋ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конеч</a:t>
                      </a:r>
                      <a:r>
                        <a:rPr lang="ru-RU" sz="1600" dirty="0" smtClean="0"/>
                        <a:t>, моль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___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0, 024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0,25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Содержимое 2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614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smtClean="0"/>
              <a:t>		</a:t>
            </a:r>
            <a:r>
              <a:rPr lang="ru-RU" sz="2000" u="sng" smtClean="0"/>
              <a:t>5</a:t>
            </a:r>
            <a:r>
              <a:rPr lang="ru-RU" sz="2000" smtClean="0"/>
              <a:t>) Найдем массовую долю </a:t>
            </a:r>
            <a:r>
              <a:rPr lang="en-US" sz="2000" smtClean="0"/>
              <a:t>NaCl </a:t>
            </a:r>
            <a:r>
              <a:rPr lang="ru-RU" sz="2000" smtClean="0"/>
              <a:t>в растворе: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                                                         </a:t>
            </a:r>
          </a:p>
          <a:p>
            <a:pPr eaLnBrk="1" hangingPunct="1">
              <a:buFont typeface="Arial" charset="0"/>
              <a:buNone/>
            </a:pPr>
            <a:endParaRPr lang="ru-RU" sz="2000" smtClean="0"/>
          </a:p>
          <a:p>
            <a:pPr eaLnBrk="1" hangingPunct="1">
              <a:buFont typeface="Arial" charset="0"/>
              <a:buNone/>
            </a:pPr>
            <a:endParaRPr lang="ru-RU" sz="2000" smtClean="0"/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    </a:t>
            </a: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		</a:t>
            </a:r>
            <a:endParaRPr lang="ru-RU" sz="200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357313" y="1000125"/>
          <a:ext cx="75787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3047760" imgH="419040" progId="Equation.DSMT4">
                  <p:embed/>
                </p:oleObj>
              </mc:Choice>
              <mc:Fallback>
                <p:oleObj name="Equation" r:id="rId3" imgW="304776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1000125"/>
                        <a:ext cx="7578725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98600" y="2428875"/>
          <a:ext cx="72898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2654280" imgH="393480" progId="Equation.DSMT4">
                  <p:embed/>
                </p:oleObj>
              </mc:Choice>
              <mc:Fallback>
                <p:oleObj name="Equation" r:id="rId5" imgW="26542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2428875"/>
                        <a:ext cx="7289800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Овал 5"/>
          <p:cNvSpPr/>
          <p:nvPr/>
        </p:nvSpPr>
        <p:spPr>
          <a:xfrm>
            <a:off x="3214688" y="4357688"/>
            <a:ext cx="3357562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ОТВЕТ: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w (NaCl) = 7</a:t>
            </a:r>
            <a:r>
              <a:rPr lang="ru-RU" sz="2400" b="1" dirty="0">
                <a:solidFill>
                  <a:schemeClr val="bg1"/>
                </a:solidFill>
              </a:rPr>
              <a:t>,3%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572000" y="3429000"/>
            <a:ext cx="642938" cy="785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50"/>
          </a:xfrm>
        </p:spPr>
        <p:txBody>
          <a:bodyPr>
            <a:noAutofit/>
          </a:bodyPr>
          <a:lstStyle/>
          <a:p>
            <a:pPr marL="540000" algn="just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ru-RU" sz="2000" b="1" u="sng" dirty="0" smtClean="0">
                <a:solidFill>
                  <a:schemeClr val="tx1"/>
                </a:solidFill>
                <a:latin typeface="+mn-lt"/>
              </a:rPr>
              <a:t>Задача №2</a:t>
            </a:r>
            <a:r>
              <a:rPr lang="ru-RU" sz="2000" b="1" dirty="0" smtClean="0">
                <a:solidFill>
                  <a:schemeClr val="tx1"/>
                </a:solidFill>
                <a:latin typeface="+mn-lt"/>
              </a:rPr>
              <a:t>. Медную пластинку поместили в раствор нитрата серебра. Через некоторое время ее вынули, высушили, взвесили. Оказалось, что масса пластинки увеличилась на 1,52г. Определить массу серебра, осевшего на пластинке</a:t>
            </a:r>
          </a:p>
        </p:txBody>
      </p:sp>
      <p:sp>
        <p:nvSpPr>
          <p:cNvPr id="2" name="Содержимое 2"/>
          <p:cNvSpPr>
            <a:spLocks noGrp="1"/>
          </p:cNvSpPr>
          <p:nvPr>
            <p:ph idx="1"/>
          </p:nvPr>
        </p:nvSpPr>
        <p:spPr>
          <a:xfrm>
            <a:off x="1071563" y="1571625"/>
            <a:ext cx="7658100" cy="50720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/>
              <a:t>	Решим задачу </a:t>
            </a:r>
            <a:r>
              <a:rPr lang="ru-RU" sz="2000" u="sng" smtClean="0"/>
              <a:t>методом вычитания масс</a:t>
            </a:r>
            <a:r>
              <a:rPr lang="ru-RU" sz="2000" i="1" smtClean="0"/>
              <a:t> 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	</a:t>
            </a:r>
            <a:r>
              <a:rPr lang="ru-RU" sz="2000" smtClean="0"/>
              <a:t>Расчет массы серебра проведем </a:t>
            </a:r>
            <a:r>
              <a:rPr lang="ru-RU" sz="2000" u="sng" smtClean="0"/>
              <a:t>методом пропорции</a:t>
            </a:r>
            <a:r>
              <a:rPr lang="ru-RU" sz="2000" smtClean="0"/>
              <a:t>: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                  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                                                                      </a:t>
            </a:r>
            <a:endParaRPr lang="en-US" sz="2000" smtClean="0"/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63" y="2214563"/>
          <a:ext cx="7643812" cy="1643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427"/>
                <a:gridCol w="1166529"/>
                <a:gridCol w="1273978"/>
                <a:gridCol w="1358412"/>
                <a:gridCol w="1189543"/>
                <a:gridCol w="1273978"/>
              </a:tblGrid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Уравнение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</a:t>
                      </a:r>
                      <a:r>
                        <a:rPr lang="en-US" sz="2000" dirty="0" smtClean="0"/>
                        <a:t>AgNO</a:t>
                      </a:r>
                      <a:r>
                        <a:rPr lang="en-US" sz="14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  +Cu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=Cu(NO</a:t>
                      </a:r>
                      <a:r>
                        <a:rPr lang="en-US" sz="1400" dirty="0" smtClean="0"/>
                        <a:t>3</a:t>
                      </a:r>
                      <a:r>
                        <a:rPr lang="en-US" sz="2000" dirty="0" smtClean="0"/>
                        <a:t>)</a:t>
                      </a:r>
                      <a:r>
                        <a:rPr lang="en-US" sz="14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  +2Ag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∆</a:t>
                      </a:r>
                      <a:r>
                        <a:rPr lang="en-US" sz="2000" dirty="0" smtClean="0"/>
                        <a:t>m</a:t>
                      </a:r>
                      <a:endParaRPr lang="ru-RU" sz="2000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</a:t>
                      </a:r>
                      <a:r>
                        <a:rPr lang="ru-RU" baseline="0" dirty="0" smtClean="0"/>
                        <a:t> уравнению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64</a:t>
                      </a:r>
                      <a:r>
                        <a:rPr lang="ru-RU" baseline="0" dirty="0" smtClean="0"/>
                        <a:t>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х</a:t>
                      </a:r>
                      <a:r>
                        <a:rPr lang="ru-RU" baseline="0" dirty="0" smtClean="0"/>
                        <a:t> 108 =</a:t>
                      </a:r>
                    </a:p>
                    <a:p>
                      <a:pPr algn="ctr"/>
                      <a:r>
                        <a:rPr lang="ru-RU" baseline="0" dirty="0" smtClean="0"/>
                        <a:t>   216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152</a:t>
                      </a:r>
                      <a:r>
                        <a:rPr lang="ru-RU" baseline="0" dirty="0" smtClean="0"/>
                        <a:t> г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По условию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= X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г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1,52 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143000" y="4786313"/>
          <a:ext cx="22145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723600" imgH="419040" progId="Equation.DSMT4">
                  <p:embed/>
                </p:oleObj>
              </mc:Choice>
              <mc:Fallback>
                <p:oleObj name="Equation" r:id="rId3" imgW="7236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86313"/>
                        <a:ext cx="221456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3714750" y="4786313"/>
          <a:ext cx="27860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1549080" imgH="393480" progId="Equation.DSMT4">
                  <p:embed/>
                </p:oleObj>
              </mc:Choice>
              <mc:Fallback>
                <p:oleObj name="Equation" r:id="rId5" imgW="15490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4786313"/>
                        <a:ext cx="278606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Овал 7"/>
          <p:cNvSpPr/>
          <p:nvPr/>
        </p:nvSpPr>
        <p:spPr>
          <a:xfrm>
            <a:off x="5572125" y="5643563"/>
            <a:ext cx="3357563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ОТВЕТ: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400" dirty="0"/>
              <a:t>m (Ag) = 2,16</a:t>
            </a:r>
            <a:r>
              <a:rPr lang="ru-RU" sz="2400" dirty="0"/>
              <a:t> г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071563" y="274638"/>
            <a:ext cx="7615237" cy="1725612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effectLst/>
                <a:latin typeface="+mn-lt"/>
              </a:rPr>
              <a:t>Задача №3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</a:rPr>
              <a:t>. При обработке некоторой  массы диенового УВ избытком хлорной воды образовалось 9,8 г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</a:rPr>
              <a:t>тетрахлорпроизводного, а при обработке такой же  массы УВ избытком бромной воды  - 18,7 г тетрабромпроизводного. Определить молекулярную формулу УВ</a:t>
            </a:r>
          </a:p>
        </p:txBody>
      </p:sp>
      <p:sp>
        <p:nvSpPr>
          <p:cNvPr id="8197" name="Содержимое 2"/>
          <p:cNvSpPr>
            <a:spLocks noGrp="1"/>
          </p:cNvSpPr>
          <p:nvPr>
            <p:ph idx="1"/>
          </p:nvPr>
        </p:nvSpPr>
        <p:spPr>
          <a:xfrm>
            <a:off x="1143000" y="2000250"/>
            <a:ext cx="7786688" cy="4643438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	</a:t>
            </a:r>
            <a:r>
              <a:rPr lang="en-US" sz="2000" u="sng" dirty="0" smtClean="0"/>
              <a:t>1</a:t>
            </a:r>
            <a:r>
              <a:rPr lang="en-US" sz="2000" dirty="0" smtClean="0"/>
              <a:t>) </a:t>
            </a:r>
            <a:r>
              <a:rPr lang="ru-RU" sz="2000" dirty="0" smtClean="0"/>
              <a:t>Внесем данные в таблицу. Молярную массу неизвестного УВ обозначим за </a:t>
            </a:r>
            <a:r>
              <a:rPr lang="ru-RU" sz="2000" u="sng" dirty="0" smtClean="0"/>
              <a:t>Х</a:t>
            </a:r>
            <a:r>
              <a:rPr lang="ru-RU" sz="2000" dirty="0" smtClean="0"/>
              <a:t>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  <a:r>
              <a:rPr lang="ru-RU" sz="2000" u="sng" dirty="0" smtClean="0"/>
              <a:t>2</a:t>
            </a:r>
            <a:r>
              <a:rPr lang="ru-RU" sz="2000" dirty="0" smtClean="0"/>
              <a:t>) Получим две пропорции: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     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                                  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0" y="2857500"/>
          <a:ext cx="735806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705"/>
                <a:gridCol w="2452705"/>
                <a:gridCol w="2452705"/>
              </a:tblGrid>
              <a:tr h="1428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Формула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     </a:t>
                      </a:r>
                      <a:r>
                        <a:rPr lang="en-US" sz="2400" dirty="0" smtClean="0"/>
                        <a:t>m, </a:t>
                      </a:r>
                      <a:r>
                        <a:rPr lang="ru-RU" sz="2400" dirty="0" smtClean="0"/>
                        <a:t>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М, г/моль</a:t>
                      </a:r>
                      <a:endParaRPr lang="ru-RU" sz="2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DBr</a:t>
                      </a:r>
                      <a:r>
                        <a:rPr lang="en-US" sz="1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</a:t>
                      </a:r>
                      <a:r>
                        <a:rPr lang="en-US" sz="2400" dirty="0" smtClean="0"/>
                        <a:t>18,7</a:t>
                      </a:r>
                      <a:r>
                        <a:rPr lang="ru-RU" sz="2400" dirty="0" smtClean="0"/>
                        <a:t> 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Х + 320</a:t>
                      </a:r>
                      <a:endParaRPr lang="ru-RU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DCl</a:t>
                      </a:r>
                      <a:r>
                        <a:rPr lang="en-US" sz="16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9,8 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Х + 142</a:t>
                      </a:r>
                      <a:endParaRPr lang="ru-RU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</a:t>
                      </a:r>
                      <a:r>
                        <a:rPr lang="ru-RU" sz="2400" dirty="0" smtClean="0"/>
                        <a:t>∆</a:t>
                      </a:r>
                      <a:r>
                        <a:rPr lang="en-US" sz="2400" dirty="0" smtClean="0"/>
                        <a:t> m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8,9 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178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00188" y="5500688"/>
          <a:ext cx="250031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1002960" imgH="419040" progId="Equation.DSMT4">
                  <p:embed/>
                </p:oleObj>
              </mc:Choice>
              <mc:Fallback>
                <p:oleObj name="Equation" r:id="rId3" imgW="100296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500688"/>
                        <a:ext cx="250031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786313" y="5500688"/>
          <a:ext cx="27860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5" imgW="914400" imgH="419040" progId="Equation.DSMT4">
                  <p:embed/>
                </p:oleObj>
              </mc:Choice>
              <mc:Fallback>
                <p:oleObj name="Equation" r:id="rId5" imgW="91440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5500688"/>
                        <a:ext cx="27860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/>
              <a:t>		</a:t>
            </a:r>
            <a:r>
              <a:rPr lang="ru-RU" sz="2400" b="1" i="1" dirty="0" smtClean="0">
                <a:solidFill>
                  <a:srgbClr val="FF0000"/>
                </a:solidFill>
              </a:rPr>
              <a:t>При решении любой пропорции Х = 54</a:t>
            </a:r>
          </a:p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/>
              <a:t>		</a:t>
            </a:r>
            <a:r>
              <a:rPr lang="ru-RU" sz="2400" u="sng" dirty="0" smtClean="0"/>
              <a:t>3</a:t>
            </a:r>
            <a:r>
              <a:rPr lang="ru-RU" sz="2400" dirty="0" smtClean="0"/>
              <a:t>) Исходя из общей формулы алкадиена </a:t>
            </a:r>
            <a:r>
              <a:rPr lang="en-US" sz="2800" dirty="0" smtClean="0">
                <a:solidFill>
                  <a:srgbClr val="FF0000"/>
                </a:solidFill>
              </a:rPr>
              <a:t>CnH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, составим уравнение: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/>
              <a:t>		</a:t>
            </a:r>
            <a:r>
              <a:rPr lang="ru-RU" sz="2400" b="1" dirty="0" smtClean="0"/>
              <a:t>12</a:t>
            </a:r>
            <a:r>
              <a:rPr lang="en-US" sz="2400" b="1" dirty="0" smtClean="0"/>
              <a:t>n + 2n – 2 =54;           14n = 56;     n = 4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/>
              <a:t> </a:t>
            </a:r>
            <a:r>
              <a:rPr lang="ru-RU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=&gt;</a:t>
            </a:r>
            <a:r>
              <a:rPr lang="ru-RU" sz="2400" dirty="0" smtClean="0"/>
              <a:t> искомая формула </a:t>
            </a:r>
            <a:r>
              <a:rPr lang="ru-RU" sz="2400" b="1" dirty="0" smtClean="0"/>
              <a:t>С</a:t>
            </a:r>
            <a:r>
              <a:rPr lang="ru-RU" sz="2000" b="1" dirty="0" smtClean="0"/>
              <a:t>4</a:t>
            </a:r>
            <a:r>
              <a:rPr lang="ru-RU" sz="2400" b="1" dirty="0" smtClean="0"/>
              <a:t>Н</a:t>
            </a:r>
            <a:r>
              <a:rPr lang="ru-RU" sz="2000" b="1" dirty="0" smtClean="0"/>
              <a:t>6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/>
              <a:t>		</a:t>
            </a:r>
            <a:endParaRPr lang="ru-RU" sz="1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/>
          </a:p>
        </p:txBody>
      </p:sp>
      <p:sp>
        <p:nvSpPr>
          <p:cNvPr id="3" name="Овал 2"/>
          <p:cNvSpPr/>
          <p:nvPr/>
        </p:nvSpPr>
        <p:spPr>
          <a:xfrm>
            <a:off x="5143500" y="2714625"/>
            <a:ext cx="3357563" cy="1214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ОТВЕТ: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ru-RU" sz="2400" b="1" dirty="0"/>
              <a:t>С</a:t>
            </a:r>
            <a:r>
              <a:rPr lang="ru-RU" sz="2000" b="1" dirty="0"/>
              <a:t>4</a:t>
            </a:r>
            <a:r>
              <a:rPr lang="ru-RU" sz="2400" b="1" dirty="0"/>
              <a:t>Н</a:t>
            </a:r>
            <a:r>
              <a:rPr lang="ru-RU" sz="2000" b="1" dirty="0"/>
              <a:t>6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Заголовок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1450" cy="114300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effectLst/>
                <a:latin typeface="+mn-lt"/>
              </a:rPr>
              <a:t>Задача №4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</a:rPr>
              <a:t>Масса смеси оксидов углерода равна 44 г, объем смеси 28 л(н.у.). Найти соотношение между числом молекул оксида углерода (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+mn-lt"/>
              </a:rPr>
              <a:t>II)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</a:rPr>
              <a:t> и оксида углерода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+mn-lt"/>
              </a:rPr>
              <a:t>(IV)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</a:rPr>
              <a:t> в смеси</a:t>
            </a:r>
          </a:p>
        </p:txBody>
      </p:sp>
      <p:sp>
        <p:nvSpPr>
          <p:cNvPr id="9220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501063" cy="5072063"/>
          </a:xfrm>
        </p:spPr>
        <p:txBody>
          <a:bodyPr/>
          <a:lstStyle/>
          <a:p>
            <a:pPr marL="457200" indent="-457200" eaLnBrk="1" hangingPunct="1">
              <a:buFont typeface="Wingdings 2" pitchFamily="18" charset="2"/>
              <a:buNone/>
            </a:pPr>
            <a:r>
              <a:rPr lang="en-US" sz="2400" smtClean="0"/>
              <a:t>		</a:t>
            </a:r>
            <a:r>
              <a:rPr lang="en-US" sz="2400" u="sng" smtClean="0"/>
              <a:t>1</a:t>
            </a:r>
            <a:r>
              <a:rPr lang="en-US" sz="2400" smtClean="0"/>
              <a:t>) </a:t>
            </a:r>
            <a:r>
              <a:rPr lang="ru-RU" sz="2400" smtClean="0"/>
              <a:t>Подставим исходные данные в таблицу:                                     </a:t>
            </a:r>
          </a:p>
          <a:p>
            <a:pPr marL="457200" indent="-457200" eaLnBrk="1" hangingPunct="1">
              <a:buFont typeface="Arial" charset="0"/>
              <a:buAutoNum type="arabicParenR"/>
            </a:pPr>
            <a:endParaRPr lang="ru-RU" sz="2400" smtClean="0"/>
          </a:p>
          <a:p>
            <a:pPr marL="457200" indent="-457200" eaLnBrk="1" hangingPunct="1">
              <a:buFont typeface="Arial" charset="0"/>
              <a:buAutoNum type="arabicParenR"/>
            </a:pPr>
            <a:endParaRPr lang="ru-RU" sz="2400" smtClean="0"/>
          </a:p>
          <a:p>
            <a:pPr marL="457200" indent="-457200" eaLnBrk="1" hangingPunct="1">
              <a:buFont typeface="Arial" charset="0"/>
              <a:buAutoNum type="arabicParenR"/>
            </a:pPr>
            <a:endParaRPr lang="ru-RU" sz="2400" smtClean="0"/>
          </a:p>
          <a:p>
            <a:pPr marL="457200" indent="-457200" eaLnBrk="1" hangingPunct="1">
              <a:buFont typeface="Arial" charset="0"/>
              <a:buAutoNum type="arabicParenR"/>
            </a:pPr>
            <a:endParaRPr lang="ru-RU" sz="2400" smtClean="0"/>
          </a:p>
          <a:p>
            <a:pPr marL="457200" indent="-457200" eaLnBrk="1" hangingPunct="1">
              <a:buFont typeface="Arial" charset="0"/>
              <a:buAutoNum type="arabicParenR"/>
            </a:pPr>
            <a:endParaRPr lang="ru-RU" sz="2400" smtClean="0"/>
          </a:p>
          <a:p>
            <a:pPr marL="457200" indent="-457200" eaLnBrk="1" hangingPunct="1">
              <a:buFont typeface="Arial" charset="0"/>
              <a:buNone/>
            </a:pPr>
            <a:r>
              <a:rPr lang="en-US" sz="2400" smtClean="0"/>
              <a:t>		</a:t>
            </a:r>
            <a:r>
              <a:rPr lang="ru-RU" sz="2400" u="sng" smtClean="0"/>
              <a:t>2</a:t>
            </a:r>
            <a:r>
              <a:rPr lang="ru-RU" sz="2400" smtClean="0"/>
              <a:t>) Решим полученную систему уравнений: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ru-RU" sz="2400" smtClean="0"/>
              <a:t>         </a:t>
            </a:r>
            <a:r>
              <a:rPr lang="en-US" sz="2400" smtClean="0"/>
              <a:t>	</a:t>
            </a:r>
            <a:r>
              <a:rPr lang="ru-RU" sz="2400" smtClean="0"/>
              <a:t>Х + У =28</a:t>
            </a:r>
          </a:p>
          <a:p>
            <a:pPr marL="457200" indent="-457200" eaLnBrk="1" hangingPunct="1">
              <a:buFont typeface="Arial" charset="0"/>
              <a:buNone/>
            </a:pPr>
            <a:r>
              <a:rPr lang="ru-RU" sz="2400" smtClean="0"/>
              <a:t>         </a:t>
            </a:r>
            <a:r>
              <a:rPr lang="en-US" sz="2400" smtClean="0"/>
              <a:t>	</a:t>
            </a:r>
            <a:endParaRPr lang="ru-RU" sz="2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38" y="2143125"/>
          <a:ext cx="7643812" cy="191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636"/>
                <a:gridCol w="1203202"/>
                <a:gridCol w="2093150"/>
                <a:gridCol w="1445679"/>
                <a:gridCol w="1203200"/>
              </a:tblGrid>
              <a:tr h="28574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Вещества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  </a:t>
                      </a:r>
                      <a:r>
                        <a:rPr lang="en-US" sz="1800" dirty="0" smtClean="0"/>
                        <a:t>V, л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</a:t>
                      </a:r>
                      <a:r>
                        <a:rPr lang="en-US" sz="1800" baseline="0" dirty="0" smtClean="0"/>
                        <a:t> = V / Vm * M, </a:t>
                      </a:r>
                      <a:r>
                        <a:rPr lang="ru-RU" sz="1800" baseline="0" dirty="0" smtClean="0"/>
                        <a:t>г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    </a:t>
                      </a:r>
                      <a:r>
                        <a:rPr lang="en-US" sz="1800" dirty="0" smtClean="0"/>
                        <a:t>V,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ru-RU" sz="1800" baseline="0" dirty="0" smtClean="0"/>
                        <a:t>л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   N</a:t>
                      </a:r>
                      <a:endParaRPr lang="ru-RU" sz="1800" dirty="0"/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r>
                        <a:rPr lang="en-US" sz="2400" baseline="0" dirty="0" smtClean="0">
                          <a:latin typeface="Calibri" pitchFamily="34" charset="0"/>
                          <a:cs typeface="Calibri" pitchFamily="34" charset="0"/>
                        </a:rPr>
                        <a:t> / 22,4 </a:t>
                      </a:r>
                      <a:r>
                        <a:rPr lang="ru-RU" sz="2400" baseline="0" dirty="0" smtClean="0">
                          <a:latin typeface="Calibri" pitchFamily="34" charset="0"/>
                          <a:cs typeface="Calibri" pitchFamily="34" charset="0"/>
                        </a:rPr>
                        <a:t>* 28</a:t>
                      </a:r>
                      <a:endParaRPr lang="ru-RU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15,4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</a:t>
                      </a:r>
                      <a:r>
                        <a:rPr lang="en-US" sz="16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Y</a:t>
                      </a:r>
                      <a:r>
                        <a:rPr lang="en-US" sz="2400" baseline="0" dirty="0" smtClean="0">
                          <a:latin typeface="Calibri" pitchFamily="34" charset="0"/>
                          <a:cs typeface="Calibri" pitchFamily="34" charset="0"/>
                        </a:rPr>
                        <a:t> / 22,4 * 44</a:t>
                      </a:r>
                      <a:endParaRPr lang="ru-RU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12,6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∑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44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1428750" y="5357813"/>
          <a:ext cx="38846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638000" imgH="419040" progId="Equation.DSMT4">
                  <p:embed/>
                </p:oleObj>
              </mc:Choice>
              <mc:Fallback>
                <p:oleObj name="Equation" r:id="rId3" imgW="163800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5357813"/>
                        <a:ext cx="388461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Левая фигурная скобка 10"/>
          <p:cNvSpPr/>
          <p:nvPr/>
        </p:nvSpPr>
        <p:spPr>
          <a:xfrm>
            <a:off x="1000125" y="4714875"/>
            <a:ext cx="428625" cy="15001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60721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smtClean="0"/>
              <a:t>		</a:t>
            </a:r>
            <a:r>
              <a:rPr lang="ru-RU" sz="2400" smtClean="0"/>
              <a:t>У = 12,6;   Х = 15,4                               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		</a:t>
            </a:r>
            <a:r>
              <a:rPr lang="ru-RU" sz="2400" smtClean="0"/>
              <a:t>Соотношение:</a:t>
            </a:r>
            <a:r>
              <a:rPr lang="en-US" sz="2400" smtClean="0"/>
              <a:t> N(CO) </a:t>
            </a:r>
            <a:r>
              <a:rPr lang="ru-RU" sz="2400" smtClean="0"/>
              <a:t>: </a:t>
            </a:r>
            <a:r>
              <a:rPr lang="en-US" sz="2400" smtClean="0"/>
              <a:t>N(CO</a:t>
            </a:r>
            <a:r>
              <a:rPr lang="en-US" sz="1600" smtClean="0"/>
              <a:t>2</a:t>
            </a:r>
            <a:r>
              <a:rPr lang="en-US" sz="2400" smtClean="0"/>
              <a:t>) = 15</a:t>
            </a:r>
            <a:r>
              <a:rPr lang="ru-RU" sz="2400" smtClean="0"/>
              <a:t>,4 : 12,6 = 11 : 9</a:t>
            </a:r>
          </a:p>
          <a:p>
            <a:pPr eaLnBrk="1" hangingPunct="1">
              <a:buFont typeface="Arial" charset="0"/>
              <a:buNone/>
            </a:pPr>
            <a:endParaRPr lang="ru-RU" sz="2400" smtClean="0"/>
          </a:p>
          <a:p>
            <a:pPr eaLnBrk="1" hangingPunct="1">
              <a:buFont typeface="Arial" charset="0"/>
              <a:buNone/>
            </a:pPr>
            <a:endParaRPr lang="ru-RU" sz="2400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95400" y="1428750"/>
          <a:ext cx="512445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3" imgW="1955520" imgH="393480" progId="Equation.DSMT4">
                  <p:embed/>
                </p:oleObj>
              </mc:Choice>
              <mc:Fallback>
                <p:oleObj name="Equation" r:id="rId3" imgW="195552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28750"/>
                        <a:ext cx="5124450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Овал 4"/>
          <p:cNvSpPr/>
          <p:nvPr/>
        </p:nvSpPr>
        <p:spPr>
          <a:xfrm>
            <a:off x="5000625" y="2643188"/>
            <a:ext cx="3786188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ОТВЕТ: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ru-RU" sz="2400" b="1" dirty="0"/>
              <a:t>11 : 9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1643050"/>
            <a:ext cx="6429420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5405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400" b="1" spc="300" dirty="0" smtClean="0">
                <a:solidFill>
                  <a:schemeClr val="tx2">
                    <a:satMod val="130000"/>
                  </a:schemeClr>
                </a:solidFill>
              </a:rPr>
              <a:t>Преобразование аудиальной информации в визуальный образ в сознании</a:t>
            </a:r>
            <a:endParaRPr lang="ru-RU" sz="2400" b="1" spc="3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1435100" y="1143000"/>
            <a:ext cx="7499350" cy="5105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63" y="2143125"/>
            <a:ext cx="1785937" cy="1428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«Лимон»</a:t>
            </a: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Аудиальный образ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stCxn id="4" idx="1"/>
            <a:endCxn id="4" idx="3"/>
          </p:cNvCxnSpPr>
          <p:nvPr/>
        </p:nvCxnSpPr>
        <p:spPr>
          <a:xfrm rot="10800000" flipH="1">
            <a:off x="1643063" y="2857500"/>
            <a:ext cx="1785937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857625" y="1571625"/>
            <a:ext cx="2643188" cy="292893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Визуальный образ</a:t>
            </a:r>
          </a:p>
        </p:txBody>
      </p:sp>
      <p:grpSp>
        <p:nvGrpSpPr>
          <p:cNvPr id="19463" name="Группа 31"/>
          <p:cNvGrpSpPr>
            <a:grpSpLocks/>
          </p:cNvGrpSpPr>
          <p:nvPr/>
        </p:nvGrpSpPr>
        <p:grpSpPr bwMode="auto">
          <a:xfrm>
            <a:off x="4000500" y="1928813"/>
            <a:ext cx="2428875" cy="1368425"/>
            <a:chOff x="3929058" y="1857364"/>
            <a:chExt cx="2428892" cy="1369129"/>
          </a:xfrm>
        </p:grpSpPr>
        <p:sp>
          <p:nvSpPr>
            <p:cNvPr id="13" name="Дуга 12"/>
            <p:cNvSpPr/>
            <p:nvPr/>
          </p:nvSpPr>
          <p:spPr>
            <a:xfrm rot="5400000">
              <a:off x="4420045" y="1366377"/>
              <a:ext cx="1369129" cy="2351104"/>
            </a:xfrm>
            <a:prstGeom prst="arc">
              <a:avLst>
                <a:gd name="adj1" fmla="val 16063980"/>
                <a:gd name="adj2" fmla="val 16055621"/>
              </a:avLst>
            </a:prstGeom>
            <a:solidFill>
              <a:srgbClr val="FFFF00"/>
            </a:solidFill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 rot="16200000" flipH="1">
              <a:off x="6107845" y="2464913"/>
              <a:ext cx="285897" cy="71439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 flipV="1">
              <a:off x="6072107" y="2572161"/>
              <a:ext cx="357372" cy="214313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Дуга 32"/>
          <p:cNvSpPr/>
          <p:nvPr/>
        </p:nvSpPr>
        <p:spPr>
          <a:xfrm rot="2343301" flipH="1" flipV="1">
            <a:off x="3959225" y="2387600"/>
            <a:ext cx="500063" cy="500063"/>
          </a:xfrm>
          <a:prstGeom prst="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16200000" flipH="1">
            <a:off x="6179344" y="2321719"/>
            <a:ext cx="285750" cy="21431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 flipH="1">
            <a:off x="3857625" y="3500438"/>
            <a:ext cx="2643188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7215188" y="1857375"/>
            <a:ext cx="1571625" cy="714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Кислый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7215188" y="2571750"/>
            <a:ext cx="1571625" cy="714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Чувственный образ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215188" y="4143375"/>
            <a:ext cx="1571625" cy="714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Физиологическая реакция</a:t>
            </a:r>
            <a:endParaRPr lang="ru-RU" dirty="0"/>
          </a:p>
        </p:txBody>
      </p:sp>
      <p:sp>
        <p:nvSpPr>
          <p:cNvPr id="51" name="Стрелка вправо 50"/>
          <p:cNvSpPr/>
          <p:nvPr/>
        </p:nvSpPr>
        <p:spPr>
          <a:xfrm>
            <a:off x="3357563" y="2286000"/>
            <a:ext cx="57150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6357938" y="2000250"/>
            <a:ext cx="1000125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7715250" y="3286125"/>
            <a:ext cx="428625" cy="857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96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u="sng" dirty="0" smtClean="0"/>
              <a:t>Литература</a:t>
            </a:r>
            <a:endParaRPr lang="ru-RU" sz="2400" b="1" u="sng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1. Ахметов М.А. Стратегии успешного изучения химии в школе/ М.А. Ахметов. –М. : Дрофа, 2010. (Учителю новой школы).</a:t>
            </a:r>
          </a:p>
          <a:p>
            <a:pPr eaLnBrk="1" hangingPunct="1"/>
            <a:r>
              <a:rPr lang="ru-RU" sz="2000" smtClean="0"/>
              <a:t>2. Иванов Р.Г. О наболевших проблемах методики обучения химии // Химия в школе. – 2007. - №6</a:t>
            </a:r>
          </a:p>
          <a:p>
            <a:pPr eaLnBrk="1" hangingPunct="1"/>
            <a:r>
              <a:rPr lang="ru-RU" sz="2000" smtClean="0"/>
              <a:t>3. Новости науки // Химия и жизнь – ХХ</a:t>
            </a:r>
            <a:r>
              <a:rPr lang="en-US" sz="2000" smtClean="0"/>
              <a:t>I</a:t>
            </a:r>
            <a:r>
              <a:rPr lang="ru-RU" sz="2000" smtClean="0"/>
              <a:t> век.-1997. - №2</a:t>
            </a:r>
          </a:p>
          <a:p>
            <a:pPr eaLnBrk="1" hangingPunct="1"/>
            <a:r>
              <a:rPr lang="ru-RU" sz="2000" smtClean="0"/>
              <a:t>4. Бойко Е.И. Механизмы умственной деятельности. Избранные психологические труды. – М. : МПСИ, 2002.</a:t>
            </a:r>
          </a:p>
          <a:p>
            <a:pPr eaLnBrk="1" hangingPunct="1"/>
            <a:r>
              <a:rPr lang="ru-RU" sz="2000" smtClean="0"/>
              <a:t>5. Ахметов М.А. Мыслительные стратегии решения творческих задач / М.А.Ахметов, Э.А.Мусенова, М.А.Петухов // Материалы Третьей международной конференции «Стратегии качества в образовании и промышленности».  - Болгария: Варна, 2007.</a:t>
            </a:r>
          </a:p>
          <a:p>
            <a:pPr eaLnBrk="1" hangingPunct="1"/>
            <a:r>
              <a:rPr lang="ru-RU" sz="2000" smtClean="0"/>
              <a:t>6. Гриндер М. Исправление школьного конвейера. – Минск: Институт общегуманитарных исследований,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Стратегия «выдвижения гипотез» в решении задач на «избыток-недостаток»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 smtClean="0"/>
              <a:t>Согласно концепции модернизации образования, сегодня «общеобразовательная школа должна формировать целостную систему  универсальных знаний, умений, навыков»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000" dirty="0" smtClean="0"/>
          </a:p>
          <a:p>
            <a:pPr marL="365760" indent="-283464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 smtClean="0"/>
              <a:t>Рассмотрим в этом аспекте различные способы решения следующей задачи на «избыток-недостаток»: </a:t>
            </a:r>
            <a:r>
              <a:rPr lang="ru-RU" sz="2000" b="1" dirty="0" smtClean="0"/>
              <a:t>«Сколько граммов осадка образуется в результате взаимодействия растворов, содержащих 44 г гидроксида натрия и 47,5 г хлорида магния?»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  <a:r>
              <a:rPr lang="ru-RU" sz="2000" b="1" u="sng" dirty="0" smtClean="0"/>
              <a:t>1-й сп-б</a:t>
            </a:r>
            <a:r>
              <a:rPr lang="ru-RU" sz="2000" u="sng" dirty="0" smtClean="0"/>
              <a:t>:</a:t>
            </a:r>
            <a:r>
              <a:rPr lang="ru-RU" sz="2000" dirty="0" smtClean="0"/>
              <a:t>  через количество вещества;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  <a:r>
              <a:rPr lang="ru-RU" sz="2000" b="1" u="sng" dirty="0" smtClean="0"/>
              <a:t>2-й сп-б</a:t>
            </a:r>
            <a:r>
              <a:rPr lang="ru-RU" sz="2000" dirty="0" smtClean="0"/>
              <a:t>: основанный на составлении пропорции;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  <a:r>
              <a:rPr lang="ru-RU" sz="2000" b="1" u="sng" dirty="0" smtClean="0"/>
              <a:t>3-й сп-б</a:t>
            </a:r>
            <a:r>
              <a:rPr lang="ru-RU" sz="2000" dirty="0" smtClean="0"/>
              <a:t>: основанный на законе постоянства состава веществ, лежащего в основе химических формул и уравнений;</a:t>
            </a:r>
          </a:p>
          <a:p>
            <a:pPr marL="36576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  <a:r>
              <a:rPr lang="ru-RU" sz="2000" b="1" u="sng" dirty="0" smtClean="0"/>
              <a:t>4-й сп-б</a:t>
            </a:r>
            <a:r>
              <a:rPr lang="ru-RU" sz="2000" dirty="0" smtClean="0"/>
              <a:t>: через выдвижение гипотезы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ru-RU" sz="2400" b="1" u="sng" spc="300" dirty="0" smtClean="0">
                <a:solidFill>
                  <a:schemeClr val="tx2">
                    <a:satMod val="130000"/>
                  </a:schemeClr>
                </a:solidFill>
              </a:rPr>
              <a:t>1-й способ: через количество вещества</a:t>
            </a:r>
          </a:p>
        </p:txBody>
      </p:sp>
      <p:sp>
        <p:nvSpPr>
          <p:cNvPr id="1030" name="Содержимое 2"/>
          <p:cNvSpPr>
            <a:spLocks noGrp="1"/>
          </p:cNvSpPr>
          <p:nvPr>
            <p:ph idx="1"/>
          </p:nvPr>
        </p:nvSpPr>
        <p:spPr>
          <a:xfrm>
            <a:off x="500063" y="571500"/>
            <a:ext cx="8229600" cy="6072188"/>
          </a:xfrm>
        </p:spPr>
        <p:txBody>
          <a:bodyPr>
            <a:normAutofit fontScale="40000" lnSpcReduction="20000"/>
          </a:bodyPr>
          <a:lstStyle/>
          <a:p>
            <a:pPr marL="978408" lvl="2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200" dirty="0" smtClean="0"/>
          </a:p>
          <a:p>
            <a:pPr marL="978408" lvl="2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200" dirty="0" smtClean="0"/>
              <a:t>	</a:t>
            </a:r>
            <a:r>
              <a:rPr lang="ru-RU" sz="5000" u="sng" dirty="0" smtClean="0"/>
              <a:t>1)</a:t>
            </a:r>
            <a:r>
              <a:rPr lang="ru-RU" sz="5000" dirty="0" smtClean="0"/>
              <a:t> Рассчитать количество вещества по формулам: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600" dirty="0" smtClean="0"/>
              <a:t>		</a:t>
            </a:r>
          </a:p>
          <a:p>
            <a:pPr marL="54000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600" dirty="0" smtClean="0"/>
              <a:t>		</a:t>
            </a:r>
            <a:r>
              <a:rPr lang="ru-RU" sz="5000" u="sng" dirty="0" smtClean="0"/>
              <a:t>2)</a:t>
            </a:r>
            <a:r>
              <a:rPr lang="ru-RU" sz="5000" dirty="0" smtClean="0"/>
              <a:t> Соотнести полученные количества веществ с коэффициентами  в уравнении реакции: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/>
              <a:t>		</a:t>
            </a:r>
            <a:r>
              <a:rPr lang="en-US" sz="4000" b="1" dirty="0" smtClean="0">
                <a:cs typeface="Arial" charset="0"/>
              </a:rPr>
              <a:t>0,5 </a:t>
            </a:r>
            <a:r>
              <a:rPr lang="ru-RU" sz="4000" b="1" dirty="0" smtClean="0">
                <a:cs typeface="Arial" charset="0"/>
              </a:rPr>
              <a:t>моль  </a:t>
            </a:r>
            <a:r>
              <a:rPr lang="ru-RU" sz="1600" b="1" dirty="0" smtClean="0">
                <a:cs typeface="Arial" charset="0"/>
              </a:rPr>
              <a:t>                                 	</a:t>
            </a:r>
            <a:r>
              <a:rPr lang="ru-RU" sz="4000" b="1" dirty="0" smtClean="0">
                <a:cs typeface="Arial" charset="0"/>
              </a:rPr>
              <a:t>1,1 моль</a:t>
            </a:r>
            <a:endParaRPr lang="en-US" sz="4000" b="1" dirty="0" smtClean="0">
              <a:cs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b="1" dirty="0" smtClean="0"/>
              <a:t>		</a:t>
            </a:r>
            <a:r>
              <a:rPr lang="en-US" sz="6000" b="1" dirty="0" smtClean="0"/>
              <a:t>MgCl</a:t>
            </a:r>
            <a:r>
              <a:rPr lang="en-US" sz="4500" b="1" dirty="0" smtClean="0"/>
              <a:t>2 </a:t>
            </a:r>
            <a:r>
              <a:rPr lang="ru-RU" sz="6000" b="1" dirty="0" smtClean="0"/>
              <a:t>      </a:t>
            </a:r>
            <a:r>
              <a:rPr lang="en-US" sz="6000" b="1" dirty="0" smtClean="0"/>
              <a:t>+ </a:t>
            </a:r>
            <a:r>
              <a:rPr lang="ru-RU" sz="6000" b="1" dirty="0" smtClean="0"/>
              <a:t>  </a:t>
            </a:r>
            <a:r>
              <a:rPr lang="en-US" sz="6000" b="1" dirty="0" smtClean="0"/>
              <a:t>2NaOH = Mg(OH)</a:t>
            </a:r>
            <a:r>
              <a:rPr lang="en-US" sz="4500" b="1" dirty="0" smtClean="0"/>
              <a:t>2</a:t>
            </a:r>
            <a:r>
              <a:rPr lang="en-US" sz="6000" b="1" dirty="0" smtClean="0">
                <a:cs typeface="Arial" charset="0"/>
              </a:rPr>
              <a:t>↓ + 2NaCl</a:t>
            </a:r>
            <a:endParaRPr lang="ru-RU" sz="6000" b="1" dirty="0" smtClean="0">
              <a:cs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b="1" dirty="0" smtClean="0">
                <a:cs typeface="Arial" charset="0"/>
              </a:rPr>
              <a:t>	                                    </a:t>
            </a:r>
            <a:r>
              <a:rPr lang="ru-RU" sz="4000" b="1" dirty="0" smtClean="0">
                <a:cs typeface="Arial" charset="0"/>
              </a:rPr>
              <a:t>1 моль</a:t>
            </a:r>
            <a:r>
              <a:rPr lang="ru-RU" sz="3400" b="1" dirty="0" smtClean="0">
                <a:cs typeface="Arial" charset="0"/>
              </a:rPr>
              <a:t>  </a:t>
            </a:r>
            <a:r>
              <a:rPr lang="ru-RU" sz="1600" b="1" dirty="0" smtClean="0">
                <a:cs typeface="Arial" charset="0"/>
              </a:rPr>
              <a:t>         	</a:t>
            </a:r>
            <a:r>
              <a:rPr lang="ru-RU" sz="4000" b="1" dirty="0" smtClean="0">
                <a:cs typeface="Arial" charset="0"/>
              </a:rPr>
              <a:t>2  моль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				</a:t>
            </a:r>
          </a:p>
          <a:p>
            <a:pPr marL="54000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ru-RU" sz="5000" u="sng" dirty="0" smtClean="0">
                <a:ea typeface="Arial Unicode MS" pitchFamily="34" charset="-128"/>
                <a:cs typeface="Arial Unicode MS" pitchFamily="34" charset="-128"/>
              </a:rPr>
              <a:t>3)</a:t>
            </a:r>
            <a:r>
              <a:rPr lang="ru-RU" sz="5000" dirty="0" smtClean="0">
                <a:ea typeface="Arial Unicode MS" pitchFamily="34" charset="-128"/>
                <a:cs typeface="Arial Unicode MS" pitchFamily="34" charset="-128"/>
              </a:rPr>
              <a:t> Путем логических рассуждений и простейших умозаключений сделать вывод, что </a:t>
            </a:r>
            <a:r>
              <a:rPr lang="en-US" sz="5000" dirty="0" smtClean="0">
                <a:ea typeface="Arial Unicode MS" pitchFamily="34" charset="-128"/>
                <a:cs typeface="Arial Unicode MS" pitchFamily="34" charset="-128"/>
              </a:rPr>
              <a:t>NaOH </a:t>
            </a:r>
            <a:r>
              <a:rPr lang="ru-RU" sz="5000" dirty="0" smtClean="0">
                <a:ea typeface="Arial Unicode MS" pitchFamily="34" charset="-128"/>
                <a:cs typeface="Arial Unicode MS" pitchFamily="34" charset="-128"/>
              </a:rPr>
              <a:t>взят в избытке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AutoNum type="arabicParenR"/>
              <a:defRPr/>
            </a:pPr>
            <a:endParaRPr lang="ru-RU" sz="1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/>
              <a:t>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/>
              <a:t> </a:t>
            </a:r>
          </a:p>
        </p:txBody>
      </p:sp>
      <p:sp>
        <p:nvSpPr>
          <p:cNvPr id="10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1643063" y="1214438"/>
          <a:ext cx="65722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2971800" imgH="419040" progId="Equation.DSMT4">
                  <p:embed/>
                </p:oleObj>
              </mc:Choice>
              <mc:Fallback>
                <p:oleObj name="Equation" r:id="rId3" imgW="297180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1214438"/>
                        <a:ext cx="657225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1714500" y="2214563"/>
          <a:ext cx="6500813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2984400" imgH="431640" progId="Equation.DSMT4">
                  <p:embed/>
                </p:oleObj>
              </mc:Choice>
              <mc:Fallback>
                <p:oleObj name="Equation" r:id="rId5" imgW="298440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2214563"/>
                        <a:ext cx="6500813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4"/>
          <p:cNvGraphicFramePr>
            <a:graphicFrameLocks noChangeAspect="1"/>
          </p:cNvGraphicFramePr>
          <p:nvPr/>
        </p:nvGraphicFramePr>
        <p:xfrm>
          <a:off x="4527550" y="3314700"/>
          <a:ext cx="88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88560" imgH="228600" progId="Equation.DSMT4">
                  <p:embed/>
                </p:oleObj>
              </mc:Choice>
              <mc:Fallback>
                <p:oleObj name="Equation" r:id="rId7" imgW="8856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14700"/>
                        <a:ext cx="88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428625" y="428625"/>
            <a:ext cx="8501063" cy="6429375"/>
          </a:xfrm>
        </p:spPr>
        <p:txBody>
          <a:bodyPr>
            <a:normAutofit/>
          </a:bodyPr>
          <a:lstStyle/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ru-RU" sz="2000" u="sng" dirty="0" smtClean="0">
                <a:ea typeface="Arial Unicode MS" pitchFamily="34" charset="-128"/>
                <a:cs typeface="Arial Unicode MS" pitchFamily="34" charset="-128"/>
              </a:rPr>
              <a:t>4)</a:t>
            </a: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 Определить количество продукта реакции по веществу, взятому в недостатке т.е. по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MgCl</a:t>
            </a:r>
            <a:r>
              <a:rPr lang="en-US" sz="1400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:</a:t>
            </a:r>
            <a:endParaRPr lang="en-US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600" b="1" dirty="0" smtClean="0"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0,5 </a:t>
            </a:r>
            <a:r>
              <a:rPr lang="ru-RU" sz="1800" b="1" dirty="0" smtClean="0">
                <a:ea typeface="Arial Unicode MS" pitchFamily="34" charset="-128"/>
                <a:cs typeface="Arial Unicode MS" pitchFamily="34" charset="-128"/>
              </a:rPr>
              <a:t>моль                               0,5 моль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smtClean="0">
                <a:ea typeface="Arial Unicode MS" pitchFamily="34" charset="-128"/>
                <a:cs typeface="Arial Unicode MS" pitchFamily="34" charset="-128"/>
              </a:rPr>
              <a:t>  		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MgCl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ru-RU" sz="2400" b="1" dirty="0" smtClean="0">
                <a:ea typeface="Arial Unicode MS" pitchFamily="34" charset="-128"/>
                <a:cs typeface="Arial Unicode MS" pitchFamily="34" charset="-128"/>
              </a:rPr>
              <a:t> + 2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NaOH = Mg(OH)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↓+ 2NaCl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smtClean="0">
                <a:ea typeface="Arial Unicode MS" pitchFamily="34" charset="-128"/>
                <a:cs typeface="Arial Unicode MS" pitchFamily="34" charset="-128"/>
              </a:rPr>
              <a:t>   		1 моль                                    1 моль</a:t>
            </a:r>
            <a:r>
              <a:rPr lang="ru-RU" sz="16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ru-RU" sz="2000" u="sng" dirty="0" smtClean="0">
                <a:ea typeface="Arial Unicode MS" pitchFamily="34" charset="-128"/>
                <a:cs typeface="Arial Unicode MS" pitchFamily="34" charset="-128"/>
              </a:rPr>
              <a:t>5)</a:t>
            </a: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 Рассчитать массу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Mg(OH)</a:t>
            </a:r>
            <a:r>
              <a:rPr lang="en-US" sz="1400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:</a:t>
            </a:r>
            <a:endParaRPr lang="en-US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m Mg(OH)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 =</a:t>
            </a:r>
            <a:r>
              <a:rPr lang="ru-RU" sz="24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ʋ Mg(OH)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 x</a:t>
            </a:r>
            <a:r>
              <a:rPr lang="ru-RU" sz="24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M Mg(OH)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 = 0,5</a:t>
            </a:r>
            <a:r>
              <a:rPr lang="ru-RU" sz="2400" b="1" dirty="0" smtClean="0">
                <a:ea typeface="Arial Unicode MS" pitchFamily="34" charset="-128"/>
                <a:cs typeface="Arial Unicode MS" pitchFamily="34" charset="-128"/>
              </a:rPr>
              <a:t>моль </a:t>
            </a:r>
            <a:r>
              <a:rPr lang="en-US" sz="2400" b="1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ru-RU" sz="2400" b="1" dirty="0" smtClean="0">
                <a:ea typeface="Arial Unicode MS" pitchFamily="34" charset="-128"/>
                <a:cs typeface="Arial Unicode MS" pitchFamily="34" charset="-128"/>
              </a:rPr>
              <a:t> 58г/моль = 29 г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ru-RU" sz="2400" b="1" u="sng" dirty="0" smtClean="0">
                <a:ea typeface="Arial Unicode MS" pitchFamily="34" charset="-128"/>
                <a:cs typeface="Arial Unicode MS" pitchFamily="34" charset="-128"/>
              </a:rPr>
              <a:t>Ответ</a:t>
            </a:r>
            <a:r>
              <a:rPr lang="ru-RU" sz="2400" b="1" dirty="0" smtClean="0"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ru-RU" sz="24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ru-RU" sz="2400" dirty="0" smtClean="0">
                <a:ea typeface="Arial Unicode MS" pitchFamily="34" charset="-128"/>
                <a:cs typeface="Arial Unicode MS" pitchFamily="34" charset="-128"/>
              </a:rPr>
              <a:t> М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g(OH)</a:t>
            </a:r>
            <a:r>
              <a:rPr lang="en-US" sz="1800" dirty="0" smtClean="0"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= 29</a:t>
            </a:r>
            <a:r>
              <a:rPr lang="ru-RU" sz="2400" dirty="0" smtClean="0">
                <a:ea typeface="Arial Unicode MS" pitchFamily="34" charset="-128"/>
                <a:cs typeface="Arial Unicode MS" pitchFamily="34" charset="-128"/>
              </a:rPr>
              <a:t> г</a:t>
            </a:r>
            <a:endParaRPr lang="en-US" sz="2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400" dirty="0" smtClean="0">
              <a:ea typeface="Arial Unicode MS" pitchFamily="34" charset="-128"/>
              <a:cs typeface="Arial Unicode MS" pitchFamily="34" charset="-12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400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14438" y="5143500"/>
            <a:ext cx="7643812" cy="150018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ea typeface="Arial Unicode MS" pitchFamily="34" charset="-128"/>
                <a:cs typeface="Arial Unicode MS" pitchFamily="34" charset="-128"/>
              </a:rPr>
              <a:t>Как показывает практика, данный подход в решении задачи вызывает затруднения у части уч-ся. Обычно, это дети с недостаточно развитым логическим мышлением</a:t>
            </a:r>
            <a:endParaRPr lang="ru-RU" sz="24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643438" y="4572000"/>
            <a:ext cx="500062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500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ru-RU" sz="2700" b="1" u="sng" spc="300" dirty="0" smtClean="0">
                <a:solidFill>
                  <a:schemeClr val="tx2">
                    <a:satMod val="130000"/>
                  </a:schemeClr>
                </a:solidFill>
              </a:rPr>
              <a:t>2-й способ: метод пропорции</a:t>
            </a:r>
            <a:r>
              <a:rPr lang="ru-RU" sz="2700" spc="3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700" spc="3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2700" spc="3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6072187"/>
          </a:xfrm>
        </p:spPr>
        <p:txBody>
          <a:bodyPr>
            <a:normAutofit/>
          </a:bodyPr>
          <a:lstStyle/>
          <a:p>
            <a:pPr marL="45720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dirty="0" smtClean="0"/>
              <a:t>                	</a:t>
            </a:r>
            <a:r>
              <a:rPr lang="ru-RU" sz="2000" u="sng" dirty="0" smtClean="0"/>
              <a:t>1</a:t>
            </a:r>
            <a:r>
              <a:rPr lang="ru-RU" sz="2000" dirty="0" smtClean="0"/>
              <a:t>) Из наличия в условии задачи масс двух реагирующих веществ сделать вывод о ее типе – «избыток-недостаток»</a:t>
            </a:r>
          </a:p>
          <a:p>
            <a:pPr marL="5400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</a:t>
            </a:r>
          </a:p>
          <a:p>
            <a:pPr marL="54000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</a:t>
            </a:r>
            <a:r>
              <a:rPr lang="ru-RU" sz="2000" u="sng" dirty="0" smtClean="0"/>
              <a:t>2</a:t>
            </a:r>
            <a:r>
              <a:rPr lang="ru-RU" sz="2000" dirty="0" smtClean="0"/>
              <a:t>) Записать уравнение реакции и рассчитать массы веществ, участвующих в реакции, в соответствии с уравнением. Массу одного из реагентов, взятую в условии, принять за неизвестную: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dirty="0" smtClean="0">
                <a:ea typeface="Arial Unicode MS" pitchFamily="34" charset="-128"/>
                <a:cs typeface="Arial Unicode MS" pitchFamily="34" charset="-128"/>
              </a:rPr>
              <a:t>         	   </a:t>
            </a:r>
            <a:r>
              <a:rPr lang="ru-RU" sz="1800" b="1" dirty="0" smtClean="0">
                <a:ea typeface="Arial Unicode MS" pitchFamily="34" charset="-128"/>
                <a:cs typeface="Arial Unicode MS" pitchFamily="34" charset="-128"/>
              </a:rPr>
              <a:t>47,5г            </a:t>
            </a:r>
            <a:r>
              <a:rPr lang="en-US" sz="1800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ru-RU" sz="1800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 г </a:t>
            </a:r>
            <a:r>
              <a:rPr lang="en-US" sz="1800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ru-RU" sz="1800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?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400" dirty="0" smtClean="0"/>
              <a:t> </a:t>
            </a:r>
            <a:r>
              <a:rPr lang="ru-RU" sz="2400" dirty="0" smtClean="0"/>
              <a:t>		</a:t>
            </a:r>
            <a:r>
              <a:rPr lang="en-US" sz="2400" dirty="0" smtClean="0"/>
              <a:t>MgCl</a:t>
            </a:r>
            <a:r>
              <a:rPr lang="en-US" sz="1600" dirty="0" smtClean="0"/>
              <a:t>2</a:t>
            </a:r>
            <a:r>
              <a:rPr lang="en-US" sz="2400" dirty="0" smtClean="0"/>
              <a:t> + 2NaOH = Mg(OH)</a:t>
            </a:r>
            <a:r>
              <a:rPr lang="en-US" sz="1600" dirty="0" smtClean="0"/>
              <a:t>2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↓</a:t>
            </a:r>
            <a:r>
              <a:rPr lang="en-US" sz="1600" dirty="0" smtClean="0">
                <a:ea typeface="Arial Unicode MS" pitchFamily="34" charset="-128"/>
                <a:cs typeface="Arial Unicode MS" pitchFamily="34" charset="-128"/>
              </a:rPr>
              <a:t>+ 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2NaCl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ru-RU" sz="1600" b="1" dirty="0" smtClean="0"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16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600" b="1" dirty="0" smtClean="0">
                <a:ea typeface="Arial Unicode MS" pitchFamily="34" charset="-128"/>
                <a:cs typeface="Arial Unicode MS" pitchFamily="34" charset="-128"/>
              </a:rPr>
              <a:t>	   </a:t>
            </a:r>
            <a:r>
              <a:rPr lang="en-US" sz="1800" b="1" dirty="0" smtClean="0">
                <a:ea typeface="Arial Unicode MS" pitchFamily="34" charset="-128"/>
                <a:cs typeface="Arial Unicode MS" pitchFamily="34" charset="-128"/>
              </a:rPr>
              <a:t>95</a:t>
            </a:r>
            <a:r>
              <a:rPr lang="ru-RU" sz="1800" b="1" dirty="0" smtClean="0">
                <a:ea typeface="Arial Unicode MS" pitchFamily="34" charset="-128"/>
                <a:cs typeface="Arial Unicode MS" pitchFamily="34" charset="-128"/>
              </a:rPr>
              <a:t>г                  80г</a:t>
            </a:r>
          </a:p>
          <a:p>
            <a:pPr marL="54000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	</a:t>
            </a:r>
            <a:r>
              <a:rPr lang="ru-RU" sz="2000" u="sng" dirty="0" smtClean="0"/>
              <a:t>3</a:t>
            </a:r>
            <a:r>
              <a:rPr lang="ru-RU" sz="2000" dirty="0" smtClean="0"/>
              <a:t>) Рассчитать массу этого вещества в соответствии с уравнением реакции:</a:t>
            </a:r>
            <a:endParaRPr lang="en-US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		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marL="54000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		</a:t>
            </a:r>
          </a:p>
          <a:p>
            <a:pPr marL="54000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i="1" dirty="0" smtClean="0"/>
              <a:t>		</a:t>
            </a:r>
            <a:r>
              <a:rPr lang="ru-RU" sz="2000" i="1" dirty="0" smtClean="0"/>
              <a:t>(</a:t>
            </a:r>
            <a:r>
              <a:rPr lang="ru-RU" sz="2000" b="1" i="1" dirty="0" smtClean="0">
                <a:solidFill>
                  <a:srgbClr val="FF0000"/>
                </a:solidFill>
              </a:rPr>
              <a:t>рассчитанная масса оказалась меньше, чем в условии задачи (44 г), значит</a:t>
            </a:r>
            <a:r>
              <a:rPr lang="en-US" sz="2000" b="1" i="1" dirty="0" smtClean="0">
                <a:solidFill>
                  <a:srgbClr val="FF0000"/>
                </a:solidFill>
              </a:rPr>
              <a:t>, NaOH </a:t>
            </a:r>
            <a:r>
              <a:rPr lang="ru-RU" sz="2000" b="1" i="1" dirty="0" smtClean="0">
                <a:solidFill>
                  <a:srgbClr val="FF0000"/>
                </a:solidFill>
              </a:rPr>
              <a:t>дан  в избытке</a:t>
            </a:r>
            <a:r>
              <a:rPr lang="ru-RU" sz="2000" i="1" dirty="0" smtClean="0"/>
              <a:t>)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b="1" dirty="0" smtClean="0"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1500188" y="4572000"/>
          <a:ext cx="421481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930320" imgH="393480" progId="Equation.DSMT4">
                  <p:embed/>
                </p:oleObj>
              </mc:Choice>
              <mc:Fallback>
                <p:oleObj name="Equation" r:id="rId3" imgW="19303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4572000"/>
                        <a:ext cx="4214812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Содержимое 2"/>
          <p:cNvSpPr>
            <a:spLocks noGrp="1"/>
          </p:cNvSpPr>
          <p:nvPr>
            <p:ph idx="1"/>
          </p:nvPr>
        </p:nvSpPr>
        <p:spPr>
          <a:xfrm>
            <a:off x="500063" y="285750"/>
            <a:ext cx="8429625" cy="6357938"/>
          </a:xfrm>
        </p:spPr>
        <p:txBody>
          <a:bodyPr>
            <a:normAutofit/>
          </a:bodyPr>
          <a:lstStyle/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 	</a:t>
            </a:r>
            <a:r>
              <a:rPr lang="ru-RU" sz="2000" u="sng" dirty="0" smtClean="0"/>
              <a:t>5</a:t>
            </a:r>
            <a:r>
              <a:rPr lang="en-US" sz="2000" dirty="0" smtClean="0"/>
              <a:t>) </a:t>
            </a:r>
            <a:r>
              <a:rPr lang="ru-RU" sz="2000" dirty="0" smtClean="0"/>
              <a:t>Рассчитать массу </a:t>
            </a:r>
            <a:r>
              <a:rPr lang="en-US" sz="2000" dirty="0" smtClean="0"/>
              <a:t>Mg</a:t>
            </a:r>
            <a:r>
              <a:rPr lang="ru-RU" sz="2000" dirty="0" smtClean="0"/>
              <a:t>(</a:t>
            </a:r>
            <a:r>
              <a:rPr lang="en-US" sz="2000" dirty="0" smtClean="0"/>
              <a:t>OH</a:t>
            </a:r>
            <a:r>
              <a:rPr lang="ru-RU" sz="2000" dirty="0" smtClean="0"/>
              <a:t>)</a:t>
            </a:r>
            <a:r>
              <a:rPr lang="ru-RU" sz="1600" dirty="0" smtClean="0"/>
              <a:t>2</a:t>
            </a:r>
            <a:r>
              <a:rPr lang="ru-RU" sz="2000" dirty="0" smtClean="0"/>
              <a:t> по веществу, взятому в недостатке -  по </a:t>
            </a:r>
            <a:r>
              <a:rPr lang="en-US" sz="2000" dirty="0" smtClean="0"/>
              <a:t>MgCl</a:t>
            </a:r>
            <a:r>
              <a:rPr lang="ru-RU" sz="1600" dirty="0" smtClean="0"/>
              <a:t>2</a:t>
            </a:r>
            <a:r>
              <a:rPr lang="ru-RU" sz="2000" dirty="0" smtClean="0"/>
              <a:t> методом пропорции: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 </a:t>
            </a:r>
            <a:r>
              <a:rPr lang="en-US" sz="1800" b="1" dirty="0" smtClean="0"/>
              <a:t>47</a:t>
            </a:r>
            <a:r>
              <a:rPr lang="ru-RU" sz="1800" b="1" dirty="0" smtClean="0"/>
              <a:t>,5 г </a:t>
            </a:r>
            <a:r>
              <a:rPr lang="ru-RU" sz="2000" b="1" dirty="0" smtClean="0"/>
              <a:t>                    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m</a:t>
            </a:r>
            <a:r>
              <a:rPr lang="ru-RU" sz="2000" b="1" dirty="0" smtClean="0">
                <a:solidFill>
                  <a:srgbClr val="FF0000"/>
                </a:solidFill>
              </a:rPr>
              <a:t> г=?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/>
              <a:t>		</a:t>
            </a:r>
            <a:r>
              <a:rPr lang="en-US" sz="2400" b="1" dirty="0" smtClean="0"/>
              <a:t>MgCl</a:t>
            </a:r>
            <a:r>
              <a:rPr lang="en-US" sz="1800" b="1" dirty="0" smtClean="0"/>
              <a:t>2</a:t>
            </a:r>
            <a:r>
              <a:rPr lang="en-US" sz="2400" b="1" dirty="0" smtClean="0"/>
              <a:t> + 2NaOH = Mg(OH)</a:t>
            </a:r>
            <a:r>
              <a:rPr lang="en-US" sz="1800" b="1" dirty="0" smtClean="0"/>
              <a:t>2</a:t>
            </a:r>
            <a:r>
              <a:rPr lang="en-US" sz="2400" b="1" dirty="0" smtClean="0"/>
              <a:t>↓ + 2 NaCl</a:t>
            </a:r>
            <a:endParaRPr lang="ru-RU" sz="2400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/>
              <a:t>		  95 г                                         58 г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/>
              <a:t>		</a:t>
            </a:r>
            <a:r>
              <a:rPr lang="en-US" sz="2000" b="1" dirty="0" smtClean="0"/>
              <a:t>m</a:t>
            </a:r>
            <a:r>
              <a:rPr lang="ru-RU" sz="2000" b="1" dirty="0" smtClean="0"/>
              <a:t> </a:t>
            </a:r>
            <a:r>
              <a:rPr lang="en-US" sz="2000" b="1" dirty="0" smtClean="0"/>
              <a:t>Mg(OH)</a:t>
            </a:r>
            <a:r>
              <a:rPr lang="en-US" sz="1600" b="1" dirty="0" smtClean="0"/>
              <a:t>2 </a:t>
            </a:r>
            <a:r>
              <a:rPr lang="en-US" sz="2000" b="1" dirty="0" smtClean="0"/>
              <a:t>=</a:t>
            </a:r>
            <a:r>
              <a:rPr lang="en-US" sz="2000" dirty="0" smtClean="0"/>
              <a:t>                           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		</a:t>
            </a:r>
          </a:p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  <a:p>
            <a:pPr marL="540000" indent="-283464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000" dirty="0" smtClean="0"/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/>
        </p:nvGraphicFramePr>
        <p:xfrm>
          <a:off x="32766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09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4"/>
          <p:cNvGraphicFramePr>
            <a:graphicFrameLocks noChangeAspect="1"/>
          </p:cNvGraphicFramePr>
          <p:nvPr/>
        </p:nvGraphicFramePr>
        <p:xfrm>
          <a:off x="3000375" y="2714625"/>
          <a:ext cx="24288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1130040" imgH="393480" progId="Equation.DSMT4">
                  <p:embed/>
                </p:oleObj>
              </mc:Choice>
              <mc:Fallback>
                <p:oleObj name="Equation" r:id="rId5" imgW="113004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2714625"/>
                        <a:ext cx="242887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143000" y="4429125"/>
            <a:ext cx="7715250" cy="17145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40000" algn="ctr">
              <a:buFont typeface="Arial" charset="0"/>
              <a:buNone/>
              <a:defRPr/>
            </a:pPr>
            <a:r>
              <a:rPr lang="ru-RU" sz="2400" b="1" dirty="0"/>
              <a:t>Метод пропорций может быть сложным для учащихся со слабо развитой способностью следовать пошаговым алгоритмическим инструкциям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572000" y="3643313"/>
            <a:ext cx="785813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714375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400" b="1" u="sng" spc="300" dirty="0" smtClean="0">
                <a:solidFill>
                  <a:schemeClr val="tx2">
                    <a:satMod val="130000"/>
                  </a:schemeClr>
                </a:solidFill>
              </a:rPr>
              <a:t>3-й способ является следствием закона постоянства состава веществ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143000" y="785813"/>
            <a:ext cx="7586663" cy="5857875"/>
          </a:xfrm>
        </p:spPr>
        <p:txBody>
          <a:bodyPr>
            <a:normAutofit fontScale="925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1) Записать уравнение реакции. Проставить массы, данные в условии, над химическими формулами реагирующих веществ, а массы, рассчитанные в соответствии с уравнением, под формулами:</a:t>
            </a:r>
            <a:endParaRPr lang="en-US" sz="2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/>
              <a:t>   </a:t>
            </a:r>
            <a:r>
              <a:rPr lang="en-US" sz="1800" b="1" dirty="0" smtClean="0"/>
              <a:t>47,5</a:t>
            </a:r>
            <a:r>
              <a:rPr lang="ru-RU" sz="1800" b="1" dirty="0" smtClean="0"/>
              <a:t>г</a:t>
            </a:r>
            <a:r>
              <a:rPr lang="ru-RU" sz="1600" b="1" dirty="0" smtClean="0"/>
              <a:t>                   </a:t>
            </a:r>
            <a:r>
              <a:rPr lang="ru-RU" sz="1800" b="1" dirty="0" smtClean="0"/>
              <a:t>44г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 smtClean="0"/>
              <a:t> </a:t>
            </a:r>
            <a:r>
              <a:rPr lang="en-US" sz="2400" b="1" dirty="0" smtClean="0"/>
              <a:t>MgCl</a:t>
            </a:r>
            <a:r>
              <a:rPr lang="en-US" sz="1800" b="1" dirty="0" smtClean="0"/>
              <a:t>2</a:t>
            </a:r>
            <a:r>
              <a:rPr lang="en-US" sz="2400" b="1" dirty="0" smtClean="0"/>
              <a:t> + 2NaOH = Mg(OH)</a:t>
            </a:r>
            <a:r>
              <a:rPr lang="en-US" sz="1800" b="1" dirty="0" smtClean="0"/>
              <a:t>2</a:t>
            </a:r>
            <a:r>
              <a:rPr lang="en-US" sz="2400" b="1" dirty="0" smtClean="0"/>
              <a:t>↓+ 2NaCl</a:t>
            </a:r>
            <a:endParaRPr lang="ru-RU" sz="24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/>
              <a:t>    </a:t>
            </a:r>
            <a:r>
              <a:rPr lang="ru-RU" sz="1800" b="1" dirty="0" smtClean="0"/>
              <a:t>95г </a:t>
            </a:r>
            <a:r>
              <a:rPr lang="ru-RU" sz="2000" b="1" dirty="0" smtClean="0"/>
              <a:t>                </a:t>
            </a:r>
            <a:r>
              <a:rPr lang="ru-RU" sz="1800" b="1" dirty="0" smtClean="0"/>
              <a:t>80г</a:t>
            </a:r>
          </a:p>
          <a:p>
            <a:pPr marL="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2) Разделить данные в условии массы каждого вещества на массы, данные в уравнении:</a:t>
            </a:r>
            <a:endParaRPr lang="ru-RU" sz="20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800" dirty="0" smtClean="0"/>
          </a:p>
          <a:p>
            <a:pPr marL="0" indent="-4572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dirty="0" smtClean="0"/>
              <a:t>(</a:t>
            </a:r>
            <a:r>
              <a:rPr lang="ru-RU" sz="2000" b="1" i="1" dirty="0" smtClean="0">
                <a:solidFill>
                  <a:srgbClr val="FF0000"/>
                </a:solidFill>
              </a:rPr>
              <a:t>меньшее значение соответствует веществу, взятому в недостатке =</a:t>
            </a:r>
            <a:r>
              <a:rPr lang="en-US" sz="2000" b="1" i="1" dirty="0" smtClean="0">
                <a:solidFill>
                  <a:srgbClr val="FF0000"/>
                </a:solidFill>
              </a:rPr>
              <a:t>&gt;</a:t>
            </a:r>
            <a:r>
              <a:rPr lang="ru-RU" sz="2000" b="1" i="1" dirty="0" smtClean="0">
                <a:solidFill>
                  <a:srgbClr val="FF0000"/>
                </a:solidFill>
              </a:rPr>
              <a:t> в недостатке </a:t>
            </a:r>
            <a:r>
              <a:rPr lang="en-US" sz="2000" b="1" i="1" dirty="0" smtClean="0">
                <a:solidFill>
                  <a:srgbClr val="FF0000"/>
                </a:solidFill>
              </a:rPr>
              <a:t>MgCl</a:t>
            </a:r>
            <a:r>
              <a:rPr lang="en-US" sz="1700" b="1" i="1" dirty="0" smtClean="0">
                <a:solidFill>
                  <a:srgbClr val="FF0000"/>
                </a:solidFill>
              </a:rPr>
              <a:t>2,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и расчет нужно делать по нему</a:t>
            </a:r>
            <a:r>
              <a:rPr lang="ru-RU" sz="2000" dirty="0" smtClean="0"/>
              <a:t>)</a:t>
            </a:r>
            <a:endParaRPr lang="ru-RU" sz="20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 smtClean="0"/>
              <a:t>  </a:t>
            </a:r>
            <a:r>
              <a:rPr lang="en-US" sz="1700" b="1" dirty="0" smtClean="0"/>
              <a:t>47,5</a:t>
            </a:r>
            <a:r>
              <a:rPr lang="ru-RU" sz="1700" b="1" dirty="0" smtClean="0"/>
              <a:t>г</a:t>
            </a:r>
            <a:r>
              <a:rPr lang="ru-RU" sz="1800" b="1" dirty="0" smtClean="0"/>
              <a:t>                </a:t>
            </a:r>
            <a:r>
              <a:rPr lang="en-US" sz="1800" b="1" dirty="0" smtClean="0">
                <a:solidFill>
                  <a:srgbClr val="FF0000"/>
                </a:solidFill>
              </a:rPr>
              <a:t>m</a:t>
            </a:r>
            <a:r>
              <a:rPr lang="ru-RU" sz="1800" b="1" dirty="0" smtClean="0">
                <a:solidFill>
                  <a:srgbClr val="FF0000"/>
                </a:solidFill>
              </a:rPr>
              <a:t> г=?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smtClean="0"/>
              <a:t> </a:t>
            </a:r>
            <a:r>
              <a:rPr lang="en-US" sz="2400" b="1" dirty="0" smtClean="0"/>
              <a:t>MgCl</a:t>
            </a:r>
            <a:r>
              <a:rPr lang="en-US" sz="1900" b="1" dirty="0" smtClean="0"/>
              <a:t>2</a:t>
            </a:r>
            <a:r>
              <a:rPr lang="en-US" sz="2400" b="1" dirty="0" smtClean="0"/>
              <a:t> + 2NaOH = Mg(OH)</a:t>
            </a:r>
            <a:r>
              <a:rPr lang="en-US" sz="1900" b="1" dirty="0" smtClean="0"/>
              <a:t>2</a:t>
            </a:r>
            <a:r>
              <a:rPr lang="en-US" sz="2400" b="1" dirty="0" smtClean="0"/>
              <a:t>↓ + 2NaCl</a:t>
            </a:r>
            <a:r>
              <a:rPr lang="ru-RU" sz="2400" b="1" dirty="0" smtClean="0"/>
              <a:t>   </a:t>
            </a:r>
            <a:r>
              <a:rPr lang="ru-RU" sz="2600" b="1" dirty="0" smtClean="0">
                <a:solidFill>
                  <a:srgbClr val="C00000"/>
                </a:solidFill>
              </a:rPr>
              <a:t>=</a:t>
            </a:r>
            <a:r>
              <a:rPr lang="en-US" sz="2600" b="1" dirty="0" smtClean="0">
                <a:solidFill>
                  <a:srgbClr val="C00000"/>
                </a:solidFill>
              </a:rPr>
              <a:t>&gt;</a:t>
            </a:r>
            <a:endParaRPr lang="ru-RU" sz="2600" b="1" dirty="0" smtClean="0">
              <a:solidFill>
                <a:srgbClr val="C00000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dirty="0" smtClean="0"/>
              <a:t>     </a:t>
            </a:r>
            <a:r>
              <a:rPr lang="ru-RU" sz="1600" b="1" dirty="0" smtClean="0"/>
              <a:t>95г                        58г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b="1" dirty="0" smtClean="0"/>
              <a:t>  </a:t>
            </a:r>
            <a:r>
              <a:rPr lang="ru-RU" sz="2400" dirty="0" smtClean="0"/>
              <a:t>                                                                 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357313" y="3571875"/>
          <a:ext cx="164306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571875"/>
                        <a:ext cx="1643062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3143250" y="3643313"/>
          <a:ext cx="6429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5" imgW="266400" imgH="139680" progId="Equation.DSMT4">
                  <p:embed/>
                </p:oleObj>
              </mc:Choice>
              <mc:Fallback>
                <p:oleObj name="Equation" r:id="rId5" imgW="266400" imgH="1396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3643313"/>
                        <a:ext cx="642938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3786188" y="3643313"/>
          <a:ext cx="1428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7" imgW="672840" imgH="203040" progId="Equation.DSMT4">
                  <p:embed/>
                </p:oleObj>
              </mc:Choice>
              <mc:Fallback>
                <p:oleObj name="Equation" r:id="rId7" imgW="67284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3643313"/>
                        <a:ext cx="1428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Овал 10"/>
          <p:cNvSpPr/>
          <p:nvPr/>
        </p:nvSpPr>
        <p:spPr>
          <a:xfrm>
            <a:off x="6429375" y="5143500"/>
            <a:ext cx="1928813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m = 29</a:t>
            </a:r>
            <a:r>
              <a:rPr lang="ru-RU" sz="2400" b="1" dirty="0">
                <a:solidFill>
                  <a:schemeClr val="bg1"/>
                </a:solidFill>
              </a:rPr>
              <a:t>г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511175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400" b="1" u="sng" spc="300" dirty="0" smtClean="0">
                <a:solidFill>
                  <a:schemeClr val="tx2">
                    <a:satMod val="130000"/>
                  </a:schemeClr>
                </a:solidFill>
              </a:rPr>
              <a:t>4-й способ: стратегия «ВЫДВИЖЕНИЯ ГИПОТЕЗ»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929312"/>
          </a:xfrm>
        </p:spPr>
        <p:txBody>
          <a:bodyPr>
            <a:normAutofit lnSpcReduction="10000"/>
          </a:bodyPr>
          <a:lstStyle/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i="1" dirty="0" smtClean="0"/>
              <a:t>		</a:t>
            </a:r>
            <a:r>
              <a:rPr lang="ru-RU" sz="2000" u="sng" dirty="0" smtClean="0"/>
              <a:t>1</a:t>
            </a:r>
            <a:r>
              <a:rPr lang="ru-RU" sz="2000" dirty="0" smtClean="0"/>
              <a:t>)</a:t>
            </a:r>
            <a:r>
              <a:rPr lang="ru-RU" sz="1600" b="1" i="1" dirty="0" smtClean="0"/>
              <a:t> </a:t>
            </a:r>
            <a:r>
              <a:rPr lang="ru-RU" sz="2000" dirty="0" smtClean="0"/>
              <a:t>Необходимо посмотреть задачу с позиции конечного результата. Выдвинуть </a:t>
            </a:r>
            <a:r>
              <a:rPr lang="ru-RU" sz="2000" b="1" u="sng" dirty="0" smtClean="0"/>
              <a:t>две гипотезы</a:t>
            </a:r>
            <a:r>
              <a:rPr lang="ru-RU" sz="2000" dirty="0" smtClean="0"/>
              <a:t>:</a:t>
            </a:r>
          </a:p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		 </a:t>
            </a:r>
            <a:r>
              <a:rPr lang="en-US" sz="2000" dirty="0" err="1" smtClean="0"/>
              <a:t>i</a:t>
            </a:r>
            <a:r>
              <a:rPr lang="en-US" sz="2000" dirty="0" smtClean="0"/>
              <a:t>.</a:t>
            </a:r>
            <a:r>
              <a:rPr lang="ru-RU" sz="2000" dirty="0" smtClean="0"/>
              <a:t> В недостатке </a:t>
            </a:r>
            <a:r>
              <a:rPr lang="en-US" sz="2000" dirty="0" smtClean="0"/>
              <a:t>MgCl</a:t>
            </a:r>
            <a:r>
              <a:rPr lang="en-US" sz="1600" dirty="0" smtClean="0"/>
              <a:t>2</a:t>
            </a:r>
            <a:endParaRPr lang="ru-RU" sz="1600" dirty="0" smtClean="0"/>
          </a:p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		</a:t>
            </a:r>
            <a:r>
              <a:rPr lang="en-US" sz="2000" dirty="0" smtClean="0"/>
              <a:t>ii. </a:t>
            </a:r>
            <a:r>
              <a:rPr lang="ru-RU" sz="2000" dirty="0" smtClean="0"/>
              <a:t>В недостатке </a:t>
            </a:r>
            <a:r>
              <a:rPr lang="en-US" sz="2000" dirty="0" smtClean="0"/>
              <a:t>NaOH</a:t>
            </a:r>
            <a:r>
              <a:rPr lang="ru-RU" sz="2000" dirty="0" smtClean="0"/>
              <a:t>. </a:t>
            </a:r>
          </a:p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		</a:t>
            </a:r>
            <a:r>
              <a:rPr lang="ru-RU" sz="2000" b="1" i="1" dirty="0" smtClean="0">
                <a:solidFill>
                  <a:srgbClr val="FF0000"/>
                </a:solidFill>
              </a:rPr>
              <a:t>Поскольку веществ всего два, то одно из них может оказаться в избытке, а другое в недостатке. </a:t>
            </a:r>
          </a:p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		</a:t>
            </a:r>
            <a:r>
              <a:rPr lang="ru-RU" sz="2000" u="sng" dirty="0" smtClean="0"/>
              <a:t>2</a:t>
            </a:r>
            <a:r>
              <a:rPr lang="ru-RU" sz="2000" dirty="0" smtClean="0"/>
              <a:t>)</a:t>
            </a:r>
            <a:r>
              <a:rPr lang="ru-RU" sz="1600" dirty="0" smtClean="0"/>
              <a:t> </a:t>
            </a:r>
            <a:r>
              <a:rPr lang="ru-RU" sz="2000" dirty="0" smtClean="0"/>
              <a:t>Рассчитать предполагаемую массу продукта </a:t>
            </a:r>
            <a:r>
              <a:rPr lang="ru-RU" sz="2000" u="sng" dirty="0" smtClean="0"/>
              <a:t>по первой гипотезе</a:t>
            </a:r>
            <a:r>
              <a:rPr lang="ru-RU" sz="2000" dirty="0" smtClean="0"/>
              <a:t>: записать уравнение реакции и рассчитать массу осадка </a:t>
            </a:r>
            <a:r>
              <a:rPr lang="ru-RU" sz="2000" b="1" dirty="0" smtClean="0"/>
              <a:t>по </a:t>
            </a:r>
            <a:r>
              <a:rPr lang="en-US" sz="2000" b="1" dirty="0" smtClean="0"/>
              <a:t>MgCl</a:t>
            </a:r>
            <a:r>
              <a:rPr lang="en-US" sz="1800" b="1" dirty="0" smtClean="0"/>
              <a:t>2</a:t>
            </a:r>
            <a:r>
              <a:rPr lang="ru-RU" sz="2000" b="1" dirty="0" smtClean="0"/>
              <a:t>:</a:t>
            </a:r>
            <a:endParaRPr lang="en-US" sz="2000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/>
              <a:t>      </a:t>
            </a:r>
            <a:r>
              <a:rPr lang="ru-RU" sz="1600" b="1" dirty="0" smtClean="0"/>
              <a:t>	    </a:t>
            </a:r>
            <a:r>
              <a:rPr lang="ru-RU" sz="1800" b="1" dirty="0" smtClean="0"/>
              <a:t>47,5г</a:t>
            </a:r>
            <a:r>
              <a:rPr lang="ru-RU" sz="1600" b="1" dirty="0" smtClean="0"/>
              <a:t>                                           </a:t>
            </a:r>
            <a:r>
              <a:rPr lang="ru-RU" sz="1800" b="1" dirty="0" err="1" smtClean="0">
                <a:solidFill>
                  <a:srgbClr val="FF0000"/>
                </a:solidFill>
              </a:rPr>
              <a:t>х</a:t>
            </a:r>
            <a:r>
              <a:rPr lang="ru-RU" sz="1800" b="1" dirty="0" smtClean="0">
                <a:solidFill>
                  <a:srgbClr val="FF0000"/>
                </a:solidFill>
              </a:rPr>
              <a:t> =29г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400" dirty="0" smtClean="0"/>
              <a:t>  </a:t>
            </a:r>
            <a:r>
              <a:rPr lang="ru-RU" sz="1400" dirty="0" smtClean="0"/>
              <a:t>		</a:t>
            </a:r>
            <a:r>
              <a:rPr lang="en-US" sz="2400" b="1" dirty="0" smtClean="0"/>
              <a:t>MgCl</a:t>
            </a:r>
            <a:r>
              <a:rPr lang="en-US" sz="1800" b="1" dirty="0" smtClean="0"/>
              <a:t>2</a:t>
            </a:r>
            <a:r>
              <a:rPr lang="en-US" sz="2400" b="1" dirty="0" smtClean="0"/>
              <a:t> + 2NaOH = Mg(OH)</a:t>
            </a:r>
            <a:r>
              <a:rPr lang="en-US" sz="1800" b="1" dirty="0" smtClean="0"/>
              <a:t>2</a:t>
            </a:r>
            <a:r>
              <a:rPr lang="en-US" sz="2400" b="1" dirty="0" smtClean="0"/>
              <a:t>↓+ 2NaCl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b="1" dirty="0" smtClean="0"/>
              <a:t>      		      </a:t>
            </a:r>
            <a:r>
              <a:rPr lang="ru-RU" sz="1800" b="1" dirty="0" smtClean="0"/>
              <a:t>95г</a:t>
            </a:r>
            <a:r>
              <a:rPr lang="ru-RU" sz="1600" b="1" dirty="0" smtClean="0"/>
              <a:t>                                               </a:t>
            </a:r>
            <a:r>
              <a:rPr lang="ru-RU" sz="1800" b="1" dirty="0" smtClean="0"/>
              <a:t>58г</a:t>
            </a:r>
          </a:p>
          <a:p>
            <a:pPr marL="54000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		</a:t>
            </a:r>
            <a:r>
              <a:rPr lang="ru-RU" sz="2000" u="sng" dirty="0" smtClean="0"/>
              <a:t>3</a:t>
            </a:r>
            <a:r>
              <a:rPr lang="ru-RU" sz="2000" dirty="0" smtClean="0"/>
              <a:t>) Рассчитать массу продукта в соответствии со </a:t>
            </a:r>
            <a:r>
              <a:rPr lang="ru-RU" sz="2000" u="sng" dirty="0" smtClean="0"/>
              <a:t>второй гипотезой </a:t>
            </a:r>
            <a:r>
              <a:rPr lang="ru-RU" sz="2000" b="1" dirty="0" smtClean="0"/>
              <a:t>по </a:t>
            </a:r>
            <a:r>
              <a:rPr lang="en-US" sz="2000" b="1" dirty="0" smtClean="0"/>
              <a:t>NaOH</a:t>
            </a:r>
            <a:r>
              <a:rPr lang="ru-RU" sz="2000" b="1" dirty="0" smtClean="0"/>
              <a:t>:</a:t>
            </a:r>
            <a:endParaRPr lang="en-US" sz="2000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/>
              <a:t>     </a:t>
            </a:r>
            <a:r>
              <a:rPr lang="ru-RU" sz="1600" b="1" dirty="0" smtClean="0"/>
              <a:t>                    	               </a:t>
            </a:r>
            <a:r>
              <a:rPr lang="ru-RU" sz="1800" b="1" dirty="0" smtClean="0"/>
              <a:t>44г </a:t>
            </a:r>
            <a:r>
              <a:rPr lang="ru-RU" sz="1600" b="1" dirty="0" smtClean="0"/>
              <a:t>                </a:t>
            </a:r>
            <a:r>
              <a:rPr lang="ru-RU" sz="1800" b="1" dirty="0" err="1" smtClean="0">
                <a:solidFill>
                  <a:srgbClr val="FF0000"/>
                </a:solidFill>
              </a:rPr>
              <a:t>х</a:t>
            </a:r>
            <a:r>
              <a:rPr lang="ru-RU" sz="1800" b="1" dirty="0" smtClean="0">
                <a:solidFill>
                  <a:srgbClr val="FF0000"/>
                </a:solidFill>
              </a:rPr>
              <a:t> = 31,9г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400" dirty="0" smtClean="0"/>
              <a:t> </a:t>
            </a:r>
            <a:r>
              <a:rPr lang="ru-RU" sz="1400" dirty="0" smtClean="0"/>
              <a:t>		</a:t>
            </a:r>
            <a:r>
              <a:rPr lang="en-US" sz="1400" dirty="0" smtClean="0"/>
              <a:t> </a:t>
            </a:r>
            <a:r>
              <a:rPr lang="en-US" sz="2400" b="1" dirty="0" smtClean="0"/>
              <a:t>MgCl</a:t>
            </a:r>
            <a:r>
              <a:rPr lang="en-US" sz="1800" b="1" dirty="0" smtClean="0"/>
              <a:t>2</a:t>
            </a:r>
            <a:r>
              <a:rPr lang="en-US" sz="2400" b="1" dirty="0" smtClean="0"/>
              <a:t> + 2NaOH = Mg(OH)</a:t>
            </a:r>
            <a:r>
              <a:rPr lang="en-US" sz="1800" b="1" dirty="0" smtClean="0"/>
              <a:t>2</a:t>
            </a:r>
            <a:r>
              <a:rPr lang="en-US" sz="2400" b="1" dirty="0" smtClean="0"/>
              <a:t>↓+ 2NaCl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600" b="1" dirty="0" smtClean="0"/>
              <a:t>                        	               </a:t>
            </a:r>
            <a:r>
              <a:rPr lang="ru-RU" sz="1800" b="1" dirty="0" smtClean="0"/>
              <a:t>80г </a:t>
            </a:r>
            <a:r>
              <a:rPr lang="ru-RU" sz="1600" b="1" dirty="0" smtClean="0"/>
              <a:t>                    </a:t>
            </a:r>
            <a:r>
              <a:rPr lang="ru-RU" sz="1800" b="1" dirty="0" smtClean="0"/>
              <a:t>58г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1747</TotalTime>
  <Words>830</Words>
  <Application>Microsoft Office PowerPoint</Application>
  <PresentationFormat>Экран (4:3)</PresentationFormat>
  <Paragraphs>292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Солнцестояние</vt:lpstr>
      <vt:lpstr>Equation</vt:lpstr>
      <vt:lpstr>                                                                   Формирование УУД и познавательных приемов на уроках химии   </vt:lpstr>
      <vt:lpstr>Преобразование аудиальной информации в визуальный образ в сознании</vt:lpstr>
      <vt:lpstr>Стратегия «выдвижения гипотез» в решении задач на «избыток-недостаток»</vt:lpstr>
      <vt:lpstr> 1-й способ: через количество вещества</vt:lpstr>
      <vt:lpstr>Презентация PowerPoint</vt:lpstr>
      <vt:lpstr> 2-й способ: метод пропорции </vt:lpstr>
      <vt:lpstr>Презентация PowerPoint</vt:lpstr>
      <vt:lpstr>3-й способ является следствием закона постоянства состава веществ</vt:lpstr>
      <vt:lpstr>4-й способ: стратегия «ВЫДВИЖЕНИЯ ГИПОТЕЗ»</vt:lpstr>
      <vt:lpstr>Презентация PowerPoint</vt:lpstr>
      <vt:lpstr>Примеры решения задач методом заполнения таблиц</vt:lpstr>
      <vt:lpstr>Презентация PowerPoint</vt:lpstr>
      <vt:lpstr>Презентация PowerPoint</vt:lpstr>
      <vt:lpstr> Задача №2. Медную пластинку поместили в раствор нитрата серебра. Через некоторое время ее вынули, высушили, взвесили. Оказалось, что масса пластинки увеличилась на 1,52г. Определить массу серебра, осевшего на пластинке</vt:lpstr>
      <vt:lpstr>Задача №3. При обработке некоторой  массы диенового УВ избытком хлорной воды образовалось 9,8 г тетрахлорпроизводного, а при обработке такой же  массы УВ избытком бромной воды  - 18,7 г тетрабромпроизводного. Определить молекулярную формулу УВ</vt:lpstr>
      <vt:lpstr>Презентация PowerPoint</vt:lpstr>
      <vt:lpstr>Задача №4. Масса смеси оксидов углерода равна 44 г, объем смеси 28 л(н.у.). Найти соотношение между числом молекул оксида углерода (II) и оксида углерода (IV) в смеси</vt:lpstr>
      <vt:lpstr>Презентация PowerPoint</vt:lpstr>
      <vt:lpstr>Презентация PowerPoint</vt:lpstr>
      <vt:lpstr>Литература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582</cp:revision>
  <dcterms:created xsi:type="dcterms:W3CDTF">2015-01-05T13:12:01Z</dcterms:created>
  <dcterms:modified xsi:type="dcterms:W3CDTF">2015-02-08T13:31:40Z</dcterms:modified>
</cp:coreProperties>
</file>