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2BF1D-8762-46A8-9E68-1FC2618E4E2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A1BC-CA01-4CF7-833D-7F38EEC53B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9A936-0205-45FB-A9DB-1C5F192F68A8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945A-CF7F-4171-9D7A-5504804BCB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4176712" cy="260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Исследовательский проект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565400"/>
            <a:ext cx="2592388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805238" y="1628775"/>
            <a:ext cx="5338762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Лингвистический портрет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 слова «Цветок»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79388" y="4365625"/>
            <a:ext cx="5338762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Синицина К.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Маламанова Л.</a:t>
            </a:r>
            <a:r>
              <a:rPr lang="en-US">
                <a:solidFill>
                  <a:srgbClr val="000000"/>
                </a:solidFill>
              </a:rPr>
              <a:t>,</a:t>
            </a:r>
            <a:r>
              <a:rPr lang="ru-RU">
                <a:solidFill>
                  <a:srgbClr val="000000"/>
                </a:solidFill>
              </a:rPr>
              <a:t> Печенкина А.</a:t>
            </a:r>
            <a:r>
              <a:rPr lang="ru-RU" sz="2000">
                <a:solidFill>
                  <a:srgbClr val="000000"/>
                </a:solidFill>
              </a:rPr>
              <a:t> 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представили интерактивную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презентацию на районном семинаре учителей и получили положительные отзывы о своей работе .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68313" y="5516563"/>
            <a:ext cx="8496300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Этот проект не только приоткрыл тайну создания лингвистического портрета слова «Цветок»</a:t>
            </a:r>
            <a:r>
              <a:rPr lang="en-US">
                <a:solidFill>
                  <a:srgbClr val="000000"/>
                </a:solidFill>
              </a:rPr>
              <a:t>,</a:t>
            </a:r>
            <a:r>
              <a:rPr lang="ru-RU">
                <a:solidFill>
                  <a:srgbClr val="000000"/>
                </a:solidFill>
              </a:rPr>
              <a:t> но и расширил знания учащихся о разных видах искусства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(живописи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музыки) </a:t>
            </a:r>
            <a:r>
              <a:rPr lang="en-US">
                <a:solidFill>
                  <a:srgbClr val="000000"/>
                </a:solidFill>
              </a:rPr>
              <a:t>,</a:t>
            </a:r>
            <a:r>
              <a:rPr lang="ru-RU">
                <a:solidFill>
                  <a:srgbClr val="000000"/>
                </a:solidFill>
              </a:rPr>
              <a:t> что позволило откликнуться на проблему собственной творческой деятельностью .(см. приложение)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351838" cy="66198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Заключение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3284538"/>
            <a:ext cx="9144000" cy="311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Проведенная работа по использованию метода проектов показала эффективность предложенной методики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которая включает активную самостоятельную работу учащихся. Проектная деятельность в доступной для учащихся форме может быть использована на любом уровне и в любом возрасте . Я думаю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что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накопив опыт использования данного метода при изучении русского языка 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литературы и во внеурочное время</a:t>
            </a:r>
            <a:r>
              <a:rPr lang="en-US">
                <a:solidFill>
                  <a:srgbClr val="000000"/>
                </a:solidFill>
              </a:rPr>
              <a:t>,</a:t>
            </a:r>
            <a:r>
              <a:rPr lang="ru-RU">
                <a:solidFill>
                  <a:srgbClr val="000000"/>
                </a:solidFill>
              </a:rPr>
              <a:t> учащиеся смогут овладеть всеми ключевыми компетенциями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что позволит им не только успешно выдержать выпускные испытания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но и стать востребованными специалистами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занять достойное место в обществе 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Таким образом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 u="sng">
                <a:solidFill>
                  <a:srgbClr val="000000"/>
                </a:solidFill>
              </a:rPr>
              <a:t>проектную деятельность</a:t>
            </a:r>
            <a:r>
              <a:rPr lang="ru-RU">
                <a:solidFill>
                  <a:srgbClr val="000000"/>
                </a:solidFill>
              </a:rPr>
              <a:t> можно рассматривать как один из эффективных методов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позволяющий достигать поставленных целей современной системы образования и воспитания 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49275"/>
            <a:ext cx="4211637" cy="281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Информационно – исследовательский проект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4075" y="1412875"/>
            <a:ext cx="8229600" cy="4525963"/>
          </a:xfrm>
        </p:spPr>
        <p:txBody>
          <a:bodyPr/>
          <a:lstStyle/>
          <a:p>
            <a:pPr indent="-341313" eaLnBrk="1" hangingPunct="1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smtClean="0"/>
              <a:t>Литературный портрет писателя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2349500"/>
            <a:ext cx="1936750" cy="2551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79388" y="4940300"/>
            <a:ext cx="316865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cs typeface="Arial" charset="0"/>
              </a:rPr>
              <a:t>«Если душа родилась крылатой…»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132138" y="1844675"/>
            <a:ext cx="6011862" cy="475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Уроки литературы становятся динамичнее , ярче с использованием медиаресурсов .Без них трудно обойтись на первых уроках изучения творчества писателя , обобщающих уроках , хотя целесообразность их применения можно найти на всех этапах урока . Мотивация учащихся значительно возрастает , если они сами создают проекты 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Обращаясь к творчеству поэта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писателя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к художественному тексту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ученик вступает в новый диалог – диалог с писателем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временем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культурой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познаёт неистощимый потенциал слова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окунается в удивительный мир чувств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в котором мировоззрение становится мироощущением и переживанием.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На протяжении нескольких лет учащимися старших классов создаётся проект «Литературный портрет писателя»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который используется на уроках и во внеурочное время. (см. приложение)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775"/>
            <a:ext cx="4283075" cy="321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Информационный проект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3527425" cy="302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038725" y="1844675"/>
            <a:ext cx="3378200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Возникновение древнерусской литературы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7288" y="2420938"/>
            <a:ext cx="3487737" cy="2239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673100" y="508476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Учащиеся 10 класса Логов А.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и Гаврилов А. собрали материал</a:t>
            </a:r>
            <a:r>
              <a:rPr lang="en-US" sz="2000">
                <a:solidFill>
                  <a:srgbClr val="000000"/>
                </a:solidFill>
              </a:rPr>
              <a:t>,</a:t>
            </a:r>
            <a:r>
              <a:rPr lang="ru-RU" sz="2000">
                <a:solidFill>
                  <a:srgbClr val="000000"/>
                </a:solidFill>
              </a:rPr>
              <a:t> обобщили</a:t>
            </a:r>
            <a:r>
              <a:rPr lang="en-US" sz="2000">
                <a:solidFill>
                  <a:srgbClr val="000000"/>
                </a:solidFill>
              </a:rPr>
              <a:t>,</a:t>
            </a:r>
            <a:r>
              <a:rPr lang="ru-RU" sz="2000">
                <a:solidFill>
                  <a:srgbClr val="000000"/>
                </a:solidFill>
              </a:rPr>
              <a:t> проанализировали и представили на школьной конференции 2 информационных проекта</a:t>
            </a:r>
            <a:r>
              <a:rPr lang="en-US" sz="2000">
                <a:solidFill>
                  <a:srgbClr val="000000"/>
                </a:solidFill>
              </a:rPr>
              <a:t>,</a:t>
            </a:r>
            <a:r>
              <a:rPr lang="ru-RU" sz="2000">
                <a:solidFill>
                  <a:srgbClr val="000000"/>
                </a:solidFill>
              </a:rPr>
              <a:t> которые используются на уроках литературы 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48625" cy="863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Практико - ориентированный проект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748713" cy="4968875"/>
          </a:xfrm>
        </p:spPr>
        <p:txBody>
          <a:bodyPr/>
          <a:lstStyle/>
          <a:p>
            <a:pPr marL="341313" indent="-341313" eaLnBrk="1" hangingPunct="1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smtClean="0"/>
              <a:t>Практико-ориентированный проект нацелен на социальные интересы самих участников проекта . Ученикам 9,10 классов было важно не только узнать о жизни и творчестве поэтов</a:t>
            </a:r>
            <a:r>
              <a:rPr lang="en-US" sz="2000" smtClean="0"/>
              <a:t>, </a:t>
            </a:r>
            <a:r>
              <a:rPr lang="ru-RU" sz="2000" smtClean="0"/>
              <a:t>но и почувствовать атмосферу </a:t>
            </a:r>
            <a:r>
              <a:rPr lang="en-US" sz="2000" smtClean="0"/>
              <a:t>, </a:t>
            </a:r>
            <a:r>
              <a:rPr lang="ru-RU" sz="2000" smtClean="0"/>
              <a:t>в которой жили и творили великие поэты- властители душ людей </a:t>
            </a:r>
            <a:r>
              <a:rPr lang="en-US" sz="2000" smtClean="0"/>
              <a:t>XIX-XX</a:t>
            </a:r>
            <a:r>
              <a:rPr lang="ru-RU" sz="2000" smtClean="0"/>
              <a:t>в. . Для этого они посетили музей-квартиру А.С.Пушкина на Мойке 12 , музей-квартиру А.Блока на улице Декабристов 57,музей Анны Ахматовой в Фонтанном доме. Ребята сами сняли материал </a:t>
            </a:r>
            <a:r>
              <a:rPr lang="en-US" sz="2000" smtClean="0"/>
              <a:t>, </a:t>
            </a:r>
            <a:r>
              <a:rPr lang="ru-RU" sz="2000" smtClean="0"/>
              <a:t>отредактировали</a:t>
            </a:r>
            <a:r>
              <a:rPr lang="en-US" sz="2000" smtClean="0"/>
              <a:t>, </a:t>
            </a:r>
            <a:r>
              <a:rPr lang="ru-RU" sz="2000" smtClean="0"/>
              <a:t>озвучили</a:t>
            </a:r>
            <a:r>
              <a:rPr lang="en-US" sz="2000" smtClean="0"/>
              <a:t>, </a:t>
            </a:r>
            <a:r>
              <a:rPr lang="ru-RU" sz="2000" smtClean="0"/>
              <a:t>представили свои работы на школьной конференции</a:t>
            </a:r>
            <a:r>
              <a:rPr lang="en-US" sz="2000" smtClean="0"/>
              <a:t> </a:t>
            </a:r>
            <a:r>
              <a:rPr lang="ru-RU" sz="2000" smtClean="0"/>
              <a:t>и заняли первое место 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005263"/>
            <a:ext cx="2160588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149725"/>
            <a:ext cx="2376488" cy="252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005263"/>
            <a:ext cx="1927225" cy="263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Творческий проект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-1692275" y="14843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Стихи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ru-RU" sz="2400">
                <a:solidFill>
                  <a:srgbClr val="000000"/>
                </a:solidFill>
              </a:rPr>
              <a:t>сочиненные учащимися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20938"/>
            <a:ext cx="2111375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79388" y="5300663"/>
            <a:ext cx="4067175" cy="208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/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1400">
                <a:solidFill>
                  <a:srgbClr val="000000"/>
                </a:solidFill>
              </a:rPr>
              <a:t>Сапожников Дмитрий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ru-RU" sz="1400">
                <a:solidFill>
                  <a:srgbClr val="000000"/>
                </a:solidFill>
              </a:rPr>
              <a:t>Чеботарь Анастасия</a:t>
            </a:r>
            <a:r>
              <a:rPr lang="en-US" sz="1400">
                <a:solidFill>
                  <a:srgbClr val="000000"/>
                </a:solidFill>
              </a:rPr>
              <a:t>,</a:t>
            </a:r>
            <a:r>
              <a:rPr lang="ru-RU" sz="1400">
                <a:solidFill>
                  <a:srgbClr val="000000"/>
                </a:solidFill>
              </a:rPr>
              <a:t> Семенов Иван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ru-RU" sz="1400">
                <a:solidFill>
                  <a:srgbClr val="000000"/>
                </a:solidFill>
              </a:rPr>
              <a:t>Вяжевич Ярослав</a:t>
            </a:r>
            <a:r>
              <a:rPr lang="en-US" sz="1400">
                <a:solidFill>
                  <a:srgbClr val="000000"/>
                </a:solidFill>
              </a:rPr>
              <a:t>,</a:t>
            </a:r>
            <a:r>
              <a:rPr lang="ru-RU" sz="1400">
                <a:solidFill>
                  <a:srgbClr val="000000"/>
                </a:solidFill>
              </a:rPr>
              <a:t> Маламанова Валерия</a:t>
            </a:r>
            <a:r>
              <a:rPr lang="en-US" sz="1400">
                <a:solidFill>
                  <a:srgbClr val="000000"/>
                </a:solidFill>
              </a:rPr>
              <a:t> . </a:t>
            </a:r>
            <a:r>
              <a:rPr lang="ru-RU" sz="1400">
                <a:solidFill>
                  <a:srgbClr val="000000"/>
                </a:solidFill>
              </a:rPr>
              <a:t/>
            </a:r>
            <a:br>
              <a:rPr lang="ru-RU" sz="1400">
                <a:solidFill>
                  <a:srgbClr val="000000"/>
                </a:solidFill>
              </a:rPr>
            </a:br>
            <a:r>
              <a:rPr lang="ru-RU" sz="1400">
                <a:solidFill>
                  <a:srgbClr val="000000"/>
                </a:solidFill>
              </a:rPr>
              <a:t> Стихи этих учащихся напечатаны в газете АПЕЛЬСИН .</a:t>
            </a:r>
            <a:br>
              <a:rPr lang="ru-RU" sz="1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.</a:t>
            </a:r>
            <a:br>
              <a:rPr lang="ru-RU" sz="2000">
                <a:solidFill>
                  <a:srgbClr val="000000"/>
                </a:solidFill>
              </a:rPr>
            </a:b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374900" y="1052513"/>
            <a:ext cx="4395788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Творческий проект может выполняться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и на уроке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и во внеурочное время .</a:t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5580063" y="1844675"/>
            <a:ext cx="22796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Иллюстрации 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420938"/>
            <a:ext cx="2228850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420938"/>
            <a:ext cx="2176463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4140200" y="5661025"/>
            <a:ext cx="5003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На уроках учащиеся не только сопоставляют работы разных художников к одному и тому же произведению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ru-RU" sz="1600">
                <a:solidFill>
                  <a:srgbClr val="000000"/>
                </a:solidFill>
              </a:rPr>
              <a:t>но и рисуют свои иллюстрации</a:t>
            </a:r>
            <a:r>
              <a:rPr lang="en-US" sz="1600">
                <a:solidFill>
                  <a:srgbClr val="000000"/>
                </a:solidFill>
              </a:rPr>
              <a:t>,</a:t>
            </a:r>
            <a:r>
              <a:rPr lang="ru-RU" sz="1600">
                <a:solidFill>
                  <a:srgbClr val="000000"/>
                </a:solidFill>
              </a:rPr>
              <a:t> созвучные их мироощущению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Творческий проект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116013" y="692150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000000"/>
                </a:solidFill>
              </a:rPr>
              <a:t> Я организую творческие проекты и во внеурочное время . С 2010-2011 уч. года  творческая группа 10а класса работала над долгосрочным проектом «Карело-финский эпос. Калевала» Защита проекта была проведена в форме интерактивного слайд-шоу в виде презентации(был проведен подбор музыки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ru-RU" sz="1400">
                <a:solidFill>
                  <a:srgbClr val="000000"/>
                </a:solidFill>
              </a:rPr>
              <a:t>фотоматериалов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ru-RU" sz="1400">
                <a:solidFill>
                  <a:srgbClr val="000000"/>
                </a:solidFill>
              </a:rPr>
              <a:t>чтение рун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ru-RU" sz="1400">
                <a:solidFill>
                  <a:srgbClr val="000000"/>
                </a:solidFill>
              </a:rPr>
              <a:t>полное озвучивание материалов.)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133600"/>
            <a:ext cx="26162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33600"/>
            <a:ext cx="3241675" cy="284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371600" y="4343400"/>
            <a:ext cx="68707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000000"/>
                </a:solidFill>
              </a:rPr>
              <a:t> На школьной научно-практической конференции «Балтика. Мы и наши соседи» творческий проект учащихся получил высокую оценку преподавателей и занял первое место в номинации «Фундаментальность исследования»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Творческий проект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900113" y="620713"/>
            <a:ext cx="7308850" cy="260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 В 2011-2012 учебном году творческая группа продолжила работу над проектом «Карело-финский эпос. Калевала» 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ru-RU" sz="1600">
                <a:solidFill>
                  <a:srgbClr val="000000"/>
                </a:solidFill>
              </a:rPr>
              <a:t>и был поставлен спектакль «Сказание о волшебной мельнице Сампо»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ru-RU" sz="1600">
                <a:solidFill>
                  <a:srgbClr val="000000"/>
                </a:solidFill>
              </a:rPr>
              <a:t>который занял первое место в школьной научной конференции ( Фильм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ru-RU" sz="1600">
                <a:solidFill>
                  <a:srgbClr val="000000"/>
                </a:solidFill>
              </a:rPr>
              <a:t>созданный учащимися школы</a:t>
            </a:r>
            <a:r>
              <a:rPr lang="en-US" sz="1600">
                <a:solidFill>
                  <a:srgbClr val="000000"/>
                </a:solidFill>
              </a:rPr>
              <a:t>,</a:t>
            </a:r>
            <a:r>
              <a:rPr lang="ru-RU" sz="1600">
                <a:solidFill>
                  <a:srgbClr val="000000"/>
                </a:solidFill>
              </a:rPr>
              <a:t> находится на сайте школы .</a:t>
            </a:r>
            <a:r>
              <a:rPr lang="ru-RU" sz="200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97200"/>
            <a:ext cx="4032250" cy="284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97200"/>
            <a:ext cx="3744912" cy="280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mtClean="0"/>
              <a:t>Спектакль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12875"/>
            <a:ext cx="5040313" cy="335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938" y="1412875"/>
            <a:ext cx="2239962" cy="336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68313" y="501332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Спектакль нашел эмоциональный отклик в душах и учителей 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ru-RU" sz="2000">
                <a:solidFill>
                  <a:srgbClr val="000000"/>
                </a:solidFill>
              </a:rPr>
              <a:t>и учеников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ru-RU" sz="2000">
                <a:solidFill>
                  <a:srgbClr val="000000"/>
                </a:solidFill>
              </a:rPr>
              <a:t>которые пришли на его просмотр  . Всех поразила артистическая игра актеров </a:t>
            </a:r>
            <a:r>
              <a:rPr lang="en-US" sz="2000">
                <a:solidFill>
                  <a:srgbClr val="000000"/>
                </a:solidFill>
              </a:rPr>
              <a:t>,</a:t>
            </a:r>
            <a:r>
              <a:rPr lang="ru-RU" sz="2000">
                <a:solidFill>
                  <a:srgbClr val="000000"/>
                </a:solidFill>
              </a:rPr>
              <a:t> их энергетика</a:t>
            </a:r>
            <a:r>
              <a:rPr lang="en-US" sz="2000">
                <a:solidFill>
                  <a:srgbClr val="000000"/>
                </a:solidFill>
              </a:rPr>
              <a:t>,</a:t>
            </a:r>
            <a:r>
              <a:rPr lang="ru-RU" sz="2000">
                <a:solidFill>
                  <a:srgbClr val="000000"/>
                </a:solidFill>
              </a:rPr>
              <a:t> талант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mtClean="0"/>
              <a:t>Метод учебного проекта-</a:t>
            </a:r>
            <a:br>
              <a:rPr lang="ru-RU" sz="2400" b="1" smtClean="0"/>
            </a:br>
            <a:r>
              <a:rPr lang="ru-RU" sz="2400" b="1" smtClean="0"/>
              <a:t>основа организации проектной деятельности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4038600" cy="5249862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решаю проблему</a:t>
            </a:r>
            <a:r>
              <a:rPr lang="en-US" sz="1600" smtClean="0"/>
              <a:t>, </a:t>
            </a:r>
            <a:r>
              <a:rPr lang="ru-RU" sz="1600" smtClean="0"/>
              <a:t>которая меня очень интересует</a:t>
            </a:r>
            <a:r>
              <a:rPr lang="en-US" sz="1600" smtClean="0"/>
              <a:t>,</a:t>
            </a:r>
            <a:r>
              <a:rPr lang="ru-RU" sz="1600" smtClean="0"/>
              <a:t> исследую что-то самостоятельно или в группе</a:t>
            </a:r>
            <a:r>
              <a:rPr lang="en-US" sz="1600" smtClean="0"/>
              <a:t>;</a:t>
            </a:r>
            <a:r>
              <a:rPr lang="ru-RU" sz="1600" smtClean="0"/>
              <a:t>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максимально использую свои возможности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проявляю себя </a:t>
            </a:r>
            <a:r>
              <a:rPr lang="en-US" sz="1600" smtClean="0"/>
              <a:t>, </a:t>
            </a:r>
            <a:r>
              <a:rPr lang="ru-RU" sz="1600" smtClean="0"/>
              <a:t>прилагаю свои знания </a:t>
            </a:r>
            <a:r>
              <a:rPr lang="en-US" sz="1600" smtClean="0"/>
              <a:t>, </a:t>
            </a:r>
            <a:r>
              <a:rPr lang="ru-RU" sz="1600" smtClean="0"/>
              <a:t>чтобы принести пользу и показать публично достигнутый результат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получаю удовольствие от деятельности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открываю в себе новые возможности</a:t>
            </a:r>
            <a:r>
              <a:rPr lang="en-US" sz="1600" smtClean="0"/>
              <a:t>, </a:t>
            </a:r>
            <a:r>
              <a:rPr lang="ru-RU" sz="1600" smtClean="0"/>
              <a:t>черты характера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учусь излагать свои мысли , логически связно выстраивать сообщения 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учусь на собственном опыте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ориентируюсь в потоке информации, учусь анализировать её , делать выводы</a:t>
            </a:r>
            <a:r>
              <a:rPr lang="en-US" sz="1600" smtClean="0"/>
              <a:t> 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легче адаптироваться в дальнейшей жизни , помогает выбрать будущую профессию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60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716463" y="1916113"/>
            <a:ext cx="4038600" cy="5046662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это интегративное дидактическое средство развития</a:t>
            </a:r>
            <a:r>
              <a:rPr lang="en-US" sz="1600" smtClean="0"/>
              <a:t>, </a:t>
            </a:r>
            <a:r>
              <a:rPr lang="ru-RU" sz="1600" smtClean="0"/>
              <a:t>обучения и воспитания</a:t>
            </a:r>
            <a:r>
              <a:rPr lang="en-US" sz="1600" smtClean="0"/>
              <a:t>, </a:t>
            </a:r>
            <a:r>
              <a:rPr lang="ru-RU" sz="1600" smtClean="0"/>
              <a:t>которое позволяет вырабатывать и развивать следующие компетенции: личностные</a:t>
            </a:r>
            <a:r>
              <a:rPr lang="en-US" sz="1600" smtClean="0"/>
              <a:t>, </a:t>
            </a:r>
            <a:r>
              <a:rPr lang="ru-RU" sz="1600" smtClean="0"/>
              <a:t>предметные</a:t>
            </a:r>
            <a:r>
              <a:rPr lang="en-US" sz="1600" smtClean="0"/>
              <a:t>, </a:t>
            </a:r>
            <a:r>
              <a:rPr lang="ru-RU" sz="1600" smtClean="0"/>
              <a:t>метапредметные 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 субъектный опыт учащихся -  образовательная ценность 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это способ для совмещения современных технологий</a:t>
            </a:r>
            <a:r>
              <a:rPr lang="en-US" sz="1600" smtClean="0"/>
              <a:t>, </a:t>
            </a:r>
            <a:r>
              <a:rPr lang="ru-RU" sz="1600" smtClean="0"/>
              <a:t>личностно- ориентированного обучения и самостоятельной работы учащихся 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учебный проект позволяет выстроить бесконфликтную педагогику</a:t>
            </a:r>
            <a:r>
              <a:rPr lang="en-US" sz="1600" smtClean="0"/>
              <a:t>, </a:t>
            </a:r>
            <a:r>
              <a:rPr lang="ru-RU" sz="1600" smtClean="0"/>
              <a:t>превращает  образовательный процесс в результативную созидательную творческую работу </a:t>
            </a:r>
            <a:r>
              <a:rPr lang="en-US" sz="1600" smtClean="0"/>
              <a:t>;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smtClean="0"/>
              <a:t>способствует развитию личности и раскрывает его творческий потенциал 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600" smtClean="0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4572000" y="1484313"/>
            <a:ext cx="1588" cy="51133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1547813" y="1052513"/>
            <a:ext cx="1368425" cy="504825"/>
          </a:xfrm>
          <a:prstGeom prst="ellipse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1908175" y="1196975"/>
            <a:ext cx="142875" cy="142875"/>
          </a:xfrm>
          <a:prstGeom prst="ellipse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2411413" y="1196975"/>
            <a:ext cx="142875" cy="142875"/>
          </a:xfrm>
          <a:prstGeom prst="ellipse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flipH="1">
            <a:off x="2193925" y="1268413"/>
            <a:ext cx="74613" cy="730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2051050" y="1484313"/>
            <a:ext cx="3603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1908175" y="981075"/>
            <a:ext cx="73025" cy="71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 flipV="1">
            <a:off x="2484438" y="979488"/>
            <a:ext cx="71437" cy="74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V="1">
            <a:off x="2411413" y="1411288"/>
            <a:ext cx="73025" cy="74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 flipH="1" flipV="1">
            <a:off x="1978025" y="1411288"/>
            <a:ext cx="74613" cy="74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 flipV="1">
            <a:off x="2195513" y="979488"/>
            <a:ext cx="1587" cy="74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588125" y="1052513"/>
            <a:ext cx="863600" cy="574675"/>
          </a:xfrm>
          <a:prstGeom prst="ellipse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Oval 16"/>
          <p:cNvSpPr>
            <a:spLocks noChangeArrowheads="1"/>
          </p:cNvSpPr>
          <p:nvPr/>
        </p:nvSpPr>
        <p:spPr bwMode="auto">
          <a:xfrm>
            <a:off x="6804025" y="1195388"/>
            <a:ext cx="144463" cy="144462"/>
          </a:xfrm>
          <a:prstGeom prst="ellipse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Oval 17"/>
          <p:cNvSpPr>
            <a:spLocks noChangeArrowheads="1"/>
          </p:cNvSpPr>
          <p:nvPr/>
        </p:nvSpPr>
        <p:spPr bwMode="auto">
          <a:xfrm>
            <a:off x="7092950" y="1195388"/>
            <a:ext cx="144463" cy="144462"/>
          </a:xfrm>
          <a:prstGeom prst="ellipse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>
            <a:off x="6948488" y="1268413"/>
            <a:ext cx="1444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 flipV="1">
            <a:off x="7235825" y="1122363"/>
            <a:ext cx="215900" cy="1476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>
            <a:off x="7451725" y="1123950"/>
            <a:ext cx="73025" cy="71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H="1" flipV="1">
            <a:off x="6586538" y="1122363"/>
            <a:ext cx="219075" cy="1476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H="1">
            <a:off x="6515100" y="1123950"/>
            <a:ext cx="74613" cy="71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 flipH="1">
            <a:off x="6946900" y="1339850"/>
            <a:ext cx="74613" cy="71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6877050" y="1555750"/>
            <a:ext cx="28733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 flipH="1" flipV="1">
            <a:off x="6802438" y="1482725"/>
            <a:ext cx="76200" cy="746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 flipV="1">
            <a:off x="7164388" y="1482725"/>
            <a:ext cx="71437" cy="746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Oval 27"/>
          <p:cNvSpPr>
            <a:spLocks noChangeArrowheads="1"/>
          </p:cNvSpPr>
          <p:nvPr/>
        </p:nvSpPr>
        <p:spPr bwMode="auto">
          <a:xfrm>
            <a:off x="6732588" y="1052513"/>
            <a:ext cx="71437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9" name="Oval 28"/>
          <p:cNvSpPr>
            <a:spLocks noChangeArrowheads="1"/>
          </p:cNvSpPr>
          <p:nvPr/>
        </p:nvSpPr>
        <p:spPr bwMode="auto">
          <a:xfrm>
            <a:off x="6804025" y="1052513"/>
            <a:ext cx="71438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0" name="Oval 29"/>
          <p:cNvSpPr>
            <a:spLocks noChangeArrowheads="1"/>
          </p:cNvSpPr>
          <p:nvPr/>
        </p:nvSpPr>
        <p:spPr bwMode="auto">
          <a:xfrm>
            <a:off x="6804025" y="979488"/>
            <a:ext cx="71438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6732588" y="979488"/>
            <a:ext cx="71437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2" name="Oval 31"/>
          <p:cNvSpPr>
            <a:spLocks noChangeArrowheads="1"/>
          </p:cNvSpPr>
          <p:nvPr/>
        </p:nvSpPr>
        <p:spPr bwMode="auto">
          <a:xfrm>
            <a:off x="6659563" y="1052513"/>
            <a:ext cx="71437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3" name="Oval 32"/>
          <p:cNvSpPr>
            <a:spLocks noChangeArrowheads="1"/>
          </p:cNvSpPr>
          <p:nvPr/>
        </p:nvSpPr>
        <p:spPr bwMode="auto">
          <a:xfrm>
            <a:off x="6877050" y="979488"/>
            <a:ext cx="71438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4" name="Oval 33"/>
          <p:cNvSpPr>
            <a:spLocks noChangeArrowheads="1"/>
          </p:cNvSpPr>
          <p:nvPr/>
        </p:nvSpPr>
        <p:spPr bwMode="auto">
          <a:xfrm>
            <a:off x="6948488" y="979488"/>
            <a:ext cx="71437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5" name="Oval 34"/>
          <p:cNvSpPr>
            <a:spLocks noChangeArrowheads="1"/>
          </p:cNvSpPr>
          <p:nvPr/>
        </p:nvSpPr>
        <p:spPr bwMode="auto">
          <a:xfrm>
            <a:off x="7019925" y="979488"/>
            <a:ext cx="71438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6" name="Oval 35"/>
          <p:cNvSpPr>
            <a:spLocks noChangeArrowheads="1"/>
          </p:cNvSpPr>
          <p:nvPr/>
        </p:nvSpPr>
        <p:spPr bwMode="auto">
          <a:xfrm>
            <a:off x="7091363" y="979488"/>
            <a:ext cx="71437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Oval 36"/>
          <p:cNvSpPr>
            <a:spLocks noChangeArrowheads="1"/>
          </p:cNvSpPr>
          <p:nvPr/>
        </p:nvSpPr>
        <p:spPr bwMode="auto">
          <a:xfrm>
            <a:off x="7164388" y="1052513"/>
            <a:ext cx="71437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Oval 37"/>
          <p:cNvSpPr>
            <a:spLocks noChangeArrowheads="1"/>
          </p:cNvSpPr>
          <p:nvPr/>
        </p:nvSpPr>
        <p:spPr bwMode="auto">
          <a:xfrm>
            <a:off x="7235825" y="1052513"/>
            <a:ext cx="71438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9" name="Oval 38"/>
          <p:cNvSpPr>
            <a:spLocks noChangeArrowheads="1"/>
          </p:cNvSpPr>
          <p:nvPr/>
        </p:nvSpPr>
        <p:spPr bwMode="auto">
          <a:xfrm>
            <a:off x="7164388" y="979488"/>
            <a:ext cx="73025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Oval 39"/>
          <p:cNvSpPr>
            <a:spLocks noChangeArrowheads="1"/>
          </p:cNvSpPr>
          <p:nvPr/>
        </p:nvSpPr>
        <p:spPr bwMode="auto">
          <a:xfrm>
            <a:off x="7235825" y="979488"/>
            <a:ext cx="73025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1" name="Oval 40"/>
          <p:cNvSpPr>
            <a:spLocks noChangeArrowheads="1"/>
          </p:cNvSpPr>
          <p:nvPr/>
        </p:nvSpPr>
        <p:spPr bwMode="auto">
          <a:xfrm>
            <a:off x="7308850" y="1052513"/>
            <a:ext cx="73025" cy="71437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2" name="Text Box 41"/>
          <p:cNvSpPr txBox="1">
            <a:spLocks noChangeArrowheads="1"/>
          </p:cNvSpPr>
          <p:nvPr/>
        </p:nvSpPr>
        <p:spPr bwMode="auto">
          <a:xfrm>
            <a:off x="971550" y="1628775"/>
            <a:ext cx="24495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C </a:t>
            </a:r>
            <a:r>
              <a:rPr lang="ru-RU" sz="1400" b="1">
                <a:solidFill>
                  <a:srgbClr val="000000"/>
                </a:solidFill>
              </a:rPr>
              <a:t>точки зрения учащихся</a:t>
            </a:r>
          </a:p>
        </p:txBody>
      </p:sp>
      <p:sp>
        <p:nvSpPr>
          <p:cNvPr id="20523" name="Rectangle 42"/>
          <p:cNvSpPr>
            <a:spLocks noChangeArrowheads="1"/>
          </p:cNvSpPr>
          <p:nvPr/>
        </p:nvSpPr>
        <p:spPr bwMode="auto">
          <a:xfrm>
            <a:off x="5943600" y="1628775"/>
            <a:ext cx="227965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C </a:t>
            </a:r>
            <a:r>
              <a:rPr lang="ru-RU" sz="1400" b="1">
                <a:solidFill>
                  <a:srgbClr val="000000"/>
                </a:solidFill>
              </a:rPr>
              <a:t>точки зрения учителя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805</Words>
  <Application>Microsoft Office PowerPoint</Application>
  <PresentationFormat>Экран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Исследовательский проект </vt:lpstr>
      <vt:lpstr>Информационно – исследовательский проект</vt:lpstr>
      <vt:lpstr>Информационный проект</vt:lpstr>
      <vt:lpstr>Практико - ориентированный проект</vt:lpstr>
      <vt:lpstr>Творческий проект</vt:lpstr>
      <vt:lpstr>Творческий проект</vt:lpstr>
      <vt:lpstr>Творческий проект</vt:lpstr>
      <vt:lpstr>Спектакль</vt:lpstr>
      <vt:lpstr>Метод учебного проекта- основа организации проектной деятельности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</dc:title>
  <dc:creator>Лексус</dc:creator>
  <cp:lastModifiedBy>Лексус</cp:lastModifiedBy>
  <cp:revision>1</cp:revision>
  <dcterms:created xsi:type="dcterms:W3CDTF">2014-06-01T14:42:26Z</dcterms:created>
  <dcterms:modified xsi:type="dcterms:W3CDTF">2014-06-01T14:44:21Z</dcterms:modified>
</cp:coreProperties>
</file>