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15" autoAdjust="0"/>
  </p:normalViewPr>
  <p:slideViewPr>
    <p:cSldViewPr>
      <p:cViewPr varScale="1">
        <p:scale>
          <a:sx n="47" d="100"/>
          <a:sy n="47" d="100"/>
        </p:scale>
        <p:origin x="-117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6AD10-199E-45D7-B6AB-2CBD3FDB981B}" type="datetimeFigureOut">
              <a:rPr lang="ru-RU" smtClean="0"/>
              <a:t>01.06.2014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5ABC6-F014-489E-A833-E46AFAA10B8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3555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2771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4579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5603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6627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7651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8675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9699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0723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1747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2CD3-542F-44BE-A953-A19383DA252A}" type="datetimeFigureOut">
              <a:rPr lang="ru-RU" smtClean="0"/>
              <a:t>01.06.2014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A79BC-3B70-4105-B384-E54ADBBA88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2CD3-542F-44BE-A953-A19383DA252A}" type="datetimeFigureOut">
              <a:rPr lang="ru-RU" smtClean="0"/>
              <a:t>01.06.2014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A79BC-3B70-4105-B384-E54ADBBA88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2CD3-542F-44BE-A953-A19383DA252A}" type="datetimeFigureOut">
              <a:rPr lang="ru-RU" smtClean="0"/>
              <a:t>01.06.2014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A79BC-3B70-4105-B384-E54ADBBA88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2CD3-542F-44BE-A953-A19383DA252A}" type="datetimeFigureOut">
              <a:rPr lang="ru-RU" smtClean="0"/>
              <a:t>01.06.2014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A79BC-3B70-4105-B384-E54ADBBA88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2CD3-542F-44BE-A953-A19383DA252A}" type="datetimeFigureOut">
              <a:rPr lang="ru-RU" smtClean="0"/>
              <a:t>01.06.2014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A79BC-3B70-4105-B384-E54ADBBA88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2CD3-542F-44BE-A953-A19383DA252A}" type="datetimeFigureOut">
              <a:rPr lang="ru-RU" smtClean="0"/>
              <a:t>01.06.2014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A79BC-3B70-4105-B384-E54ADBBA88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2CD3-542F-44BE-A953-A19383DA252A}" type="datetimeFigureOut">
              <a:rPr lang="ru-RU" smtClean="0"/>
              <a:t>01.06.2014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A79BC-3B70-4105-B384-E54ADBBA88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2CD3-542F-44BE-A953-A19383DA252A}" type="datetimeFigureOut">
              <a:rPr lang="ru-RU" smtClean="0"/>
              <a:t>01.06.2014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A79BC-3B70-4105-B384-E54ADBBA88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2CD3-542F-44BE-A953-A19383DA252A}" type="datetimeFigureOut">
              <a:rPr lang="ru-RU" smtClean="0"/>
              <a:t>01.06.2014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A79BC-3B70-4105-B384-E54ADBBA88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2CD3-542F-44BE-A953-A19383DA252A}" type="datetimeFigureOut">
              <a:rPr lang="ru-RU" smtClean="0"/>
              <a:t>01.06.2014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A79BC-3B70-4105-B384-E54ADBBA88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2CD3-542F-44BE-A953-A19383DA252A}" type="datetimeFigureOut">
              <a:rPr lang="ru-RU" smtClean="0"/>
              <a:t>01.06.2014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A79BC-3B70-4105-B384-E54ADBBA88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A2CD3-542F-44BE-A953-A19383DA252A}" type="datetimeFigureOut">
              <a:rPr lang="ru-RU" smtClean="0"/>
              <a:t>01.06.2014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A79BC-3B70-4105-B384-E54ADBBA88C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body"/>
          </p:nvPr>
        </p:nvSpPr>
        <p:spPr>
          <a:xfrm>
            <a:off x="323850" y="2241550"/>
            <a:ext cx="8229600" cy="4525963"/>
          </a:xfrm>
        </p:spPr>
        <p:txBody>
          <a:bodyPr anchor="t"/>
          <a:lstStyle/>
          <a:p>
            <a:pPr marL="342900" indent="-341313" eaLnBrk="1" hangingPunct="1"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ru-RU" sz="3200" smtClean="0"/>
          </a:p>
          <a:p>
            <a:pPr marL="342900" indent="-341313" eaLnBrk="1" hangingPunct="1"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ru-RU" sz="3200" smtClean="0"/>
              <a:t>      </a:t>
            </a:r>
          </a:p>
          <a:p>
            <a:pPr marL="342900" indent="-341313" eaLnBrk="1" hangingPunct="1"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ru-RU" sz="3200" smtClean="0"/>
              <a:t>   Проектная деятельность </a:t>
            </a:r>
          </a:p>
          <a:p>
            <a:pPr marL="342900" indent="-341313" eaLnBrk="1" hangingPunct="1"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ru-RU" sz="3200" smtClean="0"/>
              <a:t>в школе</a:t>
            </a:r>
          </a:p>
          <a:p>
            <a:pPr marL="342900" indent="-341313" eaLnBrk="1" hangingPunct="1"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ru-RU" sz="2800" smtClean="0"/>
          </a:p>
          <a:p>
            <a:pPr marL="342900" indent="-341313" eaLnBrk="1" hangingPunct="1">
              <a:spcBef>
                <a:spcPts val="7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ru-RU" sz="2800" smtClean="0"/>
          </a:p>
          <a:p>
            <a:pPr marL="342900" indent="-341313" eaLnBrk="1" hangingPunct="1">
              <a:spcBef>
                <a:spcPts val="6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ru-RU" sz="2400" smtClean="0"/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468313" y="6237288"/>
            <a:ext cx="8229600" cy="45259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42900" indent="-341313" algn="ctr">
              <a:spcBef>
                <a:spcPts val="8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ru-RU" sz="2400">
                <a:solidFill>
                  <a:srgbClr val="000000"/>
                </a:solidFill>
              </a:rPr>
              <a:t>Город Санкт-Петербург</a:t>
            </a:r>
            <a:r>
              <a:rPr lang="ru-RU" sz="3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2990850" y="1412875"/>
            <a:ext cx="3101975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3600" b="1">
                <a:solidFill>
                  <a:srgbClr val="000000"/>
                </a:solidFill>
              </a:rPr>
              <a:t>Презентация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b="1" smtClean="0"/>
              <a:t>Ролевой (игровой) проект</a:t>
            </a: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1403350" y="1052513"/>
            <a:ext cx="6389688" cy="1739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000000"/>
                </a:solidFill>
              </a:rPr>
              <a:t>В моей педагогической копилке есть проект по 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000000"/>
                </a:solidFill>
              </a:rPr>
              <a:t>теме «Интересная фразеология». Учащиеся исследовали фразеологизмы как с научной точки зрения</a:t>
            </a:r>
            <a:r>
              <a:rPr lang="en-US">
                <a:solidFill>
                  <a:srgbClr val="000000"/>
                </a:solidFill>
              </a:rPr>
              <a:t>,</a:t>
            </a:r>
            <a:r>
              <a:rPr lang="ru-RU">
                <a:solidFill>
                  <a:srgbClr val="000000"/>
                </a:solidFill>
              </a:rPr>
              <a:t> так и со стороны изобразительного искусства. Этот органический синтез помогает учителю управлять потоком ассоциаций</a:t>
            </a:r>
            <a:r>
              <a:rPr lang="en-US">
                <a:solidFill>
                  <a:srgbClr val="000000"/>
                </a:solidFill>
              </a:rPr>
              <a:t>,</a:t>
            </a:r>
            <a:r>
              <a:rPr lang="ru-RU">
                <a:solidFill>
                  <a:srgbClr val="000000"/>
                </a:solidFill>
              </a:rPr>
              <a:t> стимулировать творческую активность  учащихся .</a:t>
            </a:r>
          </a:p>
        </p:txBody>
      </p:sp>
      <p:pic>
        <p:nvPicPr>
          <p:cNvPr id="1126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4788" y="3179763"/>
            <a:ext cx="2184400" cy="3276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1269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8613" y="3213100"/>
            <a:ext cx="3600450" cy="2401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1270" name="Rectangle 5"/>
          <p:cNvSpPr>
            <a:spLocks noChangeArrowheads="1"/>
          </p:cNvSpPr>
          <p:nvPr/>
        </p:nvSpPr>
        <p:spPr bwMode="auto">
          <a:xfrm>
            <a:off x="1835150" y="5300663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>
                <a:solidFill>
                  <a:srgbClr val="000000"/>
                </a:solidFill>
              </a:rPr>
              <a:t>Иллюстрации Крутолевич Н.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b="1" dirty="0" smtClean="0"/>
              <a:t>Тема педагогического опыта</a:t>
            </a:r>
          </a:p>
        </p:txBody>
      </p:sp>
      <p:pic>
        <p:nvPicPr>
          <p:cNvPr id="307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2275" y="2852738"/>
            <a:ext cx="5616575" cy="37449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076" name="Text Box 3"/>
          <p:cNvSpPr txBox="1">
            <a:spLocks noChangeArrowheads="1"/>
          </p:cNvSpPr>
          <p:nvPr/>
        </p:nvSpPr>
        <p:spPr bwMode="auto">
          <a:xfrm>
            <a:off x="1692275" y="1628775"/>
            <a:ext cx="5256213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192213"/>
            <a:ext cx="8229600" cy="4525962"/>
          </a:xfrm>
        </p:spPr>
        <p:txBody>
          <a:bodyPr/>
          <a:lstStyle/>
          <a:p>
            <a:pPr indent="-341313" algn="ctr" eaLnBrk="1" hangingPunct="1">
              <a:spcBef>
                <a:spcPts val="5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smtClean="0"/>
              <a:t> </a:t>
            </a:r>
            <a:r>
              <a:rPr lang="ru-RU" sz="2000" smtClean="0"/>
              <a:t>Использование технологии </a:t>
            </a:r>
            <a:r>
              <a:rPr lang="ru-RU" sz="2000" u="sng" smtClean="0"/>
              <a:t>проектного обучения</a:t>
            </a:r>
            <a:r>
              <a:rPr lang="ru-RU" sz="2000" smtClean="0"/>
              <a:t> на уроках русского языка</a:t>
            </a:r>
            <a:r>
              <a:rPr lang="en-US" sz="2000" smtClean="0"/>
              <a:t>,</a:t>
            </a:r>
            <a:r>
              <a:rPr lang="ru-RU" sz="2000" smtClean="0"/>
              <a:t> литературы и во внеурочное                             время.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333375"/>
            <a:ext cx="8229600" cy="1143000"/>
          </a:xfrm>
        </p:spPr>
        <p:txBody>
          <a:bodyPr lIns="91440" tIns="45720" rIns="91440" bIns="45720"/>
          <a:lstStyle/>
          <a:p>
            <a:pPr eaLnBrk="1" hangingPunct="1">
              <a:spcBef>
                <a:spcPts val="17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b="1" u="sng" smtClean="0"/>
              <a:t>Актуальность проектной деятельности</a:t>
            </a:r>
            <a:r>
              <a:rPr lang="ru-RU" sz="2800" b="1" smtClean="0"/>
              <a:t> </a:t>
            </a: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533400" y="1828800"/>
            <a:ext cx="7924800" cy="3789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Font typeface="Comic Sans MS" pitchFamily="6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>
                <a:solidFill>
                  <a:srgbClr val="000000"/>
                </a:solidFill>
                <a:latin typeface="Comic Sans MS" pitchFamily="64" charset="0"/>
                <a:cs typeface="Arial" charset="0"/>
              </a:rPr>
              <a:t>Соответствие концепции гуманизации образования </a:t>
            </a:r>
          </a:p>
          <a:p>
            <a:pPr>
              <a:spcBef>
                <a:spcPts val="1250"/>
              </a:spcBef>
              <a:buFont typeface="Comic Sans MS" pitchFamily="6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>
                <a:solidFill>
                  <a:srgbClr val="000000"/>
                </a:solidFill>
                <a:latin typeface="Comic Sans MS" pitchFamily="64" charset="0"/>
                <a:cs typeface="Arial" charset="0"/>
              </a:rPr>
              <a:t>Преодоление авторитарного стиля в системе преподавания</a:t>
            </a:r>
          </a:p>
          <a:p>
            <a:pPr>
              <a:spcBef>
                <a:spcPts val="1250"/>
              </a:spcBef>
              <a:buFont typeface="Comic Sans MS" pitchFamily="6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>
                <a:solidFill>
                  <a:srgbClr val="000000"/>
                </a:solidFill>
                <a:latin typeface="Comic Sans MS" pitchFamily="64" charset="0"/>
                <a:cs typeface="Arial" charset="0"/>
              </a:rPr>
              <a:t>Использование личностно ориентированного обучения </a:t>
            </a:r>
          </a:p>
          <a:p>
            <a:pPr>
              <a:spcBef>
                <a:spcPts val="1250"/>
              </a:spcBef>
              <a:buFont typeface="Comic Sans MS" pitchFamily="6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>
                <a:solidFill>
                  <a:srgbClr val="000000"/>
                </a:solidFill>
                <a:latin typeface="Comic Sans MS" pitchFamily="64" charset="0"/>
                <a:cs typeface="Arial" charset="0"/>
              </a:rPr>
              <a:t>Поиск условий для раскрытия творческого потенциала ученика</a:t>
            </a:r>
          </a:p>
          <a:p>
            <a:pPr>
              <a:spcBef>
                <a:spcPts val="1250"/>
              </a:spcBef>
              <a:buFont typeface="Comic Sans MS" pitchFamily="6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>
                <a:solidFill>
                  <a:srgbClr val="000000"/>
                </a:solidFill>
                <a:latin typeface="Comic Sans MS" pitchFamily="64" charset="0"/>
                <a:cs typeface="Arial" charset="0"/>
              </a:rPr>
              <a:t>Соответствие социокультурной потребности современного общества самостоятельно творческой деятельности </a:t>
            </a:r>
          </a:p>
          <a:p>
            <a:pPr>
              <a:spcBef>
                <a:spcPts val="1250"/>
              </a:spcBef>
              <a:buFont typeface="Comic Sans MS" pitchFamily="6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>
                <a:solidFill>
                  <a:srgbClr val="000000"/>
                </a:solidFill>
                <a:latin typeface="Comic Sans MS" pitchFamily="64" charset="0"/>
                <a:cs typeface="Arial" charset="0"/>
              </a:rPr>
              <a:t>Создание обстановки сотрудничества</a:t>
            </a:r>
          </a:p>
          <a:p>
            <a:pPr>
              <a:spcBef>
                <a:spcPts val="1250"/>
              </a:spcBef>
              <a:buFont typeface="Comic Sans MS" pitchFamily="6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>
                <a:solidFill>
                  <a:srgbClr val="000000"/>
                </a:solidFill>
                <a:latin typeface="Comic Sans MS" pitchFamily="64" charset="0"/>
                <a:cs typeface="Arial" charset="0"/>
              </a:rPr>
              <a:t>Включение учащихся в креативную деятельность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b="1" smtClean="0"/>
              <a:t>Ведущая педагогическая идея</a:t>
            </a: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684213" y="1196975"/>
            <a:ext cx="7848600" cy="1465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000000"/>
                </a:solidFill>
              </a:rPr>
              <a:t> Ведущая педагогическая идея заключается в создании педагогических условий</a:t>
            </a:r>
            <a:r>
              <a:rPr lang="en-US">
                <a:solidFill>
                  <a:srgbClr val="000000"/>
                </a:solidFill>
              </a:rPr>
              <a:t>,</a:t>
            </a:r>
            <a:r>
              <a:rPr lang="ru-RU">
                <a:solidFill>
                  <a:srgbClr val="000000"/>
                </a:solidFill>
              </a:rPr>
              <a:t> обеспечивающих эффективное развитие личностных</a:t>
            </a:r>
            <a:r>
              <a:rPr lang="en-US">
                <a:solidFill>
                  <a:srgbClr val="000000"/>
                </a:solidFill>
              </a:rPr>
              <a:t>,</a:t>
            </a:r>
            <a:r>
              <a:rPr lang="ru-RU">
                <a:solidFill>
                  <a:srgbClr val="000000"/>
                </a:solidFill>
              </a:rPr>
              <a:t> метапредметных и предметных компетенций школьников</a:t>
            </a:r>
            <a:r>
              <a:rPr lang="en-US">
                <a:solidFill>
                  <a:srgbClr val="000000"/>
                </a:solidFill>
              </a:rPr>
              <a:t>,</a:t>
            </a:r>
            <a:r>
              <a:rPr lang="ru-RU">
                <a:solidFill>
                  <a:srgbClr val="000000"/>
                </a:solidFill>
              </a:rPr>
              <a:t> овладение которыми способствует развитию и формированию личности </a:t>
            </a:r>
            <a:r>
              <a:rPr lang="en-US">
                <a:solidFill>
                  <a:srgbClr val="000000"/>
                </a:solidFill>
              </a:rPr>
              <a:t>,</a:t>
            </a:r>
            <a:r>
              <a:rPr lang="ru-RU">
                <a:solidFill>
                  <a:srgbClr val="000000"/>
                </a:solidFill>
              </a:rPr>
              <a:t> способной к продуктивной работе и самореализации . </a:t>
            </a:r>
          </a:p>
        </p:txBody>
      </p:sp>
      <p:pic>
        <p:nvPicPr>
          <p:cNvPr id="512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2275" y="2781300"/>
            <a:ext cx="5688013" cy="3792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1"/>
          <p:cNvSpPr>
            <a:spLocks noChangeShapeType="1"/>
          </p:cNvSpPr>
          <p:nvPr/>
        </p:nvSpPr>
        <p:spPr bwMode="auto">
          <a:xfrm>
            <a:off x="2060575" y="4529138"/>
            <a:ext cx="5105400" cy="1587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7" name="Line 2"/>
          <p:cNvSpPr>
            <a:spLocks noChangeShapeType="1"/>
          </p:cNvSpPr>
          <p:nvPr/>
        </p:nvSpPr>
        <p:spPr bwMode="auto">
          <a:xfrm>
            <a:off x="5489575" y="3538538"/>
            <a:ext cx="1295400" cy="9144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8" name="Line 3"/>
          <p:cNvSpPr>
            <a:spLocks noChangeShapeType="1"/>
          </p:cNvSpPr>
          <p:nvPr/>
        </p:nvSpPr>
        <p:spPr bwMode="auto">
          <a:xfrm flipV="1">
            <a:off x="1755775" y="3460750"/>
            <a:ext cx="2362200" cy="841375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9" name="Line 4"/>
          <p:cNvSpPr>
            <a:spLocks noChangeShapeType="1"/>
          </p:cNvSpPr>
          <p:nvPr/>
        </p:nvSpPr>
        <p:spPr bwMode="auto">
          <a:xfrm flipH="1">
            <a:off x="5716588" y="2700338"/>
            <a:ext cx="1222375" cy="6096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0" name="Line 5"/>
          <p:cNvSpPr>
            <a:spLocks noChangeShapeType="1"/>
          </p:cNvSpPr>
          <p:nvPr/>
        </p:nvSpPr>
        <p:spPr bwMode="auto">
          <a:xfrm flipV="1">
            <a:off x="5870575" y="4908550"/>
            <a:ext cx="1143000" cy="765175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1" name="Line 6"/>
          <p:cNvSpPr>
            <a:spLocks noChangeShapeType="1"/>
          </p:cNvSpPr>
          <p:nvPr/>
        </p:nvSpPr>
        <p:spPr bwMode="auto">
          <a:xfrm>
            <a:off x="7242175" y="3233738"/>
            <a:ext cx="1588" cy="12954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2" name="Line 7"/>
          <p:cNvSpPr>
            <a:spLocks noChangeShapeType="1"/>
          </p:cNvSpPr>
          <p:nvPr/>
        </p:nvSpPr>
        <p:spPr bwMode="auto">
          <a:xfrm flipH="1" flipV="1">
            <a:off x="2058988" y="2698750"/>
            <a:ext cx="1527175" cy="688975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3" name="Line 8"/>
          <p:cNvSpPr>
            <a:spLocks noChangeShapeType="1"/>
          </p:cNvSpPr>
          <p:nvPr/>
        </p:nvSpPr>
        <p:spPr bwMode="auto">
          <a:xfrm flipV="1">
            <a:off x="1603375" y="3079750"/>
            <a:ext cx="1588" cy="1146175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4" name="Line 9"/>
          <p:cNvSpPr>
            <a:spLocks noChangeShapeType="1"/>
          </p:cNvSpPr>
          <p:nvPr/>
        </p:nvSpPr>
        <p:spPr bwMode="auto">
          <a:xfrm>
            <a:off x="2060575" y="4833938"/>
            <a:ext cx="1600200" cy="9144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5" name="Line 10"/>
          <p:cNvSpPr>
            <a:spLocks noChangeShapeType="1"/>
          </p:cNvSpPr>
          <p:nvPr/>
        </p:nvSpPr>
        <p:spPr bwMode="auto">
          <a:xfrm>
            <a:off x="4575175" y="3690938"/>
            <a:ext cx="1588" cy="17526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6" name="Line 11"/>
          <p:cNvSpPr>
            <a:spLocks noChangeShapeType="1"/>
          </p:cNvSpPr>
          <p:nvPr/>
        </p:nvSpPr>
        <p:spPr bwMode="auto">
          <a:xfrm flipH="1" flipV="1">
            <a:off x="5335588" y="1936750"/>
            <a:ext cx="1298575" cy="612775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7" name="Line 12"/>
          <p:cNvSpPr>
            <a:spLocks noChangeShapeType="1"/>
          </p:cNvSpPr>
          <p:nvPr/>
        </p:nvSpPr>
        <p:spPr bwMode="auto">
          <a:xfrm flipV="1">
            <a:off x="2136775" y="2012950"/>
            <a:ext cx="1371600" cy="536575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8" name="Rectangle 13"/>
          <p:cNvSpPr>
            <a:spLocks noChangeArrowheads="1"/>
          </p:cNvSpPr>
          <p:nvPr/>
        </p:nvSpPr>
        <p:spPr bwMode="auto">
          <a:xfrm>
            <a:off x="6403975" y="4071938"/>
            <a:ext cx="2057400" cy="1039812"/>
          </a:xfrm>
          <a:prstGeom prst="rect">
            <a:avLst/>
          </a:prstGeom>
          <a:solidFill>
            <a:srgbClr val="BBE0E3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9" name="Rectangle 14"/>
          <p:cNvSpPr>
            <a:spLocks noChangeArrowheads="1"/>
          </p:cNvSpPr>
          <p:nvPr/>
        </p:nvSpPr>
        <p:spPr bwMode="auto">
          <a:xfrm>
            <a:off x="6403975" y="2319338"/>
            <a:ext cx="1905000" cy="1039812"/>
          </a:xfrm>
          <a:prstGeom prst="rect">
            <a:avLst/>
          </a:prstGeom>
          <a:solidFill>
            <a:srgbClr val="BBE0E3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60" name="Rectangle 15"/>
          <p:cNvSpPr>
            <a:spLocks noChangeArrowheads="1"/>
          </p:cNvSpPr>
          <p:nvPr/>
        </p:nvSpPr>
        <p:spPr bwMode="auto">
          <a:xfrm>
            <a:off x="460375" y="4071938"/>
            <a:ext cx="1905000" cy="1039812"/>
          </a:xfrm>
          <a:prstGeom prst="rect">
            <a:avLst/>
          </a:prstGeom>
          <a:solidFill>
            <a:srgbClr val="BBE0E3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61" name="Rectangle 16"/>
          <p:cNvSpPr>
            <a:spLocks noChangeArrowheads="1"/>
          </p:cNvSpPr>
          <p:nvPr/>
        </p:nvSpPr>
        <p:spPr bwMode="auto">
          <a:xfrm>
            <a:off x="460375" y="2319338"/>
            <a:ext cx="1905000" cy="1039812"/>
          </a:xfrm>
          <a:prstGeom prst="rect">
            <a:avLst/>
          </a:prstGeom>
          <a:solidFill>
            <a:srgbClr val="BBE0E3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62" name="Oval 17"/>
          <p:cNvSpPr>
            <a:spLocks noChangeArrowheads="1"/>
          </p:cNvSpPr>
          <p:nvPr/>
        </p:nvSpPr>
        <p:spPr bwMode="auto">
          <a:xfrm>
            <a:off x="3127375" y="5138738"/>
            <a:ext cx="2971800" cy="1030287"/>
          </a:xfrm>
          <a:prstGeom prst="ellipse">
            <a:avLst/>
          </a:prstGeom>
          <a:solidFill>
            <a:srgbClr val="BBE0E3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63" name="Oval 18"/>
          <p:cNvSpPr>
            <a:spLocks noChangeArrowheads="1"/>
          </p:cNvSpPr>
          <p:nvPr/>
        </p:nvSpPr>
        <p:spPr bwMode="auto">
          <a:xfrm>
            <a:off x="3051175" y="2776538"/>
            <a:ext cx="2971800" cy="1030287"/>
          </a:xfrm>
          <a:prstGeom prst="ellipse">
            <a:avLst/>
          </a:prstGeom>
          <a:solidFill>
            <a:srgbClr val="BBE0E3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64" name="Oval 19"/>
          <p:cNvSpPr>
            <a:spLocks noChangeArrowheads="1"/>
          </p:cNvSpPr>
          <p:nvPr/>
        </p:nvSpPr>
        <p:spPr bwMode="auto">
          <a:xfrm>
            <a:off x="2974975" y="1481138"/>
            <a:ext cx="2971800" cy="1030287"/>
          </a:xfrm>
          <a:prstGeom prst="ellipse">
            <a:avLst/>
          </a:prstGeom>
          <a:solidFill>
            <a:srgbClr val="BBE0E3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65" name="Rectangle 20"/>
          <p:cNvSpPr>
            <a:spLocks noGrp="1" noChangeArrowheads="1"/>
          </p:cNvSpPr>
          <p:nvPr>
            <p:ph type="title"/>
          </p:nvPr>
        </p:nvSpPr>
        <p:spPr>
          <a:xfrm>
            <a:off x="917575" y="450850"/>
            <a:ext cx="7467600" cy="46037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smtClean="0"/>
              <a:t>Технология проектной деятельности</a:t>
            </a:r>
          </a:p>
        </p:txBody>
      </p:sp>
      <p:sp>
        <p:nvSpPr>
          <p:cNvPr id="6166" name="Rectangle 21"/>
          <p:cNvSpPr>
            <a:spLocks noChangeArrowheads="1"/>
          </p:cNvSpPr>
          <p:nvPr/>
        </p:nvSpPr>
        <p:spPr bwMode="auto">
          <a:xfrm>
            <a:off x="3051175" y="1709738"/>
            <a:ext cx="2819400" cy="917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000000"/>
                </a:solidFill>
                <a:latin typeface="Comic Sans MS" pitchFamily="64" charset="0"/>
                <a:cs typeface="Arial" charset="0"/>
              </a:rPr>
              <a:t>Метод учебного проекта      (интеграция)</a:t>
            </a:r>
          </a:p>
        </p:txBody>
      </p:sp>
      <p:sp>
        <p:nvSpPr>
          <p:cNvPr id="6167" name="Rectangle 22"/>
          <p:cNvSpPr>
            <a:spLocks noChangeArrowheads="1"/>
          </p:cNvSpPr>
          <p:nvPr/>
        </p:nvSpPr>
        <p:spPr bwMode="auto">
          <a:xfrm>
            <a:off x="3203575" y="2852738"/>
            <a:ext cx="2819400" cy="917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000000"/>
                </a:solidFill>
                <a:latin typeface="Comic Sans MS" pitchFamily="64" charset="0"/>
                <a:cs typeface="Arial" charset="0"/>
              </a:rPr>
              <a:t>Групповые</a:t>
            </a:r>
            <a:r>
              <a:rPr lang="en-US">
                <a:solidFill>
                  <a:srgbClr val="000000"/>
                </a:solidFill>
                <a:latin typeface="Comic Sans MS" pitchFamily="64" charset="0"/>
                <a:cs typeface="Arial" charset="0"/>
              </a:rPr>
              <a:t> </a:t>
            </a:r>
            <a:r>
              <a:rPr lang="ru-RU">
                <a:solidFill>
                  <a:srgbClr val="000000"/>
                </a:solidFill>
                <a:latin typeface="Comic Sans MS" pitchFamily="64" charset="0"/>
                <a:cs typeface="Arial" charset="0"/>
              </a:rPr>
              <a:t>и индивидуальные методы</a:t>
            </a:r>
          </a:p>
        </p:txBody>
      </p:sp>
      <p:sp>
        <p:nvSpPr>
          <p:cNvPr id="6168" name="Rectangle 23"/>
          <p:cNvSpPr>
            <a:spLocks noChangeArrowheads="1"/>
          </p:cNvSpPr>
          <p:nvPr/>
        </p:nvSpPr>
        <p:spPr bwMode="auto">
          <a:xfrm>
            <a:off x="3279775" y="5367338"/>
            <a:ext cx="2746375" cy="642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000000"/>
                </a:solidFill>
                <a:latin typeface="Comic Sans MS" pitchFamily="64" charset="0"/>
                <a:cs typeface="Arial" charset="0"/>
              </a:rPr>
              <a:t>Исследовательский подход</a:t>
            </a:r>
          </a:p>
        </p:txBody>
      </p:sp>
      <p:sp>
        <p:nvSpPr>
          <p:cNvPr id="6169" name="Rectangle 24"/>
          <p:cNvSpPr>
            <a:spLocks noChangeArrowheads="1"/>
          </p:cNvSpPr>
          <p:nvPr/>
        </p:nvSpPr>
        <p:spPr bwMode="auto">
          <a:xfrm>
            <a:off x="460375" y="2471738"/>
            <a:ext cx="1905000" cy="642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000000"/>
                </a:solidFill>
                <a:latin typeface="Comic Sans MS" pitchFamily="64" charset="0"/>
                <a:cs typeface="Arial" charset="0"/>
              </a:rPr>
              <a:t>Проблемный подход</a:t>
            </a:r>
          </a:p>
        </p:txBody>
      </p:sp>
      <p:sp>
        <p:nvSpPr>
          <p:cNvPr id="6170" name="Rectangle 25"/>
          <p:cNvSpPr>
            <a:spLocks noChangeArrowheads="1"/>
          </p:cNvSpPr>
          <p:nvPr/>
        </p:nvSpPr>
        <p:spPr bwMode="auto">
          <a:xfrm>
            <a:off x="460375" y="4300538"/>
            <a:ext cx="1905000" cy="642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000000"/>
                </a:solidFill>
                <a:latin typeface="Comic Sans MS" pitchFamily="64" charset="0"/>
                <a:cs typeface="Arial" charset="0"/>
              </a:rPr>
              <a:t>Поисковый подход</a:t>
            </a:r>
          </a:p>
        </p:txBody>
      </p:sp>
      <p:sp>
        <p:nvSpPr>
          <p:cNvPr id="6171" name="Rectangle 26"/>
          <p:cNvSpPr>
            <a:spLocks noChangeArrowheads="1"/>
          </p:cNvSpPr>
          <p:nvPr/>
        </p:nvSpPr>
        <p:spPr bwMode="auto">
          <a:xfrm>
            <a:off x="6403975" y="2547938"/>
            <a:ext cx="1905000" cy="642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000000"/>
                </a:solidFill>
                <a:latin typeface="Comic Sans MS" pitchFamily="64" charset="0"/>
                <a:cs typeface="Arial" charset="0"/>
              </a:rPr>
              <a:t>Рефлексивный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000000"/>
                </a:solidFill>
                <a:latin typeface="Comic Sans MS" pitchFamily="64" charset="0"/>
                <a:cs typeface="Arial" charset="0"/>
              </a:rPr>
              <a:t>подход</a:t>
            </a:r>
          </a:p>
        </p:txBody>
      </p:sp>
      <p:sp>
        <p:nvSpPr>
          <p:cNvPr id="6172" name="Rectangle 27"/>
          <p:cNvSpPr>
            <a:spLocks noChangeArrowheads="1"/>
          </p:cNvSpPr>
          <p:nvPr/>
        </p:nvSpPr>
        <p:spPr bwMode="auto">
          <a:xfrm>
            <a:off x="6327775" y="4224338"/>
            <a:ext cx="2209800" cy="642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000000"/>
                </a:solidFill>
                <a:latin typeface="Comic Sans MS" pitchFamily="64" charset="0"/>
                <a:cs typeface="Arial" charset="0"/>
              </a:rPr>
              <a:t>Презентационный подход</a:t>
            </a:r>
          </a:p>
        </p:txBody>
      </p:sp>
      <p:sp>
        <p:nvSpPr>
          <p:cNvPr id="6173" name="Oval 28"/>
          <p:cNvSpPr>
            <a:spLocks noChangeArrowheads="1"/>
          </p:cNvSpPr>
          <p:nvPr/>
        </p:nvSpPr>
        <p:spPr bwMode="auto">
          <a:xfrm>
            <a:off x="3051175" y="3995738"/>
            <a:ext cx="2971800" cy="1030287"/>
          </a:xfrm>
          <a:prstGeom prst="ellipse">
            <a:avLst/>
          </a:prstGeom>
          <a:solidFill>
            <a:srgbClr val="BBE0E3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74" name="Rectangle 29"/>
          <p:cNvSpPr>
            <a:spLocks noChangeArrowheads="1"/>
          </p:cNvSpPr>
          <p:nvPr/>
        </p:nvSpPr>
        <p:spPr bwMode="auto">
          <a:xfrm>
            <a:off x="3127375" y="4071938"/>
            <a:ext cx="2819400" cy="917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000000"/>
                </a:solidFill>
                <a:latin typeface="Comic Sans MS" pitchFamily="64" charset="0"/>
                <a:cs typeface="Arial" charset="0"/>
              </a:rPr>
              <a:t>Парный и 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000000"/>
                </a:solidFill>
                <a:latin typeface="Comic Sans MS" pitchFamily="64" charset="0"/>
                <a:cs typeface="Arial" charset="0"/>
              </a:rPr>
              <a:t>коллективный 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000000"/>
                </a:solidFill>
                <a:latin typeface="Comic Sans MS" pitchFamily="64" charset="0"/>
                <a:cs typeface="Arial" charset="0"/>
              </a:rPr>
              <a:t>методы</a:t>
            </a:r>
          </a:p>
        </p:txBody>
      </p:sp>
      <p:sp>
        <p:nvSpPr>
          <p:cNvPr id="6175" name="Rectangle 30"/>
          <p:cNvSpPr>
            <a:spLocks noChangeArrowheads="1"/>
          </p:cNvSpPr>
          <p:nvPr/>
        </p:nvSpPr>
        <p:spPr bwMode="auto">
          <a:xfrm>
            <a:off x="765175" y="719138"/>
            <a:ext cx="7772400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600">
                <a:solidFill>
                  <a:srgbClr val="000000"/>
                </a:solidFill>
              </a:rPr>
              <a:t>В основе организации проектной деятельности учащихся лежит метод </a:t>
            </a:r>
            <a:r>
              <a:rPr lang="ru-RU" sz="1600" b="1" u="sng">
                <a:solidFill>
                  <a:srgbClr val="000000"/>
                </a:solidFill>
              </a:rPr>
              <a:t>учебного проекта</a:t>
            </a:r>
            <a:r>
              <a:rPr lang="ru-RU" sz="1600">
                <a:solidFill>
                  <a:srgbClr val="000000"/>
                </a:solidFill>
              </a:rPr>
              <a:t>  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1"/>
          <p:cNvSpPr>
            <a:spLocks noChangeShapeType="1"/>
          </p:cNvSpPr>
          <p:nvPr/>
        </p:nvSpPr>
        <p:spPr bwMode="auto">
          <a:xfrm flipH="1">
            <a:off x="3194050" y="2125663"/>
            <a:ext cx="2212975" cy="1587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1" name="Line 2"/>
          <p:cNvSpPr>
            <a:spLocks noChangeShapeType="1"/>
          </p:cNvSpPr>
          <p:nvPr/>
        </p:nvSpPr>
        <p:spPr bwMode="auto">
          <a:xfrm flipV="1">
            <a:off x="4872038" y="4105275"/>
            <a:ext cx="1828800" cy="765175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2" name="Line 3"/>
          <p:cNvSpPr>
            <a:spLocks noChangeShapeType="1"/>
          </p:cNvSpPr>
          <p:nvPr/>
        </p:nvSpPr>
        <p:spPr bwMode="auto">
          <a:xfrm>
            <a:off x="2433638" y="4183063"/>
            <a:ext cx="1828800" cy="7620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3" name="Line 4"/>
          <p:cNvSpPr>
            <a:spLocks noChangeShapeType="1"/>
          </p:cNvSpPr>
          <p:nvPr/>
        </p:nvSpPr>
        <p:spPr bwMode="auto">
          <a:xfrm>
            <a:off x="6624638" y="2582863"/>
            <a:ext cx="1587" cy="11430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4" name="Line 5"/>
          <p:cNvSpPr>
            <a:spLocks noChangeShapeType="1"/>
          </p:cNvSpPr>
          <p:nvPr/>
        </p:nvSpPr>
        <p:spPr bwMode="auto">
          <a:xfrm>
            <a:off x="2357438" y="2430463"/>
            <a:ext cx="1587" cy="11430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body"/>
          </p:nvPr>
        </p:nvSpPr>
        <p:spPr>
          <a:xfrm>
            <a:off x="1595438" y="601663"/>
            <a:ext cx="8153400" cy="762000"/>
          </a:xfrm>
        </p:spPr>
        <p:txBody>
          <a:bodyPr anchor="t"/>
          <a:lstStyle/>
          <a:p>
            <a:pPr marL="342900" indent="-341313" algn="l" eaLnBrk="1" hangingPunct="1">
              <a:lnSpc>
                <a:spcPct val="80000"/>
              </a:lnSpc>
              <a:spcBef>
                <a:spcPts val="6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ru-RU" sz="2400" smtClean="0"/>
              <a:t>  В своей педагогической практике я</a:t>
            </a:r>
          </a:p>
          <a:p>
            <a:pPr marL="342900" indent="-341313" algn="l" eaLnBrk="1" hangingPunct="1">
              <a:lnSpc>
                <a:spcPct val="80000"/>
              </a:lnSpc>
              <a:spcBef>
                <a:spcPts val="600"/>
              </a:spcBef>
              <a:buClr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ru-RU" sz="2400" smtClean="0"/>
              <a:t> использую разные </a:t>
            </a:r>
            <a:r>
              <a:rPr lang="ru-RU" sz="2400" b="1" u="sng" smtClean="0"/>
              <a:t>группы проектов</a:t>
            </a:r>
            <a:r>
              <a:rPr lang="ru-RU" sz="2400" smtClean="0"/>
              <a:t> :</a:t>
            </a:r>
          </a:p>
        </p:txBody>
      </p:sp>
      <p:sp>
        <p:nvSpPr>
          <p:cNvPr id="7176" name="Rectangle 7"/>
          <p:cNvSpPr>
            <a:spLocks noChangeArrowheads="1"/>
          </p:cNvSpPr>
          <p:nvPr/>
        </p:nvSpPr>
        <p:spPr bwMode="auto">
          <a:xfrm>
            <a:off x="1138238" y="1744663"/>
            <a:ext cx="2514600" cy="838200"/>
          </a:xfrm>
          <a:prstGeom prst="rect">
            <a:avLst/>
          </a:prstGeom>
          <a:solidFill>
            <a:srgbClr val="808080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7" name="Rectangle 8"/>
          <p:cNvSpPr>
            <a:spLocks noChangeArrowheads="1"/>
          </p:cNvSpPr>
          <p:nvPr/>
        </p:nvSpPr>
        <p:spPr bwMode="auto">
          <a:xfrm>
            <a:off x="1138238" y="1973263"/>
            <a:ext cx="2667000" cy="609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42900" indent="-341313">
              <a:lnSpc>
                <a:spcPct val="80000"/>
              </a:lnSpc>
              <a:spcBef>
                <a:spcPts val="6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ru-RU" sz="2000">
                <a:solidFill>
                  <a:srgbClr val="000000"/>
                </a:solidFill>
              </a:rPr>
              <a:t>Исследовательский</a:t>
            </a:r>
            <a:r>
              <a:rPr lang="ru-RU" sz="24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7178" name="Rectangle 9"/>
          <p:cNvSpPr>
            <a:spLocks noChangeArrowheads="1"/>
          </p:cNvSpPr>
          <p:nvPr/>
        </p:nvSpPr>
        <p:spPr bwMode="auto">
          <a:xfrm>
            <a:off x="1138238" y="3344863"/>
            <a:ext cx="2514600" cy="838200"/>
          </a:xfrm>
          <a:prstGeom prst="rect">
            <a:avLst/>
          </a:prstGeom>
          <a:solidFill>
            <a:srgbClr val="808080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9" name="Rectangle 10"/>
          <p:cNvSpPr>
            <a:spLocks noChangeArrowheads="1"/>
          </p:cNvSpPr>
          <p:nvPr/>
        </p:nvSpPr>
        <p:spPr bwMode="auto">
          <a:xfrm>
            <a:off x="5329238" y="1744663"/>
            <a:ext cx="2514600" cy="838200"/>
          </a:xfrm>
          <a:prstGeom prst="rect">
            <a:avLst/>
          </a:prstGeom>
          <a:solidFill>
            <a:srgbClr val="808080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0" name="Rectangle 11"/>
          <p:cNvSpPr>
            <a:spLocks noChangeArrowheads="1"/>
          </p:cNvSpPr>
          <p:nvPr/>
        </p:nvSpPr>
        <p:spPr bwMode="auto">
          <a:xfrm>
            <a:off x="5329238" y="3344863"/>
            <a:ext cx="2514600" cy="838200"/>
          </a:xfrm>
          <a:prstGeom prst="rect">
            <a:avLst/>
          </a:prstGeom>
          <a:solidFill>
            <a:srgbClr val="808080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1" name="Rectangle 12"/>
          <p:cNvSpPr>
            <a:spLocks noChangeArrowheads="1"/>
          </p:cNvSpPr>
          <p:nvPr/>
        </p:nvSpPr>
        <p:spPr bwMode="auto">
          <a:xfrm>
            <a:off x="3195638" y="4792663"/>
            <a:ext cx="2514600" cy="838200"/>
          </a:xfrm>
          <a:prstGeom prst="rect">
            <a:avLst/>
          </a:prstGeom>
          <a:solidFill>
            <a:srgbClr val="808080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2" name="Rectangle 13"/>
          <p:cNvSpPr>
            <a:spLocks noChangeArrowheads="1"/>
          </p:cNvSpPr>
          <p:nvPr/>
        </p:nvSpPr>
        <p:spPr bwMode="auto">
          <a:xfrm>
            <a:off x="1519238" y="3573463"/>
            <a:ext cx="2667000" cy="609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42900" indent="-341313">
              <a:lnSpc>
                <a:spcPct val="80000"/>
              </a:lnSpc>
              <a:spcBef>
                <a:spcPts val="6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ru-RU" sz="2000">
                <a:solidFill>
                  <a:srgbClr val="000000"/>
                </a:solidFill>
              </a:rPr>
              <a:t>Творческий </a:t>
            </a:r>
            <a:r>
              <a:rPr lang="ru-RU" sz="24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7183" name="Rectangle 14"/>
          <p:cNvSpPr>
            <a:spLocks noChangeArrowheads="1"/>
          </p:cNvSpPr>
          <p:nvPr/>
        </p:nvSpPr>
        <p:spPr bwMode="auto">
          <a:xfrm>
            <a:off x="5405438" y="1973263"/>
            <a:ext cx="2667000" cy="609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42900" indent="-341313">
              <a:lnSpc>
                <a:spcPct val="80000"/>
              </a:lnSpc>
              <a:spcBef>
                <a:spcPts val="5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ru-RU" sz="2000">
                <a:solidFill>
                  <a:srgbClr val="000000"/>
                </a:solidFill>
              </a:rPr>
              <a:t>Информационный</a:t>
            </a:r>
          </a:p>
        </p:txBody>
      </p:sp>
      <p:sp>
        <p:nvSpPr>
          <p:cNvPr id="7184" name="Rectangle 15"/>
          <p:cNvSpPr>
            <a:spLocks noChangeArrowheads="1"/>
          </p:cNvSpPr>
          <p:nvPr/>
        </p:nvSpPr>
        <p:spPr bwMode="auto">
          <a:xfrm>
            <a:off x="5405438" y="3573463"/>
            <a:ext cx="2667000" cy="609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42900" indent="-341313">
              <a:lnSpc>
                <a:spcPct val="80000"/>
              </a:lnSpc>
              <a:spcBef>
                <a:spcPts val="5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ru-RU" sz="2000">
                <a:solidFill>
                  <a:srgbClr val="000000"/>
                </a:solidFill>
              </a:rPr>
              <a:t>Ролевой(игровой)</a:t>
            </a:r>
          </a:p>
        </p:txBody>
      </p:sp>
      <p:sp>
        <p:nvSpPr>
          <p:cNvPr id="7185" name="Rectangle 16"/>
          <p:cNvSpPr>
            <a:spLocks noChangeArrowheads="1"/>
          </p:cNvSpPr>
          <p:nvPr/>
        </p:nvSpPr>
        <p:spPr bwMode="auto">
          <a:xfrm>
            <a:off x="3348038" y="4868863"/>
            <a:ext cx="2667000" cy="609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42900" indent="-341313">
              <a:lnSpc>
                <a:spcPct val="80000"/>
              </a:lnSpc>
              <a:spcBef>
                <a:spcPts val="5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ru-RU" sz="2000">
                <a:solidFill>
                  <a:srgbClr val="000000"/>
                </a:solidFill>
              </a:rPr>
              <a:t>     Практико-</a:t>
            </a:r>
          </a:p>
          <a:p>
            <a:pPr marL="342900" indent="-341313">
              <a:lnSpc>
                <a:spcPct val="80000"/>
              </a:lnSpc>
              <a:spcBef>
                <a:spcPts val="500"/>
              </a:spcBef>
              <a:buClrTx/>
              <a:buFontTx/>
              <a:buNone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ru-RU" sz="2000">
                <a:solidFill>
                  <a:srgbClr val="000000"/>
                </a:solidFill>
              </a:rPr>
              <a:t>ориентированный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684213" y="476250"/>
            <a:ext cx="7991475" cy="825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15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>
                <a:solidFill>
                  <a:srgbClr val="000000"/>
                </a:solidFill>
              </a:rPr>
              <a:t>Ход работы над проектом может быть определен в общем виде через следующие этапы: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/>
          </p:nvPr>
        </p:nvSpPr>
        <p:spPr>
          <a:xfrm>
            <a:off x="457200" y="1600200"/>
            <a:ext cx="4038600" cy="5089525"/>
          </a:xfrm>
        </p:spPr>
        <p:txBody>
          <a:bodyPr anchor="t"/>
          <a:lstStyle/>
          <a:p>
            <a:pPr marL="341313" indent="-341313" algn="l" eaLnBrk="1" hangingPunct="1">
              <a:lnSpc>
                <a:spcPct val="80000"/>
              </a:lnSpc>
              <a:spcBef>
                <a:spcPts val="4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ru-RU" sz="1800" smtClean="0"/>
          </a:p>
          <a:p>
            <a:pPr marL="341313" indent="-341313" algn="l" eaLnBrk="1" hangingPunct="1">
              <a:lnSpc>
                <a:spcPct val="80000"/>
              </a:lnSpc>
              <a:spcBef>
                <a:spcPts val="4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ru-RU" sz="1800" smtClean="0"/>
              <a:t>1.        Подготовка к работе над проектом:</a:t>
            </a:r>
          </a:p>
          <a:p>
            <a:pPr marL="341313" indent="-341313" algn="l" eaLnBrk="1" hangingPunct="1">
              <a:lnSpc>
                <a:spcPct val="80000"/>
              </a:lnSpc>
              <a:spcBef>
                <a:spcPts val="4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ru-RU" sz="1800" smtClean="0"/>
              <a:t>определение темы и целей проекта;</a:t>
            </a:r>
          </a:p>
          <a:p>
            <a:pPr marL="341313" indent="-341313" algn="l" eaLnBrk="1" hangingPunct="1">
              <a:lnSpc>
                <a:spcPct val="80000"/>
              </a:lnSpc>
              <a:spcBef>
                <a:spcPts val="4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ru-RU" sz="1800" smtClean="0"/>
              <a:t>-формирование групп для работы над проектом;</a:t>
            </a:r>
          </a:p>
          <a:p>
            <a:pPr marL="341313" indent="-341313" algn="l" eaLnBrk="1" hangingPunct="1">
              <a:lnSpc>
                <a:spcPct val="80000"/>
              </a:lnSpc>
              <a:spcBef>
                <a:spcPts val="4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ru-RU" sz="1800" smtClean="0"/>
              <a:t>планирование этапов работы.</a:t>
            </a:r>
          </a:p>
          <a:p>
            <a:pPr marL="341313" indent="-341313" algn="l" eaLnBrk="1" hangingPunct="1">
              <a:lnSpc>
                <a:spcPct val="80000"/>
              </a:lnSpc>
              <a:spcBef>
                <a:spcPts val="4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ru-RU" sz="1800" smtClean="0"/>
          </a:p>
          <a:p>
            <a:pPr marL="341313" indent="-341313" algn="l" eaLnBrk="1" hangingPunct="1">
              <a:lnSpc>
                <a:spcPct val="80000"/>
              </a:lnSpc>
              <a:spcBef>
                <a:spcPts val="4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ru-RU" sz="1800" smtClean="0"/>
              <a:t>2. Работа над проектом в группах:</a:t>
            </a:r>
          </a:p>
          <a:p>
            <a:pPr marL="341313" indent="-341313" algn="l" eaLnBrk="1" hangingPunct="1">
              <a:lnSpc>
                <a:spcPct val="80000"/>
              </a:lnSpc>
              <a:spcBef>
                <a:spcPts val="4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ru-RU" sz="1800" smtClean="0"/>
              <a:t>планирование работы;</a:t>
            </a:r>
          </a:p>
          <a:p>
            <a:pPr marL="341313" indent="-341313" algn="l" eaLnBrk="1" hangingPunct="1">
              <a:lnSpc>
                <a:spcPct val="80000"/>
              </a:lnSpc>
              <a:spcBef>
                <a:spcPts val="4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ru-RU" sz="1800" smtClean="0"/>
              <a:t>исследование;</a:t>
            </a:r>
          </a:p>
          <a:p>
            <a:pPr marL="341313" indent="-341313" algn="l" eaLnBrk="1" hangingPunct="1">
              <a:lnSpc>
                <a:spcPct val="80000"/>
              </a:lnSpc>
              <a:spcBef>
                <a:spcPts val="4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ru-RU" sz="1800" smtClean="0"/>
              <a:t>- оформление выводов и результатов.</a:t>
            </a:r>
          </a:p>
          <a:p>
            <a:pPr marL="341313" indent="-341313" algn="l" eaLnBrk="1" hangingPunct="1">
              <a:lnSpc>
                <a:spcPct val="80000"/>
              </a:lnSpc>
              <a:spcBef>
                <a:spcPts val="4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ru-RU" sz="1800" smtClean="0"/>
          </a:p>
          <a:p>
            <a:pPr marL="341313" indent="-341313" algn="l" eaLnBrk="1" hangingPunct="1">
              <a:lnSpc>
                <a:spcPct val="80000"/>
              </a:lnSpc>
              <a:spcBef>
                <a:spcPts val="4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ru-RU" sz="1800" smtClean="0"/>
              <a:t>3. Представление – защита проекта.</a:t>
            </a:r>
          </a:p>
          <a:p>
            <a:pPr marL="341313" indent="-341313" algn="l" eaLnBrk="1" hangingPunct="1">
              <a:lnSpc>
                <a:spcPct val="80000"/>
              </a:lnSpc>
              <a:spcBef>
                <a:spcPts val="4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ru-RU" sz="1800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48200" y="1600200"/>
            <a:ext cx="4038600" cy="4613275"/>
          </a:xfrm>
        </p:spPr>
        <p:txBody>
          <a:bodyPr/>
          <a:lstStyle/>
          <a:p>
            <a:pPr marL="341313" indent="-341313" eaLnBrk="1" hangingPunct="1">
              <a:lnSpc>
                <a:spcPct val="80000"/>
              </a:lnSpc>
              <a:spcBef>
                <a:spcPts val="4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1800" smtClean="0"/>
          </a:p>
          <a:p>
            <a:pPr marL="341313" indent="-341313" eaLnBrk="1" hangingPunct="1">
              <a:lnSpc>
                <a:spcPct val="80000"/>
              </a:lnSpc>
              <a:spcBef>
                <a:spcPts val="4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1800" smtClean="0"/>
              <a:t>4. Оценка проекта (несколько уровней оценки):</a:t>
            </a:r>
          </a:p>
          <a:p>
            <a:pPr marL="341313" indent="-341313" eaLnBrk="1" hangingPunct="1">
              <a:lnSpc>
                <a:spcPct val="80000"/>
              </a:lnSpc>
              <a:spcBef>
                <a:spcPts val="4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1800" smtClean="0"/>
              <a:t> - самооценка;</a:t>
            </a:r>
          </a:p>
          <a:p>
            <a:pPr marL="341313" indent="-341313" eaLnBrk="1" hangingPunct="1">
              <a:lnSpc>
                <a:spcPct val="80000"/>
              </a:lnSpc>
              <a:spcBef>
                <a:spcPts val="4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1800" smtClean="0"/>
              <a:t> - оценка других групп;</a:t>
            </a:r>
          </a:p>
          <a:p>
            <a:pPr marL="341313" indent="-341313" eaLnBrk="1" hangingPunct="1">
              <a:lnSpc>
                <a:spcPct val="80000"/>
              </a:lnSpc>
              <a:spcBef>
                <a:spcPts val="4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1800" smtClean="0"/>
              <a:t> - оценка учителя;</a:t>
            </a:r>
          </a:p>
          <a:p>
            <a:pPr marL="341313" indent="-341313" eaLnBrk="1" hangingPunct="1">
              <a:lnSpc>
                <a:spcPct val="80000"/>
              </a:lnSpc>
              <a:spcBef>
                <a:spcPts val="4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1800" smtClean="0"/>
              <a:t> - оценка специально созданной группы экспертов.</a:t>
            </a:r>
          </a:p>
          <a:p>
            <a:pPr marL="341313" indent="-341313" eaLnBrk="1" hangingPunct="1">
              <a:lnSpc>
                <a:spcPct val="80000"/>
              </a:lnSpc>
              <a:spcBef>
                <a:spcPts val="4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1800" smtClean="0"/>
          </a:p>
          <a:p>
            <a:pPr marL="341313" indent="-341313" eaLnBrk="1" hangingPunct="1">
              <a:lnSpc>
                <a:spcPct val="80000"/>
              </a:lnSpc>
              <a:spcBef>
                <a:spcPts val="4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1800" smtClean="0"/>
              <a:t>5. Рефлексия – анализ меры своего участия в общем деле:</a:t>
            </a:r>
          </a:p>
          <a:p>
            <a:pPr marL="341313" indent="-341313" eaLnBrk="1" hangingPunct="1">
              <a:lnSpc>
                <a:spcPct val="80000"/>
              </a:lnSpc>
              <a:spcBef>
                <a:spcPts val="4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1800" smtClean="0"/>
              <a:t>- Что мы  делали?</a:t>
            </a:r>
          </a:p>
          <a:p>
            <a:pPr marL="341313" indent="-341313" eaLnBrk="1" hangingPunct="1">
              <a:lnSpc>
                <a:spcPct val="80000"/>
              </a:lnSpc>
              <a:spcBef>
                <a:spcPts val="4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1800" smtClean="0"/>
              <a:t>- Как мы делали?</a:t>
            </a:r>
          </a:p>
          <a:p>
            <a:pPr marL="341313" indent="-341313" eaLnBrk="1" hangingPunct="1">
              <a:lnSpc>
                <a:spcPct val="80000"/>
              </a:lnSpc>
              <a:spcBef>
                <a:spcPts val="4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1800" smtClean="0"/>
              <a:t>- Каковы результаты?</a:t>
            </a:r>
          </a:p>
          <a:p>
            <a:pPr marL="341313" indent="-341313" eaLnBrk="1" hangingPunct="1">
              <a:lnSpc>
                <a:spcPct val="80000"/>
              </a:lnSpc>
              <a:spcBef>
                <a:spcPts val="4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1800" smtClean="0"/>
              <a:t>- Каков мой личный вклад в решение проблемы?</a:t>
            </a:r>
          </a:p>
          <a:p>
            <a:pPr marL="341313" indent="-341313" eaLnBrk="1" hangingPunct="1">
              <a:lnSpc>
                <a:spcPct val="80000"/>
              </a:lnSpc>
              <a:spcBef>
                <a:spcPts val="4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18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b="1" smtClean="0"/>
              <a:t>Учебно-исследовательский проект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052513"/>
            <a:ext cx="8229600" cy="4525962"/>
          </a:xfrm>
        </p:spPr>
        <p:txBody>
          <a:bodyPr/>
          <a:lstStyle/>
          <a:p>
            <a:pPr marL="341313" indent="-341313" eaLnBrk="1" hangingPunct="1">
              <a:spcBef>
                <a:spcPts val="4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1800" smtClean="0"/>
              <a:t>Проектная деятельность учащихся , связанная с изучением русского языка и литературы , невозможна без учебно-исследовательской , поэтому изучение русского языка и литературы я осуществляю на основе комплексного анализа текста , который ведётся поэтапно , с учётом возраста и образовательной программы . Такая работа обеспечивает системность и практическое применение знаний в ходе подготовки учащихся к ЕГЭ.</a:t>
            </a:r>
          </a:p>
          <a:p>
            <a:pPr marL="341313" indent="-341313" eaLnBrk="1" hangingPunct="1">
              <a:spcBef>
                <a:spcPts val="4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1800" smtClean="0"/>
              <a:t>Тестовые технологии помогают учащимся систематизировать полученные знания ,которые они успешно применяют в виде практических компетенций предметного характера на ЕГЭ.</a:t>
            </a:r>
          </a:p>
        </p:txBody>
      </p:sp>
      <p:pic>
        <p:nvPicPr>
          <p:cNvPr id="922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3800" y="4005263"/>
            <a:ext cx="3509963" cy="2632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9221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750" y="3933825"/>
            <a:ext cx="4103688" cy="2652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b="1" smtClean="0"/>
              <a:t>Ролевой (игровой) проект</a:t>
            </a:r>
          </a:p>
        </p:txBody>
      </p:sp>
      <p:pic>
        <p:nvPicPr>
          <p:cNvPr id="1024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2205038"/>
            <a:ext cx="3671887" cy="27543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024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463" y="2205038"/>
            <a:ext cx="3671887" cy="2752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539750" y="836613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000000"/>
                </a:solidFill>
              </a:rPr>
              <a:t> Я убеждена</a:t>
            </a:r>
            <a:r>
              <a:rPr lang="en-US">
                <a:solidFill>
                  <a:srgbClr val="000000"/>
                </a:solidFill>
              </a:rPr>
              <a:t>,</a:t>
            </a:r>
            <a:r>
              <a:rPr lang="ru-RU">
                <a:solidFill>
                  <a:srgbClr val="000000"/>
                </a:solidFill>
              </a:rPr>
              <a:t> что использование технологий проектной деятельности даёт простор для творческой инициативы учащихся и педагога, подразумевает их дружеское сотрудничество, что создаёт положительную мотивацию ребёнка к учёбе . Поэтому</a:t>
            </a:r>
            <a:r>
              <a:rPr lang="en-US">
                <a:solidFill>
                  <a:srgbClr val="000000"/>
                </a:solidFill>
              </a:rPr>
              <a:t>,</a:t>
            </a:r>
            <a:r>
              <a:rPr lang="ru-RU">
                <a:solidFill>
                  <a:srgbClr val="000000"/>
                </a:solidFill>
              </a:rPr>
              <a:t> начиная с 5 класса</a:t>
            </a:r>
            <a:r>
              <a:rPr lang="en-US">
                <a:solidFill>
                  <a:srgbClr val="000000"/>
                </a:solidFill>
              </a:rPr>
              <a:t>,</a:t>
            </a:r>
            <a:r>
              <a:rPr lang="ru-RU">
                <a:solidFill>
                  <a:srgbClr val="000000"/>
                </a:solidFill>
              </a:rPr>
              <a:t> я применяю разные технологии и формы работы .</a:t>
            </a:r>
          </a:p>
        </p:txBody>
      </p:sp>
      <p:sp>
        <p:nvSpPr>
          <p:cNvPr id="10246" name="Rectangle 5"/>
          <p:cNvSpPr>
            <a:spLocks noChangeArrowheads="1"/>
          </p:cNvSpPr>
          <p:nvPr/>
        </p:nvSpPr>
        <p:spPr bwMode="auto">
          <a:xfrm>
            <a:off x="684213" y="515778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000000"/>
                </a:solidFill>
              </a:rPr>
              <a:t> Игровые технологии</a:t>
            </a:r>
            <a:r>
              <a:rPr lang="en-US">
                <a:solidFill>
                  <a:srgbClr val="000000"/>
                </a:solidFill>
              </a:rPr>
              <a:t>,</a:t>
            </a:r>
            <a:r>
              <a:rPr lang="ru-RU">
                <a:solidFill>
                  <a:srgbClr val="000000"/>
                </a:solidFill>
              </a:rPr>
              <a:t> работу в группах и создание ситуации соревновательности</a:t>
            </a:r>
            <a:r>
              <a:rPr lang="en-US">
                <a:solidFill>
                  <a:srgbClr val="000000"/>
                </a:solidFill>
              </a:rPr>
              <a:t>,</a:t>
            </a:r>
            <a:r>
              <a:rPr lang="ru-RU">
                <a:solidFill>
                  <a:srgbClr val="000000"/>
                </a:solidFill>
              </a:rPr>
              <a:t> успешности каждого ученика я использую и на уроках</a:t>
            </a:r>
            <a:r>
              <a:rPr lang="en-US">
                <a:solidFill>
                  <a:srgbClr val="000000"/>
                </a:solidFill>
              </a:rPr>
              <a:t>,</a:t>
            </a:r>
            <a:r>
              <a:rPr lang="ru-RU">
                <a:solidFill>
                  <a:srgbClr val="000000"/>
                </a:solidFill>
              </a:rPr>
              <a:t> и во внеурочное время . Очень нравится учащимся урок-игра . В него можно включить как минимум 3 технологии.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519</Words>
  <Application>Microsoft Office PowerPoint</Application>
  <PresentationFormat>Экран (4:3)</PresentationFormat>
  <Paragraphs>75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Тема педагогического опыта</vt:lpstr>
      <vt:lpstr>Актуальность проектной деятельности </vt:lpstr>
      <vt:lpstr>Ведущая педагогическая идея</vt:lpstr>
      <vt:lpstr>Технология проектной деятельности</vt:lpstr>
      <vt:lpstr>Слайд 6</vt:lpstr>
      <vt:lpstr>Слайд 7</vt:lpstr>
      <vt:lpstr>Учебно-исследовательский проект</vt:lpstr>
      <vt:lpstr>Ролевой (игровой) проект</vt:lpstr>
      <vt:lpstr>Ролевой (игровой) проект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Лексус</dc:creator>
  <cp:lastModifiedBy>Лексус</cp:lastModifiedBy>
  <cp:revision>1</cp:revision>
  <dcterms:created xsi:type="dcterms:W3CDTF">2014-06-01T14:39:18Z</dcterms:created>
  <dcterms:modified xsi:type="dcterms:W3CDTF">2014-06-01T14:44:51Z</dcterms:modified>
</cp:coreProperties>
</file>