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A195454-5959-4274-B68A-BA90300C477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554DCD-2BF1-48D0-ABDA-78D854FBB46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5688632" cy="208823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Джордж Гордон </a:t>
            </a:r>
            <a:r>
              <a:rPr lang="ru-RU" b="1" i="1" dirty="0" err="1" smtClean="0"/>
              <a:t>Ноел</a:t>
            </a:r>
            <a:r>
              <a:rPr lang="ru-RU" b="1" i="1" dirty="0" smtClean="0"/>
              <a:t> Байрон</a:t>
            </a:r>
            <a:r>
              <a:rPr lang="ru-RU" dirty="0"/>
              <a:t/>
            </a:r>
            <a:br>
              <a:rPr lang="ru-RU" dirty="0"/>
            </a:br>
            <a:r>
              <a:rPr lang="en-US" i="1" dirty="0" smtClean="0"/>
              <a:t>George Gordon Byron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5877272"/>
            <a:ext cx="3168352" cy="550912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>
                <a:latin typeface="Monotype Corsiva" pitchFamily="66" charset="0"/>
              </a:rPr>
              <a:t>Черемушкина Анастасия 11«А»</a:t>
            </a:r>
          </a:p>
          <a:p>
            <a:r>
              <a:rPr lang="ru-RU" sz="1800" dirty="0" smtClean="0">
                <a:latin typeface="Monotype Corsiva" pitchFamily="66" charset="0"/>
              </a:rPr>
              <a:t>Школа № 51</a:t>
            </a:r>
            <a:endParaRPr lang="ru-RU" sz="18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Произведения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484784"/>
            <a:ext cx="331236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1817 — </a:t>
            </a:r>
            <a:r>
              <a:rPr lang="en-US" sz="1600" dirty="0" smtClean="0">
                <a:latin typeface="Corbel" pitchFamily="34" charset="0"/>
              </a:rPr>
              <a:t>The Lament of Tasso</a:t>
            </a:r>
            <a:endParaRPr lang="ru-RU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1818 — </a:t>
            </a:r>
            <a:r>
              <a:rPr lang="ru-RU" sz="1600" dirty="0" smtClean="0">
                <a:latin typeface="Corbel" pitchFamily="34" charset="0"/>
              </a:rPr>
              <a:t>Беппо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1818 — Паломничество Чайльд-Гарольда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1819—1824 — Дон Жуан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1819 — Мазепа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1819 — The Prophecy of Dante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1820 — </a:t>
            </a:r>
            <a:r>
              <a:rPr lang="ru-RU" sz="1600" dirty="0" smtClean="0">
                <a:latin typeface="Corbel" pitchFamily="34" charset="0"/>
              </a:rPr>
              <a:t>Марино Фальеро, дож венецианский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1821 — </a:t>
            </a:r>
            <a:r>
              <a:rPr lang="ru-RU" sz="1600" dirty="0" smtClean="0">
                <a:latin typeface="Corbel" pitchFamily="34" charset="0"/>
              </a:rPr>
              <a:t>Сарданапал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1821 — The Two Foscari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1821 — </a:t>
            </a:r>
            <a:r>
              <a:rPr lang="ru-RU" sz="1600" dirty="0" smtClean="0">
                <a:latin typeface="Corbel" pitchFamily="34" charset="0"/>
              </a:rPr>
              <a:t>Каин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1821 — </a:t>
            </a:r>
            <a:r>
              <a:rPr lang="ru-RU" sz="1600" dirty="0" smtClean="0">
                <a:latin typeface="Corbel" pitchFamily="34" charset="0"/>
              </a:rPr>
              <a:t>Видение суда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1821 — </a:t>
            </a:r>
            <a:r>
              <a:rPr lang="ru-RU" sz="1600" dirty="0" smtClean="0">
                <a:latin typeface="Corbel" pitchFamily="34" charset="0"/>
              </a:rPr>
              <a:t>Небо и земля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1822 — </a:t>
            </a:r>
            <a:r>
              <a:rPr lang="ru-RU" sz="1600" dirty="0" smtClean="0">
                <a:latin typeface="Corbel" pitchFamily="34" charset="0"/>
              </a:rPr>
              <a:t>Вернер, или Наследство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1822 — </a:t>
            </a:r>
            <a:r>
              <a:rPr lang="ru-RU" sz="1600" dirty="0" smtClean="0">
                <a:latin typeface="Corbel" pitchFamily="34" charset="0"/>
              </a:rPr>
              <a:t>Преображенный урод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1823 — </a:t>
            </a:r>
            <a:r>
              <a:rPr lang="ru-RU" sz="1600" dirty="0" smtClean="0">
                <a:latin typeface="Corbel" pitchFamily="34" charset="0"/>
              </a:rPr>
              <a:t>Бронзовый век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1823 — </a:t>
            </a:r>
            <a:r>
              <a:rPr lang="ru-RU" sz="1600" dirty="0" smtClean="0">
                <a:latin typeface="Corbel" pitchFamily="34" charset="0"/>
              </a:rPr>
              <a:t>Остров, или христиан и его товарищи </a:t>
            </a:r>
            <a:endParaRPr lang="en-US" sz="1600" dirty="0" smtClean="0">
              <a:latin typeface="Corbe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9672" y="1556792"/>
            <a:ext cx="33843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1806 — Fugitive Pieces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1807 — Hours of Idleness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1809 — </a:t>
            </a:r>
            <a:r>
              <a:rPr lang="ru-RU" sz="1600" dirty="0" smtClean="0">
                <a:latin typeface="Corbel" pitchFamily="34" charset="0"/>
              </a:rPr>
              <a:t>Английские барды и шотландские обозреватели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1813 — </a:t>
            </a:r>
            <a:r>
              <a:rPr lang="ru-RU" sz="1600" dirty="0" smtClean="0">
                <a:latin typeface="Corbel" pitchFamily="34" charset="0"/>
              </a:rPr>
              <a:t>Гяур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1813 — Абидосская невеста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1814 — Корсар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1814 — </a:t>
            </a:r>
            <a:r>
              <a:rPr lang="ru-RU" sz="1600" dirty="0" smtClean="0">
                <a:latin typeface="Corbel" pitchFamily="34" charset="0"/>
              </a:rPr>
              <a:t>Лара </a:t>
            </a:r>
            <a:endParaRPr lang="en-US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1815 — Hebrew Melodies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1816 — The Siege of Corinth </a:t>
            </a:r>
            <a:endParaRPr lang="ru-RU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1816 — </a:t>
            </a:r>
            <a:r>
              <a:rPr lang="en-US" sz="1600" dirty="0" smtClean="0">
                <a:latin typeface="Corbel" pitchFamily="34" charset="0"/>
              </a:rPr>
              <a:t>Parisina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</a:t>
            </a:r>
            <a:r>
              <a:rPr lang="en-US" sz="1600" dirty="0" smtClean="0">
                <a:latin typeface="Corbel" pitchFamily="34" charset="0"/>
              </a:rPr>
              <a:t>1816 — </a:t>
            </a:r>
            <a:r>
              <a:rPr lang="ru-RU" sz="1600" dirty="0" smtClean="0">
                <a:latin typeface="Corbel" pitchFamily="34" charset="0"/>
              </a:rPr>
              <a:t>Шильонский узник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1816 — </a:t>
            </a:r>
            <a:r>
              <a:rPr lang="en-US" sz="1600" dirty="0" smtClean="0">
                <a:latin typeface="Corbel" pitchFamily="34" charset="0"/>
              </a:rPr>
              <a:t>The Dream </a:t>
            </a:r>
            <a:endParaRPr lang="ru-RU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1816 — </a:t>
            </a:r>
            <a:r>
              <a:rPr lang="en-US" sz="1600" dirty="0" smtClean="0">
                <a:latin typeface="Corbel" pitchFamily="34" charset="0"/>
              </a:rPr>
              <a:t>Prometheus </a:t>
            </a:r>
            <a:endParaRPr lang="ru-RU" sz="1600" dirty="0" smtClean="0">
              <a:latin typeface="Corbel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1816 — Тьма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SzPct val="85000"/>
              <a:buFont typeface="Wingdings" pitchFamily="2" charset="2"/>
              <a:buChar char="Ø"/>
            </a:pPr>
            <a:r>
              <a:rPr lang="ru-RU" sz="1600" dirty="0" smtClean="0">
                <a:latin typeface="Corbel" pitchFamily="34" charset="0"/>
              </a:rPr>
              <a:t>   1817 — Манфред </a:t>
            </a:r>
            <a:endParaRPr lang="ru-RU" sz="1600" dirty="0" smtClean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4738464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/>
                </a:solidFill>
              </a:rPr>
              <a:t>Джордж </a:t>
            </a:r>
            <a:r>
              <a:rPr lang="ru-RU" sz="1400" dirty="0" err="1" smtClean="0">
                <a:solidFill>
                  <a:schemeClr val="accent5"/>
                </a:solidFill>
              </a:rPr>
              <a:t>Го́рдон</a:t>
            </a:r>
            <a:r>
              <a:rPr lang="ru-RU" sz="1400" dirty="0" smtClean="0">
                <a:solidFill>
                  <a:schemeClr val="accent5"/>
                </a:solidFill>
              </a:rPr>
              <a:t> </a:t>
            </a:r>
            <a:r>
              <a:rPr lang="ru-RU" sz="1400" dirty="0" err="1" smtClean="0">
                <a:solidFill>
                  <a:schemeClr val="accent5"/>
                </a:solidFill>
              </a:rPr>
              <a:t>Но́эл</a:t>
            </a:r>
            <a:r>
              <a:rPr lang="ru-RU" sz="1400" dirty="0" smtClean="0">
                <a:solidFill>
                  <a:schemeClr val="accent5"/>
                </a:solidFill>
              </a:rPr>
              <a:t> </a:t>
            </a:r>
            <a:r>
              <a:rPr lang="ru-RU" sz="1400" dirty="0" err="1" smtClean="0">
                <a:solidFill>
                  <a:schemeClr val="accent5"/>
                </a:solidFill>
              </a:rPr>
              <a:t>Ба́йрон</a:t>
            </a:r>
            <a:r>
              <a:rPr lang="ru-RU" sz="1400" dirty="0" smtClean="0">
                <a:solidFill>
                  <a:schemeClr val="accent5"/>
                </a:solidFill>
              </a:rPr>
              <a:t>, с </a:t>
            </a:r>
            <a:r>
              <a:rPr lang="ru-RU" sz="1400" dirty="0" smtClean="0">
                <a:solidFill>
                  <a:schemeClr val="accent5"/>
                </a:solidFill>
              </a:rPr>
              <a:t>1798г  </a:t>
            </a:r>
            <a:r>
              <a:rPr lang="ru-RU" sz="1400" dirty="0" smtClean="0">
                <a:solidFill>
                  <a:schemeClr val="accent5"/>
                </a:solidFill>
              </a:rPr>
              <a:t>6-й барон Байрон </a:t>
            </a:r>
            <a:r>
              <a:rPr lang="ru-RU" sz="1400" dirty="0" smtClean="0">
                <a:solidFill>
                  <a:schemeClr val="accent5"/>
                </a:solidFill>
              </a:rPr>
              <a:t>(22 </a:t>
            </a:r>
            <a:r>
              <a:rPr lang="ru-RU" sz="1400" dirty="0" smtClean="0">
                <a:solidFill>
                  <a:schemeClr val="accent5"/>
                </a:solidFill>
              </a:rPr>
              <a:t>января 1788 </a:t>
            </a:r>
            <a:r>
              <a:rPr lang="ru-RU" sz="1400" dirty="0" smtClean="0">
                <a:solidFill>
                  <a:schemeClr val="accent5"/>
                </a:solidFill>
              </a:rPr>
              <a:t>года</a:t>
            </a:r>
            <a:r>
              <a:rPr lang="ru-RU" sz="1400" dirty="0" smtClean="0">
                <a:solidFill>
                  <a:schemeClr val="accent5"/>
                </a:solidFill>
              </a:rPr>
              <a:t> — 19 апреля 1824 </a:t>
            </a:r>
            <a:r>
              <a:rPr lang="ru-RU" sz="1400" dirty="0" smtClean="0">
                <a:solidFill>
                  <a:schemeClr val="accent5"/>
                </a:solidFill>
              </a:rPr>
              <a:t>года). Обычно </a:t>
            </a:r>
            <a:r>
              <a:rPr lang="ru-RU" sz="1400" dirty="0" smtClean="0">
                <a:solidFill>
                  <a:schemeClr val="accent5"/>
                </a:solidFill>
              </a:rPr>
              <a:t>именуемый просто лорд Байрон  — английский поэт-романтик, покоривший воображение всей Европы своим «мрачным эгоизмом</a:t>
            </a:r>
            <a:r>
              <a:rPr lang="ru-RU" sz="1400" dirty="0" smtClean="0">
                <a:solidFill>
                  <a:schemeClr val="accent5"/>
                </a:solidFill>
              </a:rPr>
              <a:t>». </a:t>
            </a:r>
            <a:r>
              <a:rPr lang="ru-RU" sz="1400" dirty="0" smtClean="0">
                <a:solidFill>
                  <a:schemeClr val="accent5"/>
                </a:solidFill>
              </a:rPr>
              <a:t>Наряду с П. Б. Шелли и Дж. Китсом представляет младшее поколение английских романтиков. Его </a:t>
            </a:r>
            <a:r>
              <a:rPr lang="ru-RU" sz="1400" dirty="0" err="1" smtClean="0">
                <a:solidFill>
                  <a:schemeClr val="accent5"/>
                </a:solidFill>
              </a:rPr>
              <a:t>а</a:t>
            </a:r>
            <a:r>
              <a:rPr lang="ru-RU" sz="1400" dirty="0" err="1" smtClean="0">
                <a:solidFill>
                  <a:schemeClr val="accent5"/>
                </a:solidFill>
              </a:rPr>
              <a:t>льтер-эго</a:t>
            </a:r>
            <a:r>
              <a:rPr lang="ru-RU" sz="1400" dirty="0" smtClean="0">
                <a:solidFill>
                  <a:schemeClr val="accent5"/>
                </a:solidFill>
              </a:rPr>
              <a:t> </a:t>
            </a:r>
            <a:r>
              <a:rPr lang="ru-RU" sz="1400" dirty="0" smtClean="0">
                <a:solidFill>
                  <a:schemeClr val="accent5"/>
                </a:solidFill>
              </a:rPr>
              <a:t>Чайльд-Гарольд стал прототипом бесчисленных байронических героев в разных литературах </a:t>
            </a:r>
            <a:r>
              <a:rPr lang="ru-RU" sz="1400" dirty="0" smtClean="0">
                <a:solidFill>
                  <a:schemeClr val="accent5"/>
                </a:solidFill>
              </a:rPr>
              <a:t> Европы</a:t>
            </a:r>
            <a:r>
              <a:rPr lang="ru-RU" sz="1400" dirty="0" smtClean="0">
                <a:solidFill>
                  <a:schemeClr val="accent5"/>
                </a:solidFill>
              </a:rPr>
              <a:t>. </a:t>
            </a:r>
            <a:r>
              <a:rPr lang="ru-RU" sz="1400" dirty="0" smtClean="0">
                <a:solidFill>
                  <a:schemeClr val="accent5"/>
                </a:solidFill>
              </a:rPr>
              <a:t>Поэт </a:t>
            </a:r>
            <a:r>
              <a:rPr lang="ru-RU" sz="1400" dirty="0" smtClean="0">
                <a:solidFill>
                  <a:schemeClr val="accent5"/>
                </a:solidFill>
              </a:rPr>
              <a:t>принял участие в Греческой революции и потому считается национальным героем Греции.</a:t>
            </a:r>
            <a:endParaRPr lang="ru-RU" sz="1400" dirty="0">
              <a:solidFill>
                <a:schemeClr val="accent5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5013176"/>
            <a:ext cx="4453880" cy="837456"/>
          </a:xfrm>
        </p:spPr>
        <p:txBody>
          <a:bodyPr>
            <a:normAutofit/>
          </a:bodyPr>
          <a:lstStyle/>
          <a:p>
            <a:r>
              <a:rPr lang="ru-RU" sz="1600" b="1" i="1" dirty="0" smtClean="0">
                <a:solidFill>
                  <a:schemeClr val="accent5"/>
                </a:solidFill>
              </a:rPr>
              <a:t>Джордж </a:t>
            </a:r>
            <a:r>
              <a:rPr lang="ru-RU" sz="1600" b="1" i="1" dirty="0" err="1" smtClean="0">
                <a:solidFill>
                  <a:schemeClr val="accent5"/>
                </a:solidFill>
              </a:rPr>
              <a:t>Го́рдон</a:t>
            </a:r>
            <a:r>
              <a:rPr lang="ru-RU" sz="1600" b="1" i="1" dirty="0" smtClean="0">
                <a:solidFill>
                  <a:schemeClr val="accent5"/>
                </a:solidFill>
              </a:rPr>
              <a:t> </a:t>
            </a:r>
            <a:r>
              <a:rPr lang="ru-RU" sz="1600" b="1" i="1" dirty="0" err="1" smtClean="0">
                <a:solidFill>
                  <a:schemeClr val="accent5"/>
                </a:solidFill>
              </a:rPr>
              <a:t>Но́эл</a:t>
            </a:r>
            <a:r>
              <a:rPr lang="ru-RU" sz="1600" b="1" i="1" dirty="0" smtClean="0">
                <a:solidFill>
                  <a:schemeClr val="accent5"/>
                </a:solidFill>
              </a:rPr>
              <a:t> </a:t>
            </a:r>
            <a:r>
              <a:rPr lang="ru-RU" sz="1600" b="1" i="1" dirty="0" err="1" smtClean="0">
                <a:solidFill>
                  <a:schemeClr val="accent5"/>
                </a:solidFill>
              </a:rPr>
              <a:t>Ба́йрон</a:t>
            </a:r>
            <a:endParaRPr lang="ru-RU" sz="1600" b="1" i="1" dirty="0"/>
          </a:p>
        </p:txBody>
      </p:sp>
      <p:pic>
        <p:nvPicPr>
          <p:cNvPr id="9" name="Рисунок 8" descr="George_Gordon_Byron,_6th_Baron_Byron_by_Richard_Westall_(2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5" y="1143002"/>
            <a:ext cx="3024336" cy="395431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Имя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556792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	</a:t>
            </a:r>
            <a:r>
              <a:rPr lang="ru-RU" sz="1600" b="1" dirty="0" smtClean="0"/>
              <a:t>Гордон</a:t>
            </a:r>
            <a:r>
              <a:rPr lang="ru-RU" sz="1600" dirty="0" smtClean="0"/>
              <a:t> — второе личное имя Байрона, данное ему при крещении и совпадающее с девичьей фамилией матери.</a:t>
            </a:r>
          </a:p>
          <a:p>
            <a:r>
              <a:rPr lang="ru-RU" sz="1600" dirty="0" smtClean="0"/>
              <a:t>	В 10-летнем возрасте после смерти двоюродного деда Джордж стал пэром Англии и получил титул «</a:t>
            </a:r>
            <a:r>
              <a:rPr lang="ru-RU" sz="1600" b="1" dirty="0" smtClean="0"/>
              <a:t>барон Байрон»</a:t>
            </a:r>
            <a:r>
              <a:rPr lang="ru-RU" sz="1600" dirty="0" smtClean="0"/>
              <a:t>, после чего, как это принято у пэров данного ранга, его обычным обиходным именем стало «</a:t>
            </a:r>
            <a:r>
              <a:rPr lang="ru-RU" sz="1600" b="1" dirty="0" smtClean="0"/>
              <a:t>лорд Байрон</a:t>
            </a:r>
            <a:r>
              <a:rPr lang="ru-RU" sz="1600" dirty="0" smtClean="0"/>
              <a:t>» или просто «</a:t>
            </a:r>
            <a:r>
              <a:rPr lang="ru-RU" sz="1600" b="1" dirty="0" smtClean="0"/>
              <a:t>Байрон</a:t>
            </a:r>
            <a:r>
              <a:rPr lang="ru-RU" sz="1600" dirty="0" smtClean="0"/>
              <a:t>».</a:t>
            </a:r>
          </a:p>
          <a:p>
            <a:r>
              <a:rPr lang="ru-RU" sz="1600" dirty="0"/>
              <a:t>	</a:t>
            </a:r>
            <a:r>
              <a:rPr lang="ru-RU" sz="1600" dirty="0" smtClean="0"/>
              <a:t>Впоследствии тёща Байрона завещала поэту имущество с условием носить её фамилию — </a:t>
            </a:r>
            <a:r>
              <a:rPr lang="ru-RU" sz="1600" b="1" dirty="0" err="1" smtClean="0"/>
              <a:t>Ноэл</a:t>
            </a:r>
            <a:r>
              <a:rPr lang="ru-RU" sz="1600" dirty="0" smtClean="0"/>
              <a:t> (</a:t>
            </a:r>
            <a:r>
              <a:rPr lang="ru-RU" sz="1600" dirty="0" err="1" smtClean="0"/>
              <a:t>Noel</a:t>
            </a:r>
            <a:r>
              <a:rPr lang="ru-RU" sz="1600" dirty="0" smtClean="0"/>
              <a:t>), и королевским патентом лорду Байрону было разрешено в порядке исключения носить фамилию </a:t>
            </a:r>
            <a:r>
              <a:rPr lang="ru-RU" sz="1600" dirty="0" err="1" smtClean="0"/>
              <a:t>Ноэл</a:t>
            </a:r>
            <a:r>
              <a:rPr lang="ru-RU" sz="1600" dirty="0" smtClean="0"/>
              <a:t> перед титулом, что он и делал, подписываясь иногда «</a:t>
            </a:r>
            <a:r>
              <a:rPr lang="ru-RU" sz="1600" dirty="0" err="1" smtClean="0"/>
              <a:t>Ноэл-Байрон</a:t>
            </a:r>
            <a:r>
              <a:rPr lang="ru-RU" sz="1600" dirty="0" smtClean="0"/>
              <a:t>». </a:t>
            </a:r>
            <a:endParaRPr lang="ru-RU" sz="1600" dirty="0"/>
          </a:p>
        </p:txBody>
      </p:sp>
      <p:pic>
        <p:nvPicPr>
          <p:cNvPr id="8" name="Рисунок 7" descr="Autograph-LordBy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5013176"/>
            <a:ext cx="4427984" cy="15947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79712" y="6237312"/>
            <a:ext cx="19141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i="1" dirty="0" smtClean="0"/>
              <a:t>Подпись Д. Байрона</a:t>
            </a:r>
            <a:endParaRPr lang="ru-RU" sz="15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Происхождение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340768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Его предки, выходцы из Нормандии, пришли в Англию вместе с Вильгельмом Завоевателем и, после сражения при Гастингсе, были награждены богатыми поместьями, отнятыми у саксов. Первоначальное имя </a:t>
            </a:r>
            <a:r>
              <a:rPr lang="ru-RU" sz="1600" dirty="0" err="1" smtClean="0"/>
              <a:t>Байронов</a:t>
            </a:r>
            <a:r>
              <a:rPr lang="ru-RU" sz="1600" dirty="0" smtClean="0"/>
              <a:t> — </a:t>
            </a:r>
            <a:r>
              <a:rPr lang="ru-RU" sz="1600" dirty="0" err="1" smtClean="0"/>
              <a:t>Бурунь</a:t>
            </a:r>
            <a:r>
              <a:rPr lang="ru-RU" sz="1600" dirty="0" smtClean="0"/>
              <a:t>. Это имя часто встречается в рыцарских летописях средних веков. Один из потомков этого рода уже при Генрихе II изменил, в соответствии с выговором, свою фамилию на фамилию Байрон. Особенно </a:t>
            </a:r>
            <a:r>
              <a:rPr lang="ru-RU" sz="1600" dirty="0" err="1" smtClean="0"/>
              <a:t>Байроны</a:t>
            </a:r>
            <a:r>
              <a:rPr lang="ru-RU" sz="1600" dirty="0" smtClean="0"/>
              <a:t> возвысились при Генрихе VIII, который наделил сэра имениями богатого </a:t>
            </a:r>
            <a:r>
              <a:rPr lang="ru-RU" sz="1600" dirty="0" err="1" smtClean="0"/>
              <a:t>Ньюстедского</a:t>
            </a:r>
            <a:r>
              <a:rPr lang="ru-RU" sz="1600" dirty="0" smtClean="0"/>
              <a:t> аббатства в </a:t>
            </a:r>
            <a:r>
              <a:rPr lang="ru-RU" sz="1600" dirty="0" err="1" smtClean="0"/>
              <a:t>Ноттингемском</a:t>
            </a:r>
            <a:r>
              <a:rPr lang="ru-RU" sz="1600" dirty="0" smtClean="0"/>
              <a:t> графстве.</a:t>
            </a:r>
            <a:endParaRPr lang="ru-RU" sz="1600" dirty="0"/>
          </a:p>
        </p:txBody>
      </p:sp>
      <p:pic>
        <p:nvPicPr>
          <p:cNvPr id="5" name="Рисунок 4" descr="800px-Newstead_Abbey_from_Morris's_Seats_of_Noblemen_and_Gentlemen_(188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3573016"/>
            <a:ext cx="4530080" cy="31144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5733256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err="1" smtClean="0"/>
              <a:t>Ньюстедское</a:t>
            </a:r>
            <a:r>
              <a:rPr lang="ru-RU" sz="1400" b="1" i="1" dirty="0" smtClean="0"/>
              <a:t> аббатство, разрушенное во время тюдоровской секуляризации, — родовое владение </a:t>
            </a:r>
            <a:r>
              <a:rPr lang="ru-RU" sz="1400" b="1" i="1" dirty="0" err="1" smtClean="0"/>
              <a:t>Байронов</a:t>
            </a:r>
            <a:endParaRPr lang="ru-RU" sz="1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путешествие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4847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июне 1809 года Байрон отправился в путешествие. Побывал в Испании, Албании, Греции, Турции и Малой Азии, где переплыл пролив Дарданеллы, чем впоследствии очень гордился.</a:t>
            </a:r>
            <a:endParaRPr lang="ru-RU" dirty="0"/>
          </a:p>
        </p:txBody>
      </p:sp>
      <p:pic>
        <p:nvPicPr>
          <p:cNvPr id="4" name="Рисунок 3" descr="483px-Lord_Byron_1804-6_Cr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564904"/>
            <a:ext cx="3382852" cy="41952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5816" y="6309320"/>
            <a:ext cx="1912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Байрон в 1804 году</a:t>
            </a:r>
            <a:endParaRPr lang="ru-RU" sz="16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«Чайльд-Гарольд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Слава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1628800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27 февраля 1812 года Байрон произнес в палате лордов свою первую речь, имевшую большой успех, а через два дня появились две первые песни Чайльд-Гарольда. Поэма имела баснословный успех, и 14 000 её экземпляров разошлись за один день, что сразу поставило автора в ряд первых литературных знаменитостей.</a:t>
            </a:r>
            <a:endParaRPr lang="ru-RU" dirty="0"/>
          </a:p>
        </p:txBody>
      </p:sp>
      <p:pic>
        <p:nvPicPr>
          <p:cNvPr id="4" name="Рисунок 3" descr="800px-Childe_har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861048"/>
            <a:ext cx="4824536" cy="26896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5656" y="5877272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Картина «Паломничество Чайльд-Гарольда» кисти Уильяма Тёрнера, 1823</a:t>
            </a:r>
            <a:endParaRPr lang="ru-RU" sz="14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Жизнь за границей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1412776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Перед отъездом за границу он продал своё имение </a:t>
            </a:r>
            <a:r>
              <a:rPr lang="ru-RU" sz="1600" dirty="0" err="1" smtClean="0"/>
              <a:t>Ньюстед</a:t>
            </a:r>
            <a:r>
              <a:rPr lang="ru-RU" sz="1600" dirty="0" smtClean="0"/>
              <a:t>, и это дало Байрону возможность не тяготиться постоянным безденежьем. Теперь он мог предаться уединению, которого так жаждал. За границей он поселился в вилле </a:t>
            </a:r>
            <a:r>
              <a:rPr lang="ru-RU" sz="1600" dirty="0" err="1" smtClean="0"/>
              <a:t>Диодати</a:t>
            </a:r>
            <a:r>
              <a:rPr lang="ru-RU" sz="1600" dirty="0" smtClean="0"/>
              <a:t> на женевской </a:t>
            </a:r>
            <a:r>
              <a:rPr lang="ru-RU" sz="1600" dirty="0" err="1" smtClean="0"/>
              <a:t>ривьере</a:t>
            </a:r>
            <a:r>
              <a:rPr lang="ru-RU" sz="1600" dirty="0" smtClean="0"/>
              <a:t>. Лето Байрон провел на вилле, совершив две небольшие экскурсии по Швейцарии: одну с </a:t>
            </a:r>
            <a:r>
              <a:rPr lang="ru-RU" sz="1600" dirty="0" err="1" smtClean="0"/>
              <a:t>Гобгаузом</a:t>
            </a:r>
            <a:r>
              <a:rPr lang="ru-RU" sz="1600" dirty="0" smtClean="0"/>
              <a:t>, другую с поэтом Шелли.</a:t>
            </a:r>
            <a:endParaRPr lang="ru-RU" sz="1600" dirty="0"/>
          </a:p>
        </p:txBody>
      </p:sp>
      <p:pic>
        <p:nvPicPr>
          <p:cNvPr id="5" name="Рисунок 4" descr="800px-Villa_diodati_2008.07.27_rg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780928"/>
            <a:ext cx="5184576" cy="38884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648" y="5661248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Вилла </a:t>
            </a:r>
            <a:r>
              <a:rPr lang="ru-RU" sz="1400" b="1" i="1" dirty="0" err="1" smtClean="0"/>
              <a:t>Диодати</a:t>
            </a:r>
            <a:r>
              <a:rPr lang="ru-RU" sz="1400" b="1" i="1" dirty="0" smtClean="0"/>
              <a:t>, где в 1816 г. жили Байрон, Шелли, его жена Мэри и Дж. </a:t>
            </a:r>
            <a:r>
              <a:rPr lang="ru-RU" sz="1400" b="1" i="1" dirty="0" err="1" smtClean="0"/>
              <a:t>Полидори</a:t>
            </a:r>
            <a:endParaRPr lang="ru-RU" sz="14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Поездка в Грецию и смерть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1412776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Байрон, узнав о греческом восстании, после предварительных переговоров с комитетом филэллинов, образованным в Англии для помощи Греции, решился отправиться туда и со страстным нетерпением стал готовиться к отъезду.</a:t>
            </a:r>
          </a:p>
          <a:p>
            <a:r>
              <a:rPr lang="ru-RU" sz="1600" dirty="0" smtClean="0"/>
              <a:t>   На собственные средства купил английский бриг, припасы, оружие и снарядил полтысячи солдат, с которыми 14 июля 1823 год отплыл в Грецию.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284984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В Миссолонги Байрон заболел лихорадкой, продолжая отдавать все свои силы на борьбу за свободу страны.</a:t>
            </a:r>
          </a:p>
          <a:p>
            <a:r>
              <a:rPr lang="ru-RU" sz="1600" dirty="0" smtClean="0"/>
              <a:t>   Постоянно хворавшего Байрона очень тревожила болезнь его дочери Ады. Получив письмо с хорошей вестью о её выздоровлении, он захотел выехать прогуляться с графом </a:t>
            </a:r>
            <a:r>
              <a:rPr lang="ru-RU" sz="1600" dirty="0" err="1" smtClean="0"/>
              <a:t>Гамба</a:t>
            </a:r>
            <a:r>
              <a:rPr lang="ru-RU" sz="1600" dirty="0" smtClean="0"/>
              <a:t>. Во время прогулки пошёл страшный дождь, и Байрон окончательно захворал.</a:t>
            </a:r>
          </a:p>
          <a:p>
            <a:r>
              <a:rPr lang="ru-RU" sz="1600" dirty="0" smtClean="0"/>
              <a:t>   Байрон был погребён в родовом склепе в церкви </a:t>
            </a:r>
            <a:r>
              <a:rPr lang="ru-RU" sz="1600" dirty="0" err="1" smtClean="0"/>
              <a:t>Ханкелл-Торкард</a:t>
            </a:r>
            <a:r>
              <a:rPr lang="ru-RU" sz="1600" dirty="0" smtClean="0"/>
              <a:t> неподалёку от </a:t>
            </a:r>
            <a:r>
              <a:rPr lang="ru-RU" sz="1600" dirty="0" err="1" smtClean="0"/>
              <a:t>Ньюстедского</a:t>
            </a:r>
            <a:r>
              <a:rPr lang="ru-RU" sz="1600" dirty="0" smtClean="0"/>
              <a:t> аббатства в Ноттингемшире.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Судьба семьи </a:t>
            </a:r>
            <a:r>
              <a:rPr lang="ru-RU" dirty="0" smtClean="0"/>
              <a:t>Байрона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628800"/>
            <a:ext cx="72728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Вдова поэта, леди Анна Изабелла Байрон, провела остаток своей долгой жизни в уединении, занимаясь делами благотворительности, — совершенно забытая в большом свете. Только известие о её смерти, 16 мая 1860 года, пробудило о ней воспоминания.</a:t>
            </a:r>
          </a:p>
          <a:p>
            <a:r>
              <a:rPr lang="ru-RU" sz="1600" dirty="0" smtClean="0"/>
              <a:t>   Законная дочь лорда Байрона — Ада, вышла в 1835 году замуж за графа Уильяма </a:t>
            </a:r>
            <a:r>
              <a:rPr lang="ru-RU" sz="1600" dirty="0" err="1" smtClean="0"/>
              <a:t>Лавлейса</a:t>
            </a:r>
            <a:r>
              <a:rPr lang="ru-RU" sz="1600" dirty="0" smtClean="0"/>
              <a:t> и скончалась 27 ноября 1852 года, оставив двух сыновей и дочь. Она известна как математик, одна из первых создателей вычислительной техники и сотрудница Чарльза Бэббиджа.</a:t>
            </a:r>
            <a:endParaRPr lang="ru-RU" sz="1600" dirty="0"/>
          </a:p>
        </p:txBody>
      </p:sp>
      <p:pic>
        <p:nvPicPr>
          <p:cNvPr id="4" name="Рисунок 3" descr="Ada_Lovelace_18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491660"/>
            <a:ext cx="2703188" cy="33663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60032" y="6309320"/>
            <a:ext cx="14401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i="1" dirty="0" smtClean="0"/>
              <a:t>Ада  Лавлейс</a:t>
            </a:r>
            <a:endParaRPr lang="ru-RU" sz="1500" b="1" i="1" dirty="0"/>
          </a:p>
        </p:txBody>
      </p:sp>
      <p:pic>
        <p:nvPicPr>
          <p:cNvPr id="6" name="Рисунок 5" descr="Annabella_Byron_(1792-186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3717032"/>
            <a:ext cx="2284353" cy="30568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51920" y="3933056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i="1" dirty="0" smtClean="0"/>
              <a:t>Анна Изабелла Байрон</a:t>
            </a:r>
            <a:endParaRPr lang="ru-RU" sz="15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410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Джордж Гордон Ноел Байрон George Gordon Byron</vt:lpstr>
      <vt:lpstr>Джордж Го́рдон Но́эл Ба́йрон, с 1798г  6-й барон Байрон (22 января 1788 года — 19 апреля 1824 года). Обычно именуемый просто лорд Байрон  — английский поэт-романтик, покоривший воображение всей Европы своим «мрачным эгоизмом». Наряду с П. Б. Шелли и Дж. Китсом представляет младшее поколение английских романтиков. Его альтер-эго Чайльд-Гарольд стал прототипом бесчисленных байронических героев в разных литературах  Европы. Поэт принял участие в Греческой революции и потому считается национальным героем Греции.</vt:lpstr>
      <vt:lpstr>Имя</vt:lpstr>
      <vt:lpstr>Происхождение</vt:lpstr>
      <vt:lpstr>Первое путешествие</vt:lpstr>
      <vt:lpstr>«Чайльд-Гарольд»  Слава</vt:lpstr>
      <vt:lpstr>Жизнь за границей</vt:lpstr>
      <vt:lpstr>Поездка в Грецию и смерть</vt:lpstr>
      <vt:lpstr>Судьба семьи Байрона</vt:lpstr>
      <vt:lpstr>Произведения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Джордж Гордон Ноел Байрон George Gordon Byron</dc:title>
  <dc:creator>Admin</dc:creator>
  <cp:lastModifiedBy>Admin</cp:lastModifiedBy>
  <cp:revision>11</cp:revision>
  <dcterms:created xsi:type="dcterms:W3CDTF">2013-09-28T10:24:00Z</dcterms:created>
  <dcterms:modified xsi:type="dcterms:W3CDTF">2013-09-28T12:10:29Z</dcterms:modified>
</cp:coreProperties>
</file>