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8" r:id="rId5"/>
    <p:sldId id="263" r:id="rId6"/>
    <p:sldId id="261" r:id="rId7"/>
    <p:sldId id="265" r:id="rId8"/>
    <p:sldId id="262" r:id="rId9"/>
    <p:sldId id="264" r:id="rId10"/>
    <p:sldId id="280" r:id="rId11"/>
    <p:sldId id="266" r:id="rId12"/>
    <p:sldId id="284" r:id="rId13"/>
    <p:sldId id="260" r:id="rId14"/>
    <p:sldId id="259" r:id="rId15"/>
    <p:sldId id="273" r:id="rId16"/>
    <p:sldId id="267" r:id="rId17"/>
    <p:sldId id="270" r:id="rId18"/>
    <p:sldId id="268" r:id="rId19"/>
    <p:sldId id="283" r:id="rId20"/>
    <p:sldId id="269" r:id="rId21"/>
    <p:sldId id="272" r:id="rId22"/>
    <p:sldId id="271" r:id="rId23"/>
    <p:sldId id="274" r:id="rId24"/>
    <p:sldId id="278" r:id="rId25"/>
    <p:sldId id="281" r:id="rId26"/>
    <p:sldId id="279" r:id="rId27"/>
    <p:sldId id="282" r:id="rId28"/>
    <p:sldId id="275" r:id="rId2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8/30/2014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5000_%D1%80%D1%83%D0%B1%D0%BB%D0%B5%D0%B9" TargetMode="External"/><Relationship Id="rId2" Type="http://schemas.openxmlformats.org/officeDocument/2006/relationships/hyperlink" Target="https://ru.wikipedia.org/wiki/2006_%D0%B3%D0%BE%D0%B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ru.wikipedia.org/wiki/%D0%A3%D1%81%D1%81%D1%83%D1%80%D0%B8_(%D1%80%D0%B5%D0%BA%D0%B0)" TargetMode="External"/><Relationship Id="rId13" Type="http://schemas.openxmlformats.org/officeDocument/2006/relationships/hyperlink" Target="https://ru.wikipedia.org/wiki/%D0%A1%D0%B8%D1%85%D0%BE%D1%82%D1%8D-%D0%90%D0%BB%D0%B8%D0%BD%D1%8C" TargetMode="External"/><Relationship Id="rId18" Type="http://schemas.openxmlformats.org/officeDocument/2006/relationships/hyperlink" Target="https://ru.wikipedia.org/wiki/2007_%D0%B3%D0%BE%D0%B4" TargetMode="External"/><Relationship Id="rId3" Type="http://schemas.openxmlformats.org/officeDocument/2006/relationships/hyperlink" Target="https://ru.wikipedia.org/wiki/%D0%9B%D0%B0%D1%82%D0%B8%D0%BD%D1%81%D0%BA%D0%B8%D0%B9_%D1%8F%D0%B7%D1%8B%D0%BA" TargetMode="External"/><Relationship Id="rId7" Type="http://schemas.openxmlformats.org/officeDocument/2006/relationships/hyperlink" Target="https://ru.wikipedia.org/wiki/%D0%90%D0%BC%D1%83%D1%80_(%D1%80%D0%B5%D0%BA%D0%B0)" TargetMode="External"/><Relationship Id="rId12" Type="http://schemas.openxmlformats.org/officeDocument/2006/relationships/hyperlink" Target="https://ru.wikipedia.org/wiki/%D0%9C%D0%B0%D0%BD%D1%87%D0%B6%D1%83%D1%80%D0%B8%D1%8F" TargetMode="External"/><Relationship Id="rId17" Type="http://schemas.openxmlformats.org/officeDocument/2006/relationships/hyperlink" Target="https://ru.wikipedia.org/wiki/20_%D1%84%D0%B5%D0%B2%D1%80%D0%B0%D0%BB%D1%8F" TargetMode="External"/><Relationship Id="rId2" Type="http://schemas.openxmlformats.org/officeDocument/2006/relationships/hyperlink" Target="https://ru.wikipedia.org/wiki/%C0%EC%F3%F0%F1%EA%E8%E9_%F2%E8%E3%F0" TargetMode="External"/><Relationship Id="rId16" Type="http://schemas.openxmlformats.org/officeDocument/2006/relationships/hyperlink" Target="https://ru.wikipedia.org/wiki/%D0%9F%D0%BB%D0%B5%D0%B9%D1%81%D1%82%D0%BE%D1%86%D0%B5%D0%BD%D0%BE%D0%B2%D1%8B%D0%B9_%D0%BF%D0%B0%D1%80%D0%BA" TargetMode="External"/><Relationship Id="rId1" Type="http://schemas.openxmlformats.org/officeDocument/2006/relationships/slideLayout" Target="../slideLayouts/slideLayout2.xml"/><Relationship Id="rId6" Type="http://schemas.openxmlformats.org/officeDocument/2006/relationships/hyperlink" Target="https://ru.wikipedia.org/wiki/%D0%9A%D1%80%D0%B0%D1%81%D0%BD%D0%B0%D1%8F_%D0%BA%D0%BD%D0%B8%D0%B3%D0%B0" TargetMode="External"/><Relationship Id="rId11" Type="http://schemas.openxmlformats.org/officeDocument/2006/relationships/hyperlink" Target="https://ru.wikipedia.org/wiki/%D0%9A%D0%B8%D1%82%D0%B0%D0%B9" TargetMode="External"/><Relationship Id="rId5" Type="http://schemas.openxmlformats.org/officeDocument/2006/relationships/hyperlink" Target="https://ru.wikipedia.org/wiki/%D0%A2%D0%B8%D0%B3%D1%80" TargetMode="External"/><Relationship Id="rId15" Type="http://schemas.openxmlformats.org/officeDocument/2006/relationships/hyperlink" Target="https://ru.wikipedia.org/wiki/2003" TargetMode="External"/><Relationship Id="rId10" Type="http://schemas.openxmlformats.org/officeDocument/2006/relationships/hyperlink" Target="https://ru.wikipedia.org/wiki/%D0%9F%D1%80%D0%B8%D0%BC%D0%BE%D1%80%D1%81%D0%BA%D0%B8%D0%B9_%D0%BA%D1%80%D0%B0%D0%B9" TargetMode="External"/><Relationship Id="rId4" Type="http://schemas.openxmlformats.org/officeDocument/2006/relationships/hyperlink" Target="https://ru.wikipedia.org/wiki/%D0%9F%D0%BE%D0%B4%D0%B2%D0%B8%D0%B4" TargetMode="External"/><Relationship Id="rId9" Type="http://schemas.openxmlformats.org/officeDocument/2006/relationships/hyperlink" Target="https://ru.wikipedia.org/wiki/%D0%A5%D0%B0%D0%B1%D0%B0%D1%80%D0%BE%D0%B2%D1%81%D0%BA%D0%B8%D0%B9_%D0%BA%D1%80%D0%B0%D0%B9" TargetMode="External"/><Relationship Id="rId14" Type="http://schemas.openxmlformats.org/officeDocument/2006/relationships/hyperlink" Target="https://ru.wikipedia.org/wiki/%D0%9B%D0%B0%D0%B7%D0%BE%D0%B2%D1%81%D0%BA%D0%B8%D0%B9_%D1%80%D0%B0%D0%B9%D0%BE%D0%BD_%D0%9F%D1%80%D0%B8%D0%BC%D0%BE%D1%80%D1%81%D0%BA%D0%BE%D0%B3%D0%BE_%D0%BA%D1%80%D0%B0%D1%8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ru.wikipedia.org/wiki/%D0%94%D0%B0%D0%BB%D1%8C%D0%BD%D0%B5%D0%B2%D0%BE%D1%81%D1%82%D0%BE%D1%87%D0%BD%D0%BE%D0%B5_%D0%BE%D1%82%D0%B4%D0%B5%D0%BB%D0%B5%D0%BD%D0%B8%D0%B5_%D0%A0%D0%BE%D1%81%D1%81%D0%B8%D0%B9%D1%81%D0%BA%D0%BE%D0%B9_%D0%B0%D0%BA%D0%B0%D0%B4%D0%B5%D0%BC%D0%B8%D0%B8_%D0%BD%D0%B0%D1%83%D0%BA" TargetMode="External"/><Relationship Id="rId3" Type="http://schemas.openxmlformats.org/officeDocument/2006/relationships/hyperlink" Target="https://ru.wikipedia.org/wiki/2007_%D0%B3%D0%BE%D0%B4" TargetMode="External"/><Relationship Id="rId7" Type="http://schemas.openxmlformats.org/officeDocument/2006/relationships/hyperlink" Target="https://ru.wikipedia.org/wiki/%D0%A3%D1%81%D1%81%D1%83%D1%80%D0%B8%D0%B9%D1%81%D0%BA%D0%B8%D0%B9_%D0%B7%D0%B0%D0%BF%D0%BE%D0%B2%D0%B5%D0%B4%D0%BD%D0%B8%D0%BA" TargetMode="External"/><Relationship Id="rId2" Type="http://schemas.openxmlformats.org/officeDocument/2006/relationships/hyperlink" Target="https://ru.wikipedia.org/wiki/%D0%9A%D1%80%D0%B0%D1%81%D0%BD%D0%B0%D1%8F_%D0%BA%D0%BD%D0%B8%D0%B3%D0%B0_%D0%A0%D0%BE%D1%81%D1%81%D0%B8%D0%B8" TargetMode="External"/><Relationship Id="rId1" Type="http://schemas.openxmlformats.org/officeDocument/2006/relationships/slideLayout" Target="../slideLayouts/slideLayout2.xml"/><Relationship Id="rId6" Type="http://schemas.openxmlformats.org/officeDocument/2006/relationships/hyperlink" Target="https://ru.wikipedia.org/wiki/%D0%98%D0%BD%D1%81%D1%82%D0%B8%D1%82%D1%83%D1%82_%D0%BF%D1%80%D0%BE%D0%B1%D0%BB%D0%B5%D0%BC_%D1%8D%D0%BA%D0%BE%D0%BB%D0%BE%D0%B3%D0%B8%D0%B8_%D0%B8_%D1%8D%D0%B2%D0%BE%D0%BB%D1%8E%D1%86%D0%B8%D0%B8_%D0%B8%D0%BC%D0%B5%D0%BD%D0%B8_%D0%90._%D0%9D._%D0%A1%D0%B5%D0%B2%D0%B5%D1%80%D1%86%D0%BE%D0%B2%D0%B0_%D0%A0%D0%90%D0%9D" TargetMode="External"/><Relationship Id="rId5" Type="http://schemas.openxmlformats.org/officeDocument/2006/relationships/hyperlink" Target="https://ru.wikipedia.org/wiki/%C0%EC%F3%F0%F1%EA%E8%E9_%F2%E8%E3%F0" TargetMode="External"/><Relationship Id="rId10" Type="http://schemas.openxmlformats.org/officeDocument/2006/relationships/hyperlink" Target="https://ru.wikipedia.org/wiki/%D0%94%D0%B0%D0%BB%D1%8C%D0%BD%D0%B8%D0%B9_%D0%92%D0%BE%D1%81%D1%82%D0%BE%D0%BA_%D0%A0%D0%BE%D1%81%D1%81%D0%B8%D0%B8" TargetMode="External"/><Relationship Id="rId4" Type="http://schemas.openxmlformats.org/officeDocument/2006/relationships/hyperlink" Target="https://ru.wikipedia.org/wiki/%D0%92%D1%81%D0%B5%D0%BC%D0%B8%D1%80%D0%BD%D1%8B%D0%B9_%D1%84%D0%BE%D0%BD%D0%B4_%D0%B4%D0%B8%D0%BA%D0%BE%D0%B9_%D0%BF%D1%80%D0%B8%D1%80%D0%BE%D0%B4%D1%8B" TargetMode="External"/><Relationship Id="rId9" Type="http://schemas.openxmlformats.org/officeDocument/2006/relationships/hyperlink" Target="https://ru.wikipedia.org/wiki/%D0%9F%D1%80%D0%B8%D0%BC%D0%BE%D1%80%D1%81%D0%BA%D0%B8%D0%B9_%D0%BA%D1%80%D0%B0%D0%B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ru.wikipedia.org/wiki/%D0%A5%D0%BE%D0%B4%D0%BE%D1%80%D0%B8" TargetMode="External"/><Relationship Id="rId3" Type="http://schemas.openxmlformats.org/officeDocument/2006/relationships/hyperlink" Target="https://ru.wikipedia.org/wiki/%D0%93%D0%B5%D1%80%D0%B1_%D0%9F%D1%80%D0%B8%D0%BC%D0%BE%D1%80%D1%81%D0%BA%D0%BE%D0%B3%D0%BE_%D0%BA%D1%80%D0%B0%D1%8F" TargetMode="External"/><Relationship Id="rId7" Type="http://schemas.openxmlformats.org/officeDocument/2006/relationships/hyperlink" Target="https://ru.wikipedia.org/wiki/%D0%94%D0%B0%D0%BB%D1%8C%D0%BD%D0%B8%D0%B9_%D0%92%D0%BE%D1%81%D1%82%D0%BE%D0%BA" TargetMode="External"/><Relationship Id="rId2" Type="http://schemas.openxmlformats.org/officeDocument/2006/relationships/hyperlink" Target="https://ru.wikipedia.org/wiki/%D0%A4%D0%BB%D0%B0%D0%B3_%D0%9F%D1%80%D0%B8%D0%BC%D0%BE%D1%80%D1%81%D0%BA%D0%BE%D0%B3%D0%BE_%D0%BA%D1%80%D0%B0%D1%8F" TargetMode="External"/><Relationship Id="rId1" Type="http://schemas.openxmlformats.org/officeDocument/2006/relationships/slideLayout" Target="../slideLayouts/slideLayout2.xml"/><Relationship Id="rId6" Type="http://schemas.openxmlformats.org/officeDocument/2006/relationships/hyperlink" Target="https://ru.wikipedia.org/wiki/%D0%93%D0%B5%D1%80%D0%B1_%D0%A5%D0%B0%D0%B1%D0%B0%D1%80%D0%BE%D0%B2%D1%81%D0%BA%D0%BE%D0%B3%D0%BE_%D0%BA%D1%80%D0%B0%D1%8F" TargetMode="External"/><Relationship Id="rId5" Type="http://schemas.openxmlformats.org/officeDocument/2006/relationships/hyperlink" Target="https://ru.wikipedia.org/wiki/%D0%93%D0%B5%D1%80%D0%B0%D0%BB%D1%8C%D0%B4%D0%B8%D0%BA%D0%B0" TargetMode="External"/><Relationship Id="rId10" Type="http://schemas.openxmlformats.org/officeDocument/2006/relationships/hyperlink" Target="https://ru.wikipedia.org/wiki/%C0%EC%F3%F0%F1%EA%E8%E9_%F2%E8%E3%F0" TargetMode="External"/><Relationship Id="rId4" Type="http://schemas.openxmlformats.org/officeDocument/2006/relationships/hyperlink" Target="https://ru.wikipedia.org/wiki/%D0%9F%D1%80%D0%B8%D0%BC%D0%BE%D1%80%D1%81%D0%BA%D0%B8%D0%B9_%D0%BA%D1%80%D0%B0%D0%B9" TargetMode="External"/><Relationship Id="rId9" Type="http://schemas.openxmlformats.org/officeDocument/2006/relationships/hyperlink" Target="https://ru.wikipedia.org/wiki/%D0%9A%D0%B8%D1%82%D0%B0%D0%B9"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ru.wikipedia.org/wiki/%D0%9C%D0%B5%D0%B4%D0%B2%D0%B5%D0%B4%D1%8C" TargetMode="External"/><Relationship Id="rId13" Type="http://schemas.openxmlformats.org/officeDocument/2006/relationships/hyperlink" Target="https://ru.wikipedia.org/wiki/%D0%A5%D0%B0%D0%B1%D0%B0%D1%80%D0%BE%D0%B2%D1%81%D0%BA" TargetMode="External"/><Relationship Id="rId3" Type="http://schemas.openxmlformats.org/officeDocument/2006/relationships/hyperlink" Target="https://ru.wikipedia.org/wiki/28_%D0%B8%D1%8E%D0%BB%D1%8F" TargetMode="External"/><Relationship Id="rId7" Type="http://schemas.openxmlformats.org/officeDocument/2006/relationships/hyperlink" Target="https://ru.wikipedia.org/wiki/%D0%91%D0%B5%D0%BB%D1%8B%D0%B9_%D1%86%D0%B2%D0%B5%D1%82" TargetMode="External"/><Relationship Id="rId12" Type="http://schemas.openxmlformats.org/officeDocument/2006/relationships/hyperlink" Target="https://ru.wikipedia.org/wiki/%D0%92%D0%BE%D1%81%D1%82%D0%BE%D0%BA" TargetMode="External"/><Relationship Id="rId2" Type="http://schemas.openxmlformats.org/officeDocument/2006/relationships/hyperlink" Target="https://ru.wikipedia.org/wiki/%D0%A5%D0%B0%D0%B1%D0%B0%D1%80%D0%BE%D0%B2%D1%81%D0%BA%D0%B8%D0%B9_%D0%BA%D1%80%D0%B0%D0%B9" TargetMode="External"/><Relationship Id="rId1" Type="http://schemas.openxmlformats.org/officeDocument/2006/relationships/slideLayout" Target="../slideLayouts/slideLayout2.xml"/><Relationship Id="rId6" Type="http://schemas.openxmlformats.org/officeDocument/2006/relationships/hyperlink" Target="https://ru.wikipedia.org/wiki/%D0%A9%D0%B8%D1%82" TargetMode="External"/><Relationship Id="rId11" Type="http://schemas.openxmlformats.org/officeDocument/2006/relationships/hyperlink" Target="https://ru.wikipedia.org/wiki/%D0%A1%D0%BE%D0%BB%D0%BD%D1%86%D0%B5" TargetMode="External"/><Relationship Id="rId5" Type="http://schemas.openxmlformats.org/officeDocument/2006/relationships/hyperlink" Target="https://ru.wikipedia.org/wiki/%D0%93%D0%B5%D1%80%D0%B1" TargetMode="External"/><Relationship Id="rId10" Type="http://schemas.openxmlformats.org/officeDocument/2006/relationships/hyperlink" Target="https://ru.wikipedia.org/wiki/%D0%93%D0%BB%D0%B0%D0%B7%D0%B0" TargetMode="External"/><Relationship Id="rId4" Type="http://schemas.openxmlformats.org/officeDocument/2006/relationships/hyperlink" Target="https://ru.wikipedia.org/wiki/1994_%D0%B3%D0%BE%D0%B4" TargetMode="External"/><Relationship Id="rId9" Type="http://schemas.openxmlformats.org/officeDocument/2006/relationships/hyperlink" Target="https://ru.wikipedia.org/wiki/%D0%93%D0%B5%D1%80%D0%B1_%D0%A5%D0%B0%D0%B1%D0%B0%D1%80%D0%BE%D0%B2%D1%81%D0%BA%D0%B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9C%D0%B5%D0%B4%D0%B2%D0%B5%D0%B4%D1%8C" TargetMode="External"/><Relationship Id="rId3" Type="http://schemas.openxmlformats.org/officeDocument/2006/relationships/hyperlink" Target="https://ru.wikipedia.org/wiki/%D0%93%D0%BE%D0%BB%D1%83%D0%B1%D0%BE%D0%B9_%D1%86%D0%B2%D0%B5%D1%82" TargetMode="External"/><Relationship Id="rId7" Type="http://schemas.openxmlformats.org/officeDocument/2006/relationships/hyperlink" Target="https://ru.wikipedia.org/wiki/%D0%93%D0%B5%D1%80%D0%B0%D0%BB%D1%8C%D0%B4%D0%B8%D0%BA%D0%B0" TargetMode="External"/><Relationship Id="rId2" Type="http://schemas.openxmlformats.org/officeDocument/2006/relationships/hyperlink" Target="https://ru.wikipedia.org/wiki/%D0%9A%D1%80%D0%B0%D1%81%D0%BD%D1%8B%D0%B9_%D1%86%D0%B2%D0%B5%D1%82" TargetMode="External"/><Relationship Id="rId1" Type="http://schemas.openxmlformats.org/officeDocument/2006/relationships/slideLayout" Target="../slideLayouts/slideLayout2.xml"/><Relationship Id="rId6" Type="http://schemas.openxmlformats.org/officeDocument/2006/relationships/hyperlink" Target="https://ru.wikipedia.org/wiki/%D0%A1%D0%B5%D1%80%D0%B5%D0%B1%D1%80%D0%BE" TargetMode="External"/><Relationship Id="rId5" Type="http://schemas.openxmlformats.org/officeDocument/2006/relationships/hyperlink" Target="https://ru.wikipedia.org/wiki/%D0%97%D0%BE%D0%BB%D0%BE%D1%82%D0%BE" TargetMode="External"/><Relationship Id="rId4" Type="http://schemas.openxmlformats.org/officeDocument/2006/relationships/hyperlink" Target="https://ru.wikipedia.org/wiki/%D0%A7%D1%91%D1%80%D0%BD%D1%8B%D0%B9_%D1%86%D0%B2%D0%B5%D1%82" TargetMode="External"/><Relationship Id="rId9" Type="http://schemas.openxmlformats.org/officeDocument/2006/relationships/hyperlink" Target="https://ru.wikipedia.org/wiki/%D0%A0%D0%BE%D1%81%D1%81%D0%B8%D1%8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A5%D0%B8%D1%89%D0%BD%D1%8B%D0%B5" TargetMode="External"/><Relationship Id="rId2" Type="http://schemas.openxmlformats.org/officeDocument/2006/relationships/hyperlink" Target="https://ru.wikipedia.org/wiki/%D0%9B%D0%B0%D1%82%D0%B8%D0%BD%D1%81%D0%BA%D0%B8%D0%B9_%D1%8F%D0%B7%D1%8B%D0%B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ru.wikipedia.org/wiki/%D0%91%D1%83%D1%80%D1%8B%D0%B9_%D0%BC%D0%B5%D0%B4%D0%B2%D0%B5%D0%B4%D1%8C"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7562"/>
          </a:xfrm>
        </p:spPr>
        <p:txBody>
          <a:bodyPr>
            <a:noAutofit/>
          </a:bodyPr>
          <a:lstStyle/>
          <a:p>
            <a:r>
              <a:rPr lang="ru-RU" sz="8800" b="1" i="1" dirty="0" smtClean="0">
                <a:solidFill>
                  <a:srgbClr val="FF0000"/>
                </a:solidFill>
                <a:latin typeface="Book Antiqua" pitchFamily="18" charset="0"/>
                <a:ea typeface="Batang" pitchFamily="18" charset="-127"/>
              </a:rPr>
              <a:t>Животные </a:t>
            </a:r>
            <a:br>
              <a:rPr lang="ru-RU" sz="8800" b="1" i="1" dirty="0" smtClean="0">
                <a:solidFill>
                  <a:srgbClr val="FF0000"/>
                </a:solidFill>
                <a:latin typeface="Book Antiqua" pitchFamily="18" charset="0"/>
                <a:ea typeface="Batang" pitchFamily="18" charset="-127"/>
              </a:rPr>
            </a:br>
            <a:r>
              <a:rPr lang="ru-RU" sz="8800" b="1" i="1" dirty="0" smtClean="0">
                <a:solidFill>
                  <a:srgbClr val="FF0000"/>
                </a:solidFill>
                <a:latin typeface="Book Antiqua" pitchFamily="18" charset="0"/>
                <a:ea typeface="Batang" pitchFamily="18" charset="-127"/>
              </a:rPr>
              <a:t>на гербах </a:t>
            </a:r>
            <a:br>
              <a:rPr lang="ru-RU" sz="8800" b="1" i="1" dirty="0" smtClean="0">
                <a:solidFill>
                  <a:srgbClr val="FF0000"/>
                </a:solidFill>
                <a:latin typeface="Book Antiqua" pitchFamily="18" charset="0"/>
                <a:ea typeface="Batang" pitchFamily="18" charset="-127"/>
              </a:rPr>
            </a:br>
            <a:r>
              <a:rPr lang="ru-RU" sz="8800" b="1" i="1" dirty="0" smtClean="0">
                <a:solidFill>
                  <a:srgbClr val="FF0000"/>
                </a:solidFill>
                <a:latin typeface="Book Antiqua" pitchFamily="18" charset="0"/>
                <a:ea typeface="Batang" pitchFamily="18" charset="-127"/>
              </a:rPr>
              <a:t>Дальнего Востока</a:t>
            </a:r>
            <a:endParaRPr lang="ru-RU" sz="8800" b="1" i="1" dirty="0">
              <a:solidFill>
                <a:srgbClr val="FF0000"/>
              </a:solidFill>
              <a:latin typeface="Book Antiqua" pitchFamily="18" charset="0"/>
              <a:ea typeface="Batang" pitchFamily="18" charset="-12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 медведя</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МЕДВЕДЬ. В мифологических представлениях и ритуале Медведь может выступать как божество (в частности, умирающее и возрождающееся) , культурный герой, основатель традиции, предок, родоначальник, тотем, дух-охранитель, дух-целитель, хозяин нижнего мира, священное и (или) жертвенное животное, зооморфный классификатор, элемент астрального кода, воплощение души, даритель, звериный двойник человека, помощник шамана, его зооморфная ипостась и душа, оборотень и т. п. Медведь — один из главных героев животного эпоса, сказок, </a:t>
            </a:r>
            <a:r>
              <a:rPr lang="ru-RU" dirty="0" err="1" smtClean="0"/>
              <a:t>быличек</a:t>
            </a:r>
            <a:r>
              <a:rPr lang="ru-RU" dirty="0" smtClean="0"/>
              <a:t>, песен, загадок, поверий, заговоров и др. Значение Медведя определяется прежде всего его подобием человеку, толкуемым мифопоэтическим сознанием как указание на общее их происхождение или происхождение друг от друга. Тему подобия или тождества Медведя и человека в разных планах реализует ритуал медвежьей охоты, составляющий ядро культа Медведя.</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Помогите опознать животное - Страница 2 - Форум о поисковых системах"/>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Геннадий Павлишин иллюстрации к Амурским сказкам"/>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e/e2/Coat_of_Arms_of_Khabarovsk.svg/624px-Coat_of_Arms_of_Khabarovsk.svg.png"/>
          <p:cNvPicPr>
            <a:picLocks noChangeAspect="1" noChangeArrowheads="1"/>
          </p:cNvPicPr>
          <p:nvPr/>
        </p:nvPicPr>
        <p:blipFill>
          <a:blip r:embed="rId2" cstate="print"/>
          <a:srcRect/>
          <a:stretch>
            <a:fillRect/>
          </a:stretch>
        </p:blipFill>
        <p:spPr bwMode="auto">
          <a:xfrm>
            <a:off x="1600200" y="-11723"/>
            <a:ext cx="5486400" cy="703384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 Хабаровска</a:t>
            </a:r>
            <a:endParaRPr lang="ru-RU" dirty="0"/>
          </a:p>
        </p:txBody>
      </p:sp>
      <p:sp>
        <p:nvSpPr>
          <p:cNvPr id="3" name="Содержимое 2"/>
          <p:cNvSpPr>
            <a:spLocks noGrp="1"/>
          </p:cNvSpPr>
          <p:nvPr>
            <p:ph idx="1"/>
          </p:nvPr>
        </p:nvSpPr>
        <p:spPr/>
        <p:txBody>
          <a:bodyPr>
            <a:normAutofit fontScale="62500" lnSpcReduction="20000"/>
          </a:bodyPr>
          <a:lstStyle/>
          <a:p>
            <a:r>
              <a:rPr lang="ru-RU" dirty="0" smtClean="0"/>
              <a:t>Белогрудый медведь и амурский тигр — главные фигуры герба, эти животные являются эндемиками Приамурской земли. «Вооружение» — глаза и языки, отличные по цвету от тела животного, с точки зрения геральдики говорят о том, что медведь и тигр выступают в роли защитников города. В лапах они держат исторический герб Хабаровска 1912 года, увенчанный башенной короной. В нижней части герба указан год основания города.</a:t>
            </a:r>
          </a:p>
          <a:p>
            <a:r>
              <a:rPr lang="ru-RU" dirty="0" smtClean="0"/>
              <a:t>Герб города Хабаровска помещается на гербовой печати города и на официальных бланках администрации города, городской Думы, а также на зданиях администрации города, в кабинете главы муниципального образования, в зале заседаний городской Думы. Иные случаи официального воспроизведения и использования изображения герба города устанавливаются главой муниципального образования.</a:t>
            </a:r>
          </a:p>
          <a:p>
            <a:r>
              <a:rPr lang="ru-RU" dirty="0" smtClean="0"/>
              <a:t>C </a:t>
            </a:r>
            <a:r>
              <a:rPr lang="ru-RU" dirty="0" smtClean="0">
                <a:hlinkClick r:id="rId2" tooltip="2006 год"/>
              </a:rPr>
              <a:t>2006 года</a:t>
            </a:r>
            <a:r>
              <a:rPr lang="ru-RU" dirty="0" smtClean="0"/>
              <a:t> герб Хабаровска является одним из элементов оформления аверса купюры в </a:t>
            </a:r>
            <a:r>
              <a:rPr lang="ru-RU" dirty="0" smtClean="0">
                <a:hlinkClick r:id="rId3" tooltip="5000 рублей"/>
              </a:rPr>
              <a:t>5000 российских рублей</a:t>
            </a:r>
            <a:r>
              <a:rPr lang="ru-RU" dirty="0" smtClean="0"/>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Всё, что может заинтересовать каждого из нас. - 11 уссурийских тигров в китайском зоопарке уморили, чтобы продать их на органы."/>
          <p:cNvPicPr>
            <a:picLocks noChangeAspect="1" noChangeArrowheads="1"/>
          </p:cNvPicPr>
          <p:nvPr/>
        </p:nvPicPr>
        <p:blipFill>
          <a:blip r:embed="rId2" cstate="print"/>
          <a:srcRect/>
          <a:stretch>
            <a:fillRect/>
          </a:stretch>
        </p:blipFill>
        <p:spPr bwMode="auto">
          <a:xfrm>
            <a:off x="0" y="24384"/>
            <a:ext cx="9144000" cy="68336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Амурский тигр</a:t>
            </a:r>
            <a:endParaRPr lang="ru-RU" dirty="0"/>
          </a:p>
        </p:txBody>
      </p:sp>
      <p:sp>
        <p:nvSpPr>
          <p:cNvPr id="3" name="Содержимое 2"/>
          <p:cNvSpPr>
            <a:spLocks noGrp="1"/>
          </p:cNvSpPr>
          <p:nvPr>
            <p:ph idx="1"/>
          </p:nvPr>
        </p:nvSpPr>
        <p:spPr/>
        <p:txBody>
          <a:bodyPr>
            <a:normAutofit fontScale="55000" lnSpcReduction="20000"/>
          </a:bodyPr>
          <a:lstStyle/>
          <a:p>
            <a:r>
              <a:rPr lang="ru-RU" b="1" dirty="0" err="1" smtClean="0"/>
              <a:t>Аму́рский</a:t>
            </a:r>
            <a:r>
              <a:rPr lang="ru-RU" b="1" dirty="0" smtClean="0"/>
              <a:t> тигр</a:t>
            </a:r>
            <a:r>
              <a:rPr lang="ru-RU" dirty="0" smtClean="0"/>
              <a:t> </a:t>
            </a:r>
            <a:r>
              <a:rPr lang="ru-RU" baseline="30000" dirty="0" smtClean="0">
                <a:hlinkClick r:id="rId2"/>
              </a:rPr>
              <a:t>[1]</a:t>
            </a:r>
            <a:r>
              <a:rPr lang="ru-RU" dirty="0" smtClean="0"/>
              <a:t> (</a:t>
            </a:r>
            <a:r>
              <a:rPr lang="ru-RU" b="1" dirty="0" smtClean="0"/>
              <a:t>уссурийский</a:t>
            </a:r>
            <a:r>
              <a:rPr lang="ru-RU" dirty="0" smtClean="0"/>
              <a:t> или </a:t>
            </a:r>
            <a:r>
              <a:rPr lang="ru-RU" b="1" dirty="0" err="1" smtClean="0"/>
              <a:t>дальневосточный</a:t>
            </a:r>
            <a:r>
              <a:rPr lang="ru-RU" dirty="0" err="1" smtClean="0"/>
              <a:t>,</a:t>
            </a:r>
            <a:r>
              <a:rPr lang="ru-RU" dirty="0" err="1" smtClean="0">
                <a:hlinkClick r:id="rId3" tooltip="Латинский язык"/>
              </a:rPr>
              <a:t>лат</a:t>
            </a:r>
            <a:r>
              <a:rPr lang="ru-RU" dirty="0" smtClean="0">
                <a:hlinkClick r:id="rId3" tooltip="Латинский язык"/>
              </a:rPr>
              <a:t>.</a:t>
            </a:r>
            <a:r>
              <a:rPr lang="ru-RU" dirty="0" smtClean="0"/>
              <a:t> </a:t>
            </a:r>
            <a:r>
              <a:rPr lang="ru-RU" i="1" dirty="0" err="1" smtClean="0"/>
              <a:t>Panthera</a:t>
            </a:r>
            <a:r>
              <a:rPr lang="ru-RU" i="1" dirty="0" smtClean="0"/>
              <a:t> </a:t>
            </a:r>
            <a:r>
              <a:rPr lang="ru-RU" i="1" dirty="0" err="1" smtClean="0"/>
              <a:t>tigris</a:t>
            </a:r>
            <a:r>
              <a:rPr lang="ru-RU" i="1" dirty="0" smtClean="0"/>
              <a:t> </a:t>
            </a:r>
            <a:r>
              <a:rPr lang="ru-RU" i="1" dirty="0" err="1" smtClean="0"/>
              <a:t>altaica</a:t>
            </a:r>
            <a:r>
              <a:rPr lang="ru-RU" dirty="0" smtClean="0"/>
              <a:t>) — один из самых </a:t>
            </a:r>
            <a:r>
              <a:rPr lang="ru-RU" dirty="0" smtClean="0"/>
              <a:t>малочисленных </a:t>
            </a:r>
            <a:r>
              <a:rPr lang="ru-RU" dirty="0" smtClean="0">
                <a:hlinkClick r:id="rId4" tooltip="Подвид"/>
              </a:rPr>
              <a:t>подвидов</a:t>
            </a:r>
            <a:r>
              <a:rPr lang="ru-RU" dirty="0" smtClean="0"/>
              <a:t> </a:t>
            </a:r>
            <a:r>
              <a:rPr lang="ru-RU" dirty="0" smtClean="0">
                <a:hlinkClick r:id="rId5" tooltip="Тигр"/>
              </a:rPr>
              <a:t>тигра</a:t>
            </a:r>
            <a:r>
              <a:rPr lang="ru-RU" dirty="0" smtClean="0"/>
              <a:t>, самый северный тигр. Занесён в </a:t>
            </a:r>
            <a:r>
              <a:rPr lang="ru-RU" dirty="0" smtClean="0">
                <a:hlinkClick r:id="rId6" tooltip="Красная книга"/>
              </a:rPr>
              <a:t>Красную книгу</a:t>
            </a:r>
            <a:r>
              <a:rPr lang="ru-RU" dirty="0" smtClean="0"/>
              <a:t>.</a:t>
            </a:r>
          </a:p>
          <a:p>
            <a:r>
              <a:rPr lang="ru-RU" dirty="0" smtClean="0"/>
              <a:t>Ареал этого </a:t>
            </a:r>
            <a:r>
              <a:rPr lang="ru-RU" dirty="0" smtClean="0">
                <a:hlinkClick r:id="rId5" tooltip="Тигр"/>
              </a:rPr>
              <a:t>тигра</a:t>
            </a:r>
            <a:r>
              <a:rPr lang="ru-RU" dirty="0" smtClean="0"/>
              <a:t> сосредоточен в охраняемой зоне на юго-востоке России, по берегам рек </a:t>
            </a:r>
            <a:r>
              <a:rPr lang="ru-RU" dirty="0" smtClean="0">
                <a:hlinkClick r:id="rId7" tooltip="Амур (река)"/>
              </a:rPr>
              <a:t>Амур</a:t>
            </a:r>
            <a:r>
              <a:rPr lang="ru-RU" dirty="0" smtClean="0"/>
              <a:t> и </a:t>
            </a:r>
            <a:r>
              <a:rPr lang="ru-RU" dirty="0" smtClean="0">
                <a:hlinkClick r:id="rId8" tooltip="Уссури (река)"/>
              </a:rPr>
              <a:t>Уссури</a:t>
            </a:r>
            <a:r>
              <a:rPr lang="ru-RU" dirty="0" smtClean="0"/>
              <a:t> в </a:t>
            </a:r>
            <a:r>
              <a:rPr lang="ru-RU" dirty="0" smtClean="0">
                <a:hlinkClick r:id="rId9" tooltip="Хабаровский край"/>
              </a:rPr>
              <a:t>Хабаровском</a:t>
            </a:r>
            <a:r>
              <a:rPr lang="ru-RU" dirty="0" smtClean="0"/>
              <a:t> </a:t>
            </a:r>
            <a:r>
              <a:rPr lang="ru-RU" dirty="0" err="1" smtClean="0"/>
              <a:t>и</a:t>
            </a:r>
            <a:r>
              <a:rPr lang="ru-RU" dirty="0" err="1" smtClean="0">
                <a:hlinkClick r:id="rId10" tooltip="Приморский край"/>
              </a:rPr>
              <a:t>Приморском</a:t>
            </a:r>
            <a:r>
              <a:rPr lang="ru-RU" dirty="0" smtClean="0"/>
              <a:t> краях. Всего в России на 1996 год насчитывалось около 415—476 особей. Около 10 % (40—50 особей) популяции амурского тигра обитает в </a:t>
            </a:r>
            <a:r>
              <a:rPr lang="ru-RU" dirty="0" smtClean="0">
                <a:hlinkClick r:id="rId11" tooltip="Китай"/>
              </a:rPr>
              <a:t>Китае</a:t>
            </a:r>
            <a:r>
              <a:rPr lang="ru-RU" dirty="0" smtClean="0"/>
              <a:t> (в </a:t>
            </a:r>
            <a:r>
              <a:rPr lang="ru-RU" dirty="0" smtClean="0">
                <a:hlinkClick r:id="rId12" tooltip="Манчжурия"/>
              </a:rPr>
              <a:t>Маньчжурии</a:t>
            </a:r>
            <a:r>
              <a:rPr lang="ru-RU" dirty="0" smtClean="0"/>
              <a:t>). Более всего амурские тигры распространены в предгорьях </a:t>
            </a:r>
            <a:r>
              <a:rPr lang="ru-RU" dirty="0" smtClean="0">
                <a:hlinkClick r:id="rId13" tooltip="Сихотэ-Алинь"/>
              </a:rPr>
              <a:t>Сихотэ-Алинь</a:t>
            </a:r>
            <a:r>
              <a:rPr lang="ru-RU" dirty="0" smtClean="0"/>
              <a:t> </a:t>
            </a:r>
            <a:r>
              <a:rPr lang="ru-RU" dirty="0" err="1" smtClean="0"/>
              <a:t>в</a:t>
            </a:r>
            <a:r>
              <a:rPr lang="ru-RU" dirty="0" err="1" smtClean="0">
                <a:hlinkClick r:id="rId14" tooltip="Лазовский район Приморского края"/>
              </a:rPr>
              <a:t>Лазовском</a:t>
            </a:r>
            <a:r>
              <a:rPr lang="ru-RU" dirty="0" smtClean="0">
                <a:hlinkClick r:id="rId14" tooltip="Лазовский район Приморского края"/>
              </a:rPr>
              <a:t> районе Приморского края</a:t>
            </a:r>
            <a:r>
              <a:rPr lang="ru-RU" dirty="0" smtClean="0"/>
              <a:t>, где на сравнительно небольшой территории живёт каждый шестой дикий амурский </a:t>
            </a:r>
            <a:r>
              <a:rPr lang="ru-RU" dirty="0" smtClean="0">
                <a:hlinkClick r:id="rId5" tooltip="Тигр"/>
              </a:rPr>
              <a:t>тигр</a:t>
            </a:r>
            <a:r>
              <a:rPr lang="ru-RU" dirty="0" smtClean="0"/>
              <a:t>(</a:t>
            </a:r>
            <a:r>
              <a:rPr lang="ru-RU" dirty="0" smtClean="0">
                <a:hlinkClick r:id="rId15" tooltip="2003"/>
              </a:rPr>
              <a:t>2003</a:t>
            </a:r>
            <a:r>
              <a:rPr lang="ru-RU" dirty="0" smtClean="0"/>
              <a:t>). Предполагается расселить амурских тигров на </a:t>
            </a:r>
            <a:r>
              <a:rPr lang="ru-RU" dirty="0" err="1" smtClean="0"/>
              <a:t>территории</a:t>
            </a:r>
            <a:r>
              <a:rPr lang="ru-RU" dirty="0" err="1" smtClean="0">
                <a:hlinkClick r:id="rId16" tooltip="Плейстоценовый парк"/>
              </a:rPr>
              <a:t>Плейстоценового</a:t>
            </a:r>
            <a:r>
              <a:rPr lang="ru-RU" dirty="0" smtClean="0">
                <a:hlinkClick r:id="rId16" tooltip="Плейстоценовый парк"/>
              </a:rPr>
              <a:t> парка</a:t>
            </a:r>
            <a:r>
              <a:rPr lang="ru-RU" dirty="0" smtClean="0"/>
              <a:t> в Якутии.</a:t>
            </a:r>
          </a:p>
          <a:p>
            <a:r>
              <a:rPr lang="ru-RU" dirty="0" smtClean="0"/>
              <a:t>На языках народов Приамурья тигра вместо его прямого определения «</a:t>
            </a:r>
            <a:r>
              <a:rPr lang="ru-RU" dirty="0" err="1" smtClean="0"/>
              <a:t>Тасх</a:t>
            </a:r>
            <a:r>
              <a:rPr lang="ru-RU" dirty="0" smtClean="0"/>
              <a:t>» (</a:t>
            </a:r>
            <a:r>
              <a:rPr lang="ru-RU" i="1" dirty="0" smtClean="0"/>
              <a:t>тигр</a:t>
            </a:r>
            <a:r>
              <a:rPr lang="ru-RU" dirty="0" smtClean="0"/>
              <a:t>) часто называют «Амба» (</a:t>
            </a:r>
            <a:r>
              <a:rPr lang="ru-RU" i="1" dirty="0" smtClean="0"/>
              <a:t>большой</a:t>
            </a:r>
            <a:r>
              <a:rPr lang="ru-RU" dirty="0" smtClean="0"/>
              <a:t>), чтобы не накликать беду.</a:t>
            </a:r>
          </a:p>
          <a:p>
            <a:r>
              <a:rPr lang="ru-RU" dirty="0" smtClean="0"/>
              <a:t>В зоопарках мира на </a:t>
            </a:r>
            <a:r>
              <a:rPr lang="ru-RU" dirty="0" smtClean="0">
                <a:hlinkClick r:id="rId17" tooltip="20 февраля"/>
              </a:rPr>
              <a:t>20 февраля</a:t>
            </a:r>
            <a:r>
              <a:rPr lang="ru-RU" dirty="0" smtClean="0"/>
              <a:t> </a:t>
            </a:r>
            <a:r>
              <a:rPr lang="ru-RU" dirty="0" smtClean="0">
                <a:hlinkClick r:id="rId18" tooltip="2007 год"/>
              </a:rPr>
              <a:t>2007 года</a:t>
            </a:r>
            <a:r>
              <a:rPr lang="ru-RU" dirty="0" smtClean="0"/>
              <a:t> содержалось более 450 особей (844 особи на 1 января 1979).</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upload.wikimedia.org/wikipedia/commons/c/cf/1_Rubel_Amur_tiger.png"/>
          <p:cNvPicPr>
            <a:picLocks noChangeAspect="1" noChangeArrowheads="1"/>
          </p:cNvPicPr>
          <p:nvPr/>
        </p:nvPicPr>
        <p:blipFill>
          <a:blip r:embed="rId2" cstate="print"/>
          <a:srcRect/>
          <a:stretch>
            <a:fillRect/>
          </a:stretch>
        </p:blipFill>
        <p:spPr bwMode="auto">
          <a:xfrm>
            <a:off x="914402" y="76200"/>
            <a:ext cx="6781798" cy="6781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Амурский тигр по современным данным относится к наиболее крупным подвидам, шерсть гуще, чем у тигров, живущих в тёплых районах, а его окрас светлее. Основной окрас шерсти в зимнее время — оранжевый, живот белый.</a:t>
            </a:r>
          </a:p>
          <a:p>
            <a:r>
              <a:rPr lang="ru-RU" dirty="0" smtClean="0"/>
              <a:t>Это единственный тигр, имеющий на брюхе пятисантиметровый слой жира, защищающий от леденящего ветра при крайне низких температурах. Тело вытянутое, гибкое, голова округлая, лапы недлинные, длинный хвост. Уши очень короткие, так как обитает в холодной местности. Амурский тигр различает цвета. Ночью он видит в пять раз лучше, чем человек.</a:t>
            </a:r>
          </a:p>
          <a:p>
            <a:r>
              <a:rPr lang="ru-RU" dirty="0" smtClean="0"/>
              <a:t>Длина тела у самцов амурского тигра до кончика хвоста достигает 2,7—3,8 м, самки меньше. Высота в холке до 120 см, масса 160—200 кг. Самый крупный амурский тигр имел в длину тела 317 см, хвоста 114 см.</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Без заголовка. Комментарии : Блоги на КП-Украина"/>
          <p:cNvPicPr>
            <a:picLocks noChangeAspect="1" noChangeArrowheads="1"/>
          </p:cNvPicPr>
          <p:nvPr/>
        </p:nvPicPr>
        <p:blipFill>
          <a:blip r:embed="rId2" cstate="print"/>
          <a:srcRect/>
          <a:stretch>
            <a:fillRect/>
          </a:stretch>
        </p:blipFill>
        <p:spPr bwMode="auto">
          <a:xfrm>
            <a:off x="0" y="0"/>
            <a:ext cx="9144000" cy="69627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bali.ru сайт, где можно бесплатно скачать фото, картинки, обои, рисунки, иконки, клипарт, шаблоны, сканы, этикетки и многое дру"/>
          <p:cNvPicPr>
            <a:picLocks noChangeAspect="1" noChangeArrowheads="1"/>
          </p:cNvPicPr>
          <p:nvPr/>
        </p:nvPicPr>
        <p:blipFill>
          <a:blip r:embed="rId2" cstate="print"/>
          <a:srcRect/>
          <a:stretch>
            <a:fillRect/>
          </a:stretch>
        </p:blipFill>
        <p:spPr bwMode="auto">
          <a:xfrm>
            <a:off x="1223086" y="0"/>
            <a:ext cx="5764432" cy="67828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t>Амурский тигр занесён </a:t>
            </a:r>
            <a:r>
              <a:rPr lang="ru-RU" dirty="0" err="1" smtClean="0"/>
              <a:t>в</a:t>
            </a:r>
            <a:r>
              <a:rPr lang="ru-RU" dirty="0" err="1" smtClean="0">
                <a:hlinkClick r:id="rId2" tooltip="Красная книга России"/>
              </a:rPr>
              <a:t>Красную</a:t>
            </a:r>
            <a:r>
              <a:rPr lang="ru-RU" dirty="0" smtClean="0">
                <a:hlinkClick r:id="rId2" tooltip="Красная книга России"/>
              </a:rPr>
              <a:t> книгу России</a:t>
            </a:r>
            <a:r>
              <a:rPr lang="ru-RU" dirty="0" smtClean="0"/>
              <a:t>. В апреле</a:t>
            </a:r>
            <a:r>
              <a:rPr lang="ru-RU" dirty="0" smtClean="0">
                <a:hlinkClick r:id="rId3" tooltip="2007 год"/>
              </a:rPr>
              <a:t>2007 года</a:t>
            </a:r>
            <a:r>
              <a:rPr lang="ru-RU" dirty="0" smtClean="0"/>
              <a:t> эксперты </a:t>
            </a:r>
            <a:r>
              <a:rPr lang="ru-RU" dirty="0" smtClean="0">
                <a:hlinkClick r:id="rId4" tooltip="Всемирный фонд дикой природы"/>
              </a:rPr>
              <a:t>Всемирного фонда дикой природы</a:t>
            </a:r>
            <a:r>
              <a:rPr lang="ru-RU" dirty="0" smtClean="0"/>
              <a:t> (WWF) объявили, что популяция амурских тигров достигла столетнего максимума и что тигр больше не находится на грани вымирания</a:t>
            </a:r>
            <a:r>
              <a:rPr lang="ru-RU" baseline="30000" dirty="0" smtClean="0">
                <a:hlinkClick r:id="rId5"/>
              </a:rPr>
              <a:t>[4]</a:t>
            </a:r>
            <a:r>
              <a:rPr lang="ru-RU" dirty="0" smtClean="0"/>
              <a:t>.</a:t>
            </a:r>
          </a:p>
          <a:p>
            <a:r>
              <a:rPr lang="ru-RU" dirty="0" smtClean="0"/>
              <a:t>В 2008—2009 годах состоялась комплексная экспедиция сотрудников </a:t>
            </a:r>
            <a:r>
              <a:rPr lang="ru-RU" dirty="0" smtClean="0">
                <a:hlinkClick r:id="rId6" tooltip="Институт проблем экологии и эволюции имени А. Н. Северцова РАН"/>
              </a:rPr>
              <a:t>ИПЭЭ РАН</a:t>
            </a:r>
            <a:r>
              <a:rPr lang="ru-RU" dirty="0" smtClean="0"/>
              <a:t> в рамках Программы «Амурский тигр» на территории </a:t>
            </a:r>
            <a:r>
              <a:rPr lang="ru-RU" dirty="0" smtClean="0">
                <a:hlinkClick r:id="rId7" tooltip="Уссурийский заповедник"/>
              </a:rPr>
              <a:t>Уссурийского заповедника</a:t>
            </a:r>
            <a:r>
              <a:rPr lang="ru-RU" dirty="0" smtClean="0"/>
              <a:t> </a:t>
            </a:r>
            <a:r>
              <a:rPr lang="ru-RU" dirty="0" smtClean="0">
                <a:hlinkClick r:id="rId8" tooltip="Дальневосточное отделение Российской академии наук"/>
              </a:rPr>
              <a:t>Дальневосточного отделения РАН</a:t>
            </a:r>
            <a:r>
              <a:rPr lang="ru-RU" dirty="0" smtClean="0"/>
              <a:t> в </a:t>
            </a:r>
            <a:r>
              <a:rPr lang="ru-RU" dirty="0" smtClean="0">
                <a:hlinkClick r:id="rId9" tooltip="Приморский край"/>
              </a:rPr>
              <a:t>Приморском крае</a:t>
            </a:r>
            <a:r>
              <a:rPr lang="ru-RU" dirty="0" smtClean="0"/>
              <a:t> </a:t>
            </a:r>
            <a:r>
              <a:rPr lang="ru-RU" dirty="0" smtClean="0">
                <a:hlinkClick r:id="rId10" tooltip="Дальний Восток России"/>
              </a:rPr>
              <a:t>Дальнего Востока России</a:t>
            </a:r>
            <a:r>
              <a:rPr lang="ru-RU" baseline="30000" dirty="0" smtClean="0">
                <a:hlinkClick r:id="rId5"/>
              </a:rPr>
              <a:t>[5]</a:t>
            </a:r>
            <a:r>
              <a:rPr lang="ru-RU" dirty="0" smtClean="0"/>
              <a:t>. Удалось выяснить, что на этой территории обитает шесть особей амурских тигров.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1/1e/Russia_stamp_1992_3r.jpg"/>
          <p:cNvPicPr>
            <a:picLocks noChangeAspect="1" noChangeArrowheads="1"/>
          </p:cNvPicPr>
          <p:nvPr/>
        </p:nvPicPr>
        <p:blipFill>
          <a:blip r:embed="rId2" cstate="print"/>
          <a:srcRect/>
          <a:stretch>
            <a:fillRect/>
          </a:stretch>
        </p:blipFill>
        <p:spPr bwMode="auto">
          <a:xfrm>
            <a:off x="0" y="0"/>
            <a:ext cx="9123256" cy="6629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10000"/>
          </a:bodyPr>
          <a:lstStyle/>
          <a:p>
            <a:r>
              <a:rPr lang="ru-RU" dirty="0" smtClean="0"/>
              <a:t>Амурский тигр изображён на </a:t>
            </a:r>
            <a:r>
              <a:rPr lang="ru-RU" dirty="0" smtClean="0">
                <a:hlinkClick r:id="rId2" tooltip="Флаг Приморского края"/>
              </a:rPr>
              <a:t>флаге</a:t>
            </a:r>
            <a:r>
              <a:rPr lang="ru-RU" dirty="0" smtClean="0"/>
              <a:t> и </a:t>
            </a:r>
            <a:r>
              <a:rPr lang="ru-RU" dirty="0" smtClean="0">
                <a:hlinkClick r:id="rId3" tooltip="Герб Приморского края"/>
              </a:rPr>
              <a:t>гербе</a:t>
            </a:r>
            <a:r>
              <a:rPr lang="ru-RU" dirty="0" smtClean="0"/>
              <a:t> </a:t>
            </a:r>
            <a:r>
              <a:rPr lang="ru-RU" dirty="0" smtClean="0">
                <a:hlinkClick r:id="rId4" tooltip="Приморский край"/>
              </a:rPr>
              <a:t>Приморского края</a:t>
            </a:r>
            <a:r>
              <a:rPr lang="ru-RU" dirty="0" smtClean="0"/>
              <a:t>, а также на многих </a:t>
            </a:r>
            <a:r>
              <a:rPr lang="ru-RU" dirty="0" smtClean="0">
                <a:hlinkClick r:id="rId5" tooltip="Геральдика"/>
              </a:rPr>
              <a:t>геральдических</a:t>
            </a:r>
            <a:r>
              <a:rPr lang="ru-RU" dirty="0" smtClean="0"/>
              <a:t> символах городов и районов края. Также амурский тигр изображён на </a:t>
            </a:r>
            <a:r>
              <a:rPr lang="ru-RU" dirty="0" smtClean="0">
                <a:hlinkClick r:id="rId6" tooltip="Герб Хабаровского края"/>
              </a:rPr>
              <a:t>гербе Хабаровского края</a:t>
            </a:r>
            <a:r>
              <a:rPr lang="ru-RU" dirty="0" smtClean="0"/>
              <a:t>.</a:t>
            </a:r>
          </a:p>
          <a:p>
            <a:r>
              <a:rPr lang="ru-RU" dirty="0" smtClean="0"/>
              <a:t>Амурский/уссурийский тигр — объект поклонения многих народностей </a:t>
            </a:r>
            <a:r>
              <a:rPr lang="ru-RU" dirty="0" smtClean="0">
                <a:hlinkClick r:id="rId7" tooltip="Дальний Восток"/>
              </a:rPr>
              <a:t>Дальнего Востока</a:t>
            </a:r>
            <a:r>
              <a:rPr lang="ru-RU" dirty="0" smtClean="0"/>
              <a:t>.</a:t>
            </a:r>
          </a:p>
          <a:p>
            <a:r>
              <a:rPr lang="ru-RU" dirty="0" smtClean="0"/>
              <a:t>В 1988 году </a:t>
            </a:r>
            <a:r>
              <a:rPr lang="ru-RU" dirty="0" err="1" smtClean="0">
                <a:hlinkClick r:id="rId8" tooltip="Ходори"/>
              </a:rPr>
              <a:t>Ходори</a:t>
            </a:r>
            <a:r>
              <a:rPr lang="ru-RU" dirty="0" smtClean="0"/>
              <a:t> (</a:t>
            </a:r>
            <a:r>
              <a:rPr lang="ru-RU" dirty="0" err="1" smtClean="0"/>
              <a:t>кор</a:t>
            </a:r>
            <a:r>
              <a:rPr lang="ru-RU" dirty="0" smtClean="0"/>
              <a:t>. </a:t>
            </a:r>
            <a:r>
              <a:rPr lang="ko-KR" altLang="en-US" dirty="0" smtClean="0"/>
              <a:t>호돌이</a:t>
            </a:r>
            <a:r>
              <a:rPr lang="en-US" altLang="ko-KR" dirty="0" smtClean="0"/>
              <a:t>) </a:t>
            </a:r>
            <a:r>
              <a:rPr lang="ru-RU" dirty="0" smtClean="0"/>
              <a:t>был официальным талисманом Летних олимпийских игр в Сеуле.</a:t>
            </a:r>
          </a:p>
          <a:p>
            <a:r>
              <a:rPr lang="ru-RU" dirty="0" smtClean="0"/>
              <a:t>В </a:t>
            </a:r>
            <a:r>
              <a:rPr lang="ru-RU" dirty="0" smtClean="0">
                <a:hlinkClick r:id="rId9" tooltip="Китай"/>
              </a:rPr>
              <a:t>Китае</a:t>
            </a:r>
            <a:r>
              <a:rPr lang="ru-RU" dirty="0" smtClean="0"/>
              <a:t> за убийство амурского тигра предусмотрена смертная казнь</a:t>
            </a:r>
            <a:r>
              <a:rPr lang="ru-RU" baseline="30000" dirty="0" smtClean="0">
                <a:hlinkClick r:id="rId10"/>
              </a:rPr>
              <a:t>[6]</a:t>
            </a:r>
            <a:r>
              <a:rPr lang="ru-RU" dirty="0" smtClean="0"/>
              <a:t>.</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Фотографии тигров &quot; Редкие животные, дикие животные, необычные животные и мифические животные на animalspace.net"/>
          <p:cNvPicPr>
            <a:picLocks noChangeAspect="1" noChangeArrowheads="1"/>
          </p:cNvPicPr>
          <p:nvPr/>
        </p:nvPicPr>
        <p:blipFill>
          <a:blip r:embed="rId2" cstate="print"/>
          <a:srcRect/>
          <a:stretch>
            <a:fillRect/>
          </a:stretch>
        </p:blipFill>
        <p:spPr bwMode="auto">
          <a:xfrm>
            <a:off x="0" y="-1"/>
            <a:ext cx="9144000" cy="697128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МИ, ИНФОРМАГЕНСТВА. Подробности, ТСН. - Архив Politicon - НОВОСТИ политика Украина Россия Беларусь POLITICON"/>
          <p:cNvPicPr>
            <a:picLocks noChangeAspect="1" noChangeArrowheads="1"/>
          </p:cNvPicPr>
          <p:nvPr/>
        </p:nvPicPr>
        <p:blipFill>
          <a:blip r:embed="rId2" cstate="print"/>
          <a:srcRect/>
          <a:stretch>
            <a:fillRect/>
          </a:stretch>
        </p:blipFill>
        <p:spPr bwMode="auto">
          <a:xfrm>
            <a:off x="0" y="688848"/>
            <a:ext cx="9144000" cy="555955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Геннадий Павлишин иллюстрации к Амурским сказкам"/>
          <p:cNvPicPr>
            <a:picLocks noChangeAspect="1" noChangeArrowheads="1"/>
          </p:cNvPicPr>
          <p:nvPr/>
        </p:nvPicPr>
        <p:blipFill>
          <a:blip r:embed="rId2" cstate="print"/>
          <a:srcRect/>
          <a:stretch>
            <a:fillRect/>
          </a:stretch>
        </p:blipFill>
        <p:spPr bwMode="auto">
          <a:xfrm>
            <a:off x="0" y="0"/>
            <a:ext cx="8915400" cy="682224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Культ тигра</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Для удэгейцев, тигр - священное животное, божество, которому поклоняется этот мудрый и самобытный народ.</a:t>
            </a:r>
            <a:br>
              <a:rPr lang="ru-RU" dirty="0" smtClean="0"/>
            </a:br>
            <a:r>
              <a:rPr lang="ru-RU" dirty="0" smtClean="0"/>
              <a:t/>
            </a:r>
            <a:br>
              <a:rPr lang="ru-RU" dirty="0" smtClean="0"/>
            </a:br>
            <a:r>
              <a:rPr lang="ru-RU" dirty="0" smtClean="0"/>
              <a:t>С незапамятных времен тигра считали животным сверхъестественным и мудрым, его обожествляли, ему поклонялись. В большинстве стран Восточной и Южной Азии — повсюду, где обитал этот зверь, в том числе и на русском Дальнем Востоке, с давних времен существовал особый культ полосатого божества.</a:t>
            </a:r>
            <a:br>
              <a:rPr lang="ru-RU" dirty="0" smtClean="0"/>
            </a:br>
            <a:r>
              <a:rPr lang="ru-RU" dirty="0" smtClean="0"/>
              <a:t>Строго почитали его и народности Дальнего Востока. Культ тигра был сильно развит у удэгейцев, нанайцев, </a:t>
            </a:r>
            <a:r>
              <a:rPr lang="ru-RU" dirty="0" err="1" smtClean="0"/>
              <a:t>орогей</a:t>
            </a:r>
            <a:r>
              <a:rPr lang="ru-RU" dirty="0" smtClean="0"/>
              <a:t>, эвенков. На божественную </a:t>
            </a:r>
            <a:r>
              <a:rPr lang="ru-RU" dirty="0" err="1" smtClean="0"/>
              <a:t>амбу</a:t>
            </a:r>
            <a:r>
              <a:rPr lang="ru-RU" dirty="0" smtClean="0"/>
              <a:t> они никогда не охотились, а встретив в тайге падали на колени и истово молились владыке гор и лесов.</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Геннадий Павлишин. Сказки Дальнего Востока. Обсуждение на LiveInternet - Российский Сервис Онлайн-Дневников"/>
          <p:cNvPicPr>
            <a:picLocks noChangeAspect="1" noChangeArrowheads="1"/>
          </p:cNvPicPr>
          <p:nvPr/>
        </p:nvPicPr>
        <p:blipFill>
          <a:blip r:embed="rId2" cstate="print"/>
          <a:srcRect/>
          <a:stretch>
            <a:fillRect/>
          </a:stretch>
        </p:blipFill>
        <p:spPr bwMode="auto">
          <a:xfrm>
            <a:off x="1524000" y="0"/>
            <a:ext cx="5715000" cy="694029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Животные Красной книги"/>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Герб  Хабаровского края</a:t>
            </a:r>
            <a:endParaRPr lang="ru-RU" dirty="0"/>
          </a:p>
        </p:txBody>
      </p:sp>
      <p:sp>
        <p:nvSpPr>
          <p:cNvPr id="3" name="Содержимое 2"/>
          <p:cNvSpPr>
            <a:spLocks noGrp="1"/>
          </p:cNvSpPr>
          <p:nvPr>
            <p:ph idx="1"/>
          </p:nvPr>
        </p:nvSpPr>
        <p:spPr>
          <a:xfrm>
            <a:off x="457200" y="1143000"/>
            <a:ext cx="8458200" cy="5410200"/>
          </a:xfrm>
        </p:spPr>
        <p:txBody>
          <a:bodyPr>
            <a:normAutofit fontScale="77500" lnSpcReduction="20000"/>
          </a:bodyPr>
          <a:lstStyle/>
          <a:p>
            <a:r>
              <a:rPr lang="ru-RU" b="1" dirty="0" smtClean="0"/>
              <a:t>Герб Хабаровского края</a:t>
            </a:r>
            <a:r>
              <a:rPr lang="ru-RU" dirty="0" smtClean="0"/>
              <a:t> — символ </a:t>
            </a:r>
            <a:r>
              <a:rPr lang="ru-RU" dirty="0" smtClean="0">
                <a:hlinkClick r:id="rId2" tooltip="Хабаровский край"/>
              </a:rPr>
              <a:t>Хабаровского края</a:t>
            </a:r>
            <a:r>
              <a:rPr lang="ru-RU" dirty="0" smtClean="0"/>
              <a:t>. Принят </a:t>
            </a:r>
            <a:r>
              <a:rPr lang="ru-RU" dirty="0" smtClean="0">
                <a:hlinkClick r:id="rId3" tooltip="28 июля"/>
              </a:rPr>
              <a:t>28 июля</a:t>
            </a:r>
            <a:r>
              <a:rPr lang="ru-RU" dirty="0" smtClean="0">
                <a:hlinkClick r:id="rId4" tooltip="1994 год"/>
              </a:rPr>
              <a:t>1994 года</a:t>
            </a:r>
            <a:r>
              <a:rPr lang="ru-RU" dirty="0" smtClean="0"/>
              <a:t>.</a:t>
            </a:r>
          </a:p>
          <a:p>
            <a:r>
              <a:rPr lang="ru-RU" dirty="0" smtClean="0">
                <a:hlinkClick r:id="rId5" tooltip="Герб"/>
              </a:rPr>
              <a:t>Герб</a:t>
            </a:r>
            <a:r>
              <a:rPr lang="ru-RU" dirty="0" smtClean="0"/>
              <a:t> Хабаровского края выполнен на </a:t>
            </a:r>
            <a:r>
              <a:rPr lang="ru-RU" dirty="0" smtClean="0">
                <a:hlinkClick r:id="rId6" tooltip="Щит"/>
              </a:rPr>
              <a:t>щите</a:t>
            </a:r>
            <a:r>
              <a:rPr lang="ru-RU" dirty="0" smtClean="0"/>
              <a:t> французской геральдической формы. В центре щита, серебра (</a:t>
            </a:r>
            <a:r>
              <a:rPr lang="ru-RU" dirty="0" smtClean="0">
                <a:hlinkClick r:id="rId7" tooltip="Белый цвет"/>
              </a:rPr>
              <a:t>белого</a:t>
            </a:r>
            <a:r>
              <a:rPr lang="ru-RU" dirty="0" smtClean="0"/>
              <a:t>) цвета, на почётном месте, изображена мощная естественная фигура сидящего на задних лапах чёрного цвета белогрудого </a:t>
            </a:r>
            <a:r>
              <a:rPr lang="ru-RU" dirty="0" smtClean="0">
                <a:hlinkClick r:id="rId8" tooltip="Медведь"/>
              </a:rPr>
              <a:t>медведя</a:t>
            </a:r>
            <a:r>
              <a:rPr lang="ru-RU" dirty="0" smtClean="0"/>
              <a:t>, который передними лапами бережно удерживает (прижимает к груди) исторический </a:t>
            </a:r>
            <a:r>
              <a:rPr lang="ru-RU" dirty="0" smtClean="0">
                <a:hlinkClick r:id="rId9" tooltip="Герб Хабаровска"/>
              </a:rPr>
              <a:t>герб Хабаровска</a:t>
            </a:r>
            <a:r>
              <a:rPr lang="ru-RU" dirty="0" smtClean="0"/>
              <a:t> — краевого центра Хабаровского края.</a:t>
            </a:r>
            <a:br>
              <a:rPr lang="ru-RU" dirty="0" smtClean="0"/>
            </a:br>
            <a:r>
              <a:rPr lang="ru-RU" dirty="0" smtClean="0"/>
              <a:t>Голова медведя с раскрытой пастью, червлёными (красными) </a:t>
            </a:r>
            <a:r>
              <a:rPr lang="ru-RU" dirty="0" smtClean="0">
                <a:hlinkClick r:id="rId10" tooltip="Глаза"/>
              </a:rPr>
              <a:t>глазами</a:t>
            </a:r>
            <a:r>
              <a:rPr lang="ru-RU" dirty="0" smtClean="0"/>
              <a:t> и языком повернута к восходу «самого лучезарного </a:t>
            </a:r>
            <a:r>
              <a:rPr lang="ru-RU" dirty="0" smtClean="0">
                <a:hlinkClick r:id="rId11" tooltip="Солнце"/>
              </a:rPr>
              <a:t>солнца</a:t>
            </a:r>
            <a:r>
              <a:rPr lang="ru-RU" dirty="0" smtClean="0"/>
              <a:t>», на </a:t>
            </a:r>
            <a:r>
              <a:rPr lang="ru-RU" dirty="0" smtClean="0">
                <a:hlinkClick r:id="rId12" tooltip="Восток"/>
              </a:rPr>
              <a:t>Восток</a:t>
            </a:r>
            <a:r>
              <a:rPr lang="ru-RU" dirty="0" smtClean="0"/>
              <a:t> (в зеркальном отражении).</a:t>
            </a:r>
          </a:p>
          <a:p>
            <a:r>
              <a:rPr lang="ru-RU" dirty="0" smtClean="0"/>
              <a:t>Автор герба — </a:t>
            </a:r>
            <a:r>
              <a:rPr lang="ru-RU" dirty="0" smtClean="0">
                <a:hlinkClick r:id="rId13" tooltip="Хабаровск"/>
              </a:rPr>
              <a:t>хабаровский</a:t>
            </a:r>
            <a:r>
              <a:rPr lang="ru-RU" dirty="0" smtClean="0"/>
              <a:t> художник Сергей Логинов.</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Описание </a:t>
            </a: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При исполнении герба применены три геральдических цвета (финифти) и два цвета металла (драгоценного и благородного):</a:t>
            </a:r>
          </a:p>
          <a:p>
            <a:r>
              <a:rPr lang="ru-RU" dirty="0" smtClean="0">
                <a:hlinkClick r:id="rId2" tooltip="Красный цвет"/>
              </a:rPr>
              <a:t>красный</a:t>
            </a:r>
            <a:r>
              <a:rPr lang="ru-RU" dirty="0" smtClean="0"/>
              <a:t> (</a:t>
            </a:r>
            <a:r>
              <a:rPr lang="ru-RU" dirty="0" err="1" smtClean="0"/>
              <a:t>червлень</a:t>
            </a:r>
            <a:r>
              <a:rPr lang="ru-RU" dirty="0" smtClean="0"/>
              <a:t>) символизирует храбрость, мужество, неустрашимость;</a:t>
            </a:r>
          </a:p>
          <a:p>
            <a:r>
              <a:rPr lang="ru-RU" dirty="0" err="1" smtClean="0">
                <a:hlinkClick r:id="rId3" tooltip="Голубой цвет"/>
              </a:rPr>
              <a:t>голубой</a:t>
            </a:r>
            <a:r>
              <a:rPr lang="ru-RU" dirty="0" smtClean="0"/>
              <a:t> (лазурь) — символ красоты, мягкости, величия;</a:t>
            </a:r>
          </a:p>
          <a:p>
            <a:r>
              <a:rPr lang="ru-RU" dirty="0" smtClean="0">
                <a:hlinkClick r:id="rId4" tooltip="Чёрный цвет"/>
              </a:rPr>
              <a:t>черный</a:t>
            </a:r>
            <a:r>
              <a:rPr lang="ru-RU" dirty="0" smtClean="0"/>
              <a:t> (чернь) символизирует благоразумие, смирение, печаль;</a:t>
            </a:r>
          </a:p>
          <a:p>
            <a:r>
              <a:rPr lang="ru-RU" dirty="0" smtClean="0">
                <a:hlinkClick r:id="rId5" tooltip="Золото"/>
              </a:rPr>
              <a:t>золото</a:t>
            </a:r>
            <a:r>
              <a:rPr lang="ru-RU" dirty="0" smtClean="0"/>
              <a:t> — символ богатства, справедливости, великодушия;</a:t>
            </a:r>
          </a:p>
          <a:p>
            <a:r>
              <a:rPr lang="ru-RU" dirty="0" smtClean="0">
                <a:hlinkClick r:id="rId6" tooltip="Серебро"/>
              </a:rPr>
              <a:t>серебро</a:t>
            </a:r>
            <a:r>
              <a:rPr lang="ru-RU" dirty="0" smtClean="0"/>
              <a:t> — символ чистоты, добра, независимости.</a:t>
            </a:r>
          </a:p>
          <a:p>
            <a:r>
              <a:rPr lang="ru-RU" dirty="0" smtClean="0"/>
              <a:t>Герб Хабаровского края составлен по определенным </a:t>
            </a:r>
            <a:r>
              <a:rPr lang="ru-RU" dirty="0" smtClean="0">
                <a:hlinkClick r:id="rId7" tooltip="Геральдика"/>
              </a:rPr>
              <a:t>геральдическим</a:t>
            </a:r>
            <a:r>
              <a:rPr lang="ru-RU" dirty="0" smtClean="0"/>
              <a:t> правилам и выполнен средствами современной знаково-геральдической системы. Он является своеобразным памятником преемственности истории и культуры края, отражает природно-климатическую особенность края и основную направленность традиций населения дальневосточного региона. </a:t>
            </a:r>
            <a:r>
              <a:rPr lang="ru-RU" dirty="0" smtClean="0">
                <a:hlinkClick r:id="rId8" tooltip="Медведь"/>
              </a:rPr>
              <a:t>Медведь</a:t>
            </a:r>
            <a:r>
              <a:rPr lang="ru-RU" dirty="0" smtClean="0"/>
              <a:t> изображен «вооруженным», о чем говорят раскрытая пасть, червленые глаза и язык, и символизирует мощь и неприкосновенность дальневосточных рубежей </a:t>
            </a:r>
            <a:r>
              <a:rPr lang="ru-RU" dirty="0" smtClean="0">
                <a:hlinkClick r:id="rId9" tooltip="Россия"/>
              </a:rPr>
              <a:t>России</a:t>
            </a:r>
            <a:r>
              <a:rPr lang="ru-RU" dirty="0" smtClean="0"/>
              <a:t>.</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Девочки спасу мир &quot; Смотреть бесплатно онлайн"/>
          <p:cNvPicPr>
            <a:picLocks noChangeAspect="1" noChangeArrowheads="1"/>
          </p:cNvPicPr>
          <p:nvPr/>
        </p:nvPicPr>
        <p:blipFill>
          <a:blip r:embed="rId2" cstate="print"/>
          <a:srcRect/>
          <a:stretch>
            <a:fillRect/>
          </a:stretch>
        </p:blipFill>
        <p:spPr bwMode="auto">
          <a:xfrm>
            <a:off x="-1" y="0"/>
            <a:ext cx="9166087"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Гималайский медведь</a:t>
            </a:r>
            <a:endParaRPr lang="ru-RU" dirty="0"/>
          </a:p>
        </p:txBody>
      </p:sp>
      <p:sp>
        <p:nvSpPr>
          <p:cNvPr id="3" name="Содержимое 2"/>
          <p:cNvSpPr>
            <a:spLocks noGrp="1"/>
          </p:cNvSpPr>
          <p:nvPr>
            <p:ph idx="1"/>
          </p:nvPr>
        </p:nvSpPr>
        <p:spPr/>
        <p:txBody>
          <a:bodyPr/>
          <a:lstStyle/>
          <a:p>
            <a:r>
              <a:rPr lang="ru-RU" b="1" dirty="0" err="1" smtClean="0"/>
              <a:t>Гимала́йский</a:t>
            </a:r>
            <a:r>
              <a:rPr lang="ru-RU" b="1" dirty="0" smtClean="0"/>
              <a:t> </a:t>
            </a:r>
            <a:r>
              <a:rPr lang="ru-RU" b="1" dirty="0" err="1" smtClean="0"/>
              <a:t>медве́дь</a:t>
            </a:r>
            <a:r>
              <a:rPr lang="ru-RU" dirty="0" smtClean="0"/>
              <a:t>, или </a:t>
            </a:r>
            <a:r>
              <a:rPr lang="ru-RU" b="1" dirty="0" err="1" smtClean="0"/>
              <a:t>белогру́дый</a:t>
            </a:r>
            <a:r>
              <a:rPr lang="ru-RU" b="1" dirty="0" smtClean="0"/>
              <a:t> </a:t>
            </a:r>
            <a:r>
              <a:rPr lang="ru-RU" b="1" dirty="0" err="1" smtClean="0"/>
              <a:t>медве́дь</a:t>
            </a:r>
            <a:r>
              <a:rPr lang="ru-RU" dirty="0" smtClean="0"/>
              <a:t>, </a:t>
            </a:r>
            <a:r>
              <a:rPr lang="ru-RU" dirty="0" err="1" smtClean="0"/>
              <a:t>или</a:t>
            </a:r>
            <a:r>
              <a:rPr lang="ru-RU" b="1" dirty="0" err="1" smtClean="0"/>
              <a:t>чёрный</a:t>
            </a:r>
            <a:r>
              <a:rPr lang="ru-RU" b="1" dirty="0" smtClean="0"/>
              <a:t> гималайский медведь</a:t>
            </a:r>
            <a:r>
              <a:rPr lang="ru-RU" dirty="0" smtClean="0"/>
              <a:t>, или </a:t>
            </a:r>
            <a:r>
              <a:rPr lang="ru-RU" b="1" dirty="0" smtClean="0"/>
              <a:t>чёрный уссурийский медведь</a:t>
            </a:r>
            <a:r>
              <a:rPr lang="ru-RU" dirty="0" smtClean="0"/>
              <a:t> (</a:t>
            </a:r>
            <a:r>
              <a:rPr lang="ru-RU" dirty="0" smtClean="0">
                <a:hlinkClick r:id="rId2" tooltip="Латинский язык"/>
              </a:rPr>
              <a:t>лат.</a:t>
            </a:r>
            <a:r>
              <a:rPr lang="ru-RU" dirty="0" smtClean="0"/>
              <a:t> </a:t>
            </a:r>
            <a:r>
              <a:rPr lang="ru-RU" i="1" dirty="0" err="1" smtClean="0"/>
              <a:t>Ursus</a:t>
            </a:r>
            <a:r>
              <a:rPr lang="ru-RU" i="1" dirty="0" smtClean="0"/>
              <a:t> </a:t>
            </a:r>
            <a:r>
              <a:rPr lang="ru-RU" i="1" dirty="0" err="1" smtClean="0"/>
              <a:t>thibetanus</a:t>
            </a:r>
            <a:r>
              <a:rPr lang="ru-RU" dirty="0" smtClean="0"/>
              <a:t>), млекопитающее отряда </a:t>
            </a:r>
            <a:r>
              <a:rPr lang="ru-RU" dirty="0" smtClean="0">
                <a:hlinkClick r:id="rId3" tooltip="Хищные"/>
              </a:rPr>
              <a:t>хищных</a:t>
            </a:r>
            <a:r>
              <a:rPr lang="ru-RU" dirty="0" smtClean="0"/>
              <a:t>. Белогрудого медведя иногда выделяют в отдельный род </a:t>
            </a:r>
            <a:r>
              <a:rPr lang="ru-RU" i="1" dirty="0" err="1" smtClean="0"/>
              <a:t>Selenarctos</a:t>
            </a:r>
            <a:r>
              <a:rPr lang="ru-RU" dirty="0" smtClean="0"/>
              <a:t>, «лунный медведь».</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ГИМАЛАЙСКИЕ МЕТКИ &quot; Горец"/>
          <p:cNvPicPr>
            <a:picLocks noChangeAspect="1" noChangeArrowheads="1"/>
          </p:cNvPicPr>
          <p:nvPr/>
        </p:nvPicPr>
        <p:blipFill>
          <a:blip r:embed="rId2" cstate="print"/>
          <a:srcRect/>
          <a:stretch>
            <a:fillRect/>
          </a:stretch>
        </p:blipFill>
        <p:spPr bwMode="auto">
          <a:xfrm>
            <a:off x="914399" y="1"/>
            <a:ext cx="6962543"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0"/>
            <a:ext cx="9144000" cy="6858000"/>
          </a:xfrm>
        </p:spPr>
        <p:txBody>
          <a:bodyPr>
            <a:normAutofit lnSpcReduction="10000"/>
          </a:bodyPr>
          <a:lstStyle/>
          <a:p>
            <a:r>
              <a:rPr lang="ru-RU" dirty="0" smtClean="0"/>
              <a:t>Гималайский медведь по величине почти вдвое меньше </a:t>
            </a:r>
            <a:r>
              <a:rPr lang="ru-RU" dirty="0" smtClean="0">
                <a:hlinkClick r:id="rId2" tooltip="Бурый медведь"/>
              </a:rPr>
              <a:t>бурого</a:t>
            </a:r>
            <a:r>
              <a:rPr lang="ru-RU" dirty="0" smtClean="0"/>
              <a:t> и отличается от него более стройным телосложением, тонкой остроносой мордой, большими округлыми ушами; передние лапы сильнее задних. Самцы этого вида 150—170 см длиной, высота в холке около 80 см, весят 120—140 кг. Самки заметно мельче.</a:t>
            </a:r>
          </a:p>
          <a:p>
            <a:r>
              <a:rPr lang="ru-RU" dirty="0" smtClean="0"/>
              <a:t>Мех короткий, блестящий, шелковистый; обычно чёрный, но встречаются особи буроватого или рыжеватого цвета. На груди всегда есть белое, иногда с желтоватым оттенком пятно в форме буквы V; оно напоминает полумесяц, и именно из-за него гималайского медведя называют «лунным».</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Белогрудый, или гималайский, медведь - Млекопитающие - Фотографии животных - ЖИВОТНЫЕ КРАСНОЙ КНИГИ РФ"/>
          <p:cNvPicPr>
            <a:picLocks noChangeAspect="1" noChangeArrowheads="1"/>
          </p:cNvPicPr>
          <p:nvPr/>
        </p:nvPicPr>
        <p:blipFill>
          <a:blip r:embed="rId2" cstate="print"/>
          <a:srcRect/>
          <a:stretch>
            <a:fillRect/>
          </a:stretch>
        </p:blipFill>
        <p:spPr bwMode="auto">
          <a:xfrm rot="16200000">
            <a:off x="-857064" y="857064"/>
            <a:ext cx="6856513" cy="514238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269</Words>
  <Application>Microsoft Office PowerPoint</Application>
  <PresentationFormat>Экран (4:3)</PresentationFormat>
  <Paragraphs>39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Животные  на гербах  Дальнего Востока</vt:lpstr>
      <vt:lpstr>Презентация PowerPoint</vt:lpstr>
      <vt:lpstr>Герб  Хабаровского края</vt:lpstr>
      <vt:lpstr>Описание </vt:lpstr>
      <vt:lpstr>Презентация PowerPoint</vt:lpstr>
      <vt:lpstr>Гималайский медведь</vt:lpstr>
      <vt:lpstr>Презентация PowerPoint</vt:lpstr>
      <vt:lpstr>Презентация PowerPoint</vt:lpstr>
      <vt:lpstr>Презентация PowerPoint</vt:lpstr>
      <vt:lpstr>Культ медведя</vt:lpstr>
      <vt:lpstr>Презентация PowerPoint</vt:lpstr>
      <vt:lpstr>Презентация PowerPoint</vt:lpstr>
      <vt:lpstr>Презентация PowerPoint</vt:lpstr>
      <vt:lpstr>Герб Хабаровска</vt:lpstr>
      <vt:lpstr>Презентация PowerPoint</vt:lpstr>
      <vt:lpstr>Амурский тигр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Культ тигра</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Игорь</dc:creator>
  <cp:lastModifiedBy>admin</cp:lastModifiedBy>
  <cp:revision>27</cp:revision>
  <dcterms:created xsi:type="dcterms:W3CDTF">2014-08-29T08:35:57Z</dcterms:created>
  <dcterms:modified xsi:type="dcterms:W3CDTF">2014-08-29T23:57:04Z</dcterms:modified>
</cp:coreProperties>
</file>