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0CC611-ECBF-4F8D-88F6-96FD5E52D831}" type="datetimeFigureOut">
              <a:rPr lang="ru-RU" smtClean="0"/>
              <a:pPr/>
              <a:t>14.06.2014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3F0144-74CE-40EB-99F3-EA33F59BA0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072362" cy="1414474"/>
          </a:xfrm>
        </p:spPr>
        <p:txBody>
          <a:bodyPr>
            <a:noAutofit/>
          </a:bodyPr>
          <a:lstStyle/>
          <a:p>
            <a:pPr algn="ctr"/>
            <a:r>
              <a:rPr lang="ru-RU" sz="115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Своя игра</a:t>
            </a:r>
            <a:endParaRPr lang="ru-RU" sz="115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357430"/>
            <a:ext cx="5429288" cy="14287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Литература 5 класс</a:t>
            </a:r>
          </a:p>
          <a:p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Повторение изученного </a:t>
            </a:r>
          </a:p>
        </p:txBody>
      </p:sp>
    </p:spTree>
    <p:extLst>
      <p:ext uri="{BB962C8B-B14F-4D97-AF65-F5344CB8AC3E}">
        <p14:creationId xmlns="" xmlns:p14="http://schemas.microsoft.com/office/powerpoint/2010/main" val="2267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.blog.fontanka.ru/photos/2013/02/800x600_sYc65EnH87ZNrWNQeww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723362" cy="4252907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422" y="1571612"/>
            <a:ext cx="6643734" cy="2928958"/>
          </a:xfrm>
        </p:spPr>
        <p:txBody>
          <a:bodyPr>
            <a:noAutofit/>
          </a:bodyPr>
          <a:lstStyle/>
          <a:p>
            <a:pPr marL="64008" indent="0" algn="r">
              <a:buNone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Уж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сколько раз твердили миру,</a:t>
            </a:r>
          </a:p>
          <a:p>
            <a:pPr marL="64008" indent="0" algn="r">
              <a:buNone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Что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лесть гнусна, вредна;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pPr marL="64008" indent="0" algn="r">
              <a:buNone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             но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только все не впрок,</a:t>
            </a:r>
          </a:p>
          <a:p>
            <a:pPr marL="64008" indent="0" algn="r">
              <a:buNone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 сердце льстец всегда отыщет уголок.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92" y="478632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Ворона и Лисица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0042"/>
            <a:ext cx="79270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 action="ppaction://hlinksldjump"/>
              </a:rPr>
              <a:t>Из какой басни эти строки?</a:t>
            </a:r>
            <a:endParaRPr lang="ru-RU" sz="4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logoslovo.ru/media/pic_middle/9/29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00562" y="2214554"/>
            <a:ext cx="321471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4290"/>
            <a:ext cx="7786742" cy="178595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rgbClr val="3333FF"/>
                </a:solidFill>
                <a:hlinkClick r:id="rId3" action="ppaction://hlinksldjump"/>
              </a:rPr>
              <a:t>Вспомните мораль басни </a:t>
            </a:r>
          </a:p>
          <a:p>
            <a:pPr marL="64008" indent="0">
              <a:buNone/>
            </a:pPr>
            <a:r>
              <a:rPr lang="ru-RU" sz="4400" b="1" dirty="0" smtClean="0">
                <a:solidFill>
                  <a:srgbClr val="3333FF"/>
                </a:solidFill>
                <a:hlinkClick r:id="rId3" action="ppaction://hlinksldjump"/>
              </a:rPr>
              <a:t>«Свинья под дубом»</a:t>
            </a:r>
            <a:endParaRPr lang="ru-RU" sz="4400" b="1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928802"/>
            <a:ext cx="585791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Невежда также в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ослепленье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Бранит науки и ученье,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И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ученые труды,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чувствуя,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вкушает их плоды.</a:t>
            </a:r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1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390736" cy="159671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Из каких басен взяты иллюстрации?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714480" y="2071678"/>
            <a:ext cx="2232248" cy="3435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500694" y="1785926"/>
            <a:ext cx="2214578" cy="328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564357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ЛЕБЕДЬ, ЩУКА И РАК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52149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КВАРТЕТ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Выноска-облако 7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4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428604"/>
            <a:ext cx="7143800" cy="164307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rgbClr val="00B050"/>
                </a:solidFill>
                <a:hlinkClick r:id="rId2" action="ppaction://hlinksldjump"/>
              </a:rPr>
              <a:t>Как называется сказка о черной курице?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643578"/>
            <a:ext cx="86427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Черная курица, или  Подземные жители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www.bychkov-books.spb.ru/jpg/shkur/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3429024" cy="391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318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1402176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sz="4800" b="1" dirty="0" smtClean="0">
                <a:hlinkClick r:id="rId2" action="ppaction://hlinksldjump"/>
              </a:rPr>
              <a:t>Как звали главного героя сказки «Черная </a:t>
            </a:r>
            <a:r>
              <a:rPr lang="ru-RU" sz="4800" b="1" dirty="0">
                <a:hlinkClick r:id="rId2" action="ppaction://hlinksldjump"/>
              </a:rPr>
              <a:t>курица, или  Подземные </a:t>
            </a:r>
            <a:r>
              <a:rPr lang="ru-RU" sz="4800" b="1" dirty="0" smtClean="0">
                <a:hlinkClick r:id="rId2" action="ppaction://hlinksldjump"/>
              </a:rPr>
              <a:t>жители»</a:t>
            </a:r>
            <a:endParaRPr lang="ru-RU" sz="4800" b="1" dirty="0"/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5572140"/>
            <a:ext cx="2145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Алеша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://img11.nnm.ru/7/9/8/8/2/67102d5f25ab2df2bed0cedb3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486884"/>
            <a:ext cx="5214974" cy="388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010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133016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Что получил мальчик Алеша от Чернушки?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550070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Конопляное зерно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://pic.rutube.ru/video/43/c5/43c55b41ef70dd8e0d6e593267ec5c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5841998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098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428604"/>
            <a:ext cx="8534752" cy="73547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2" action="ppaction://hlinksldjump"/>
              </a:rPr>
              <a:t>Кем была Черная курица?</a:t>
            </a: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571501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Министром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dreamworlds.ru/uploads/posts/2009-12/1261260717_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4286256"/>
            <a:ext cx="1785950" cy="2065749"/>
          </a:xfrm>
          <a:prstGeom prst="rect">
            <a:avLst/>
          </a:prstGeom>
          <a:noFill/>
        </p:spPr>
      </p:pic>
      <p:pic>
        <p:nvPicPr>
          <p:cNvPr id="29700" name="Picture 4" descr="http://stat18.privet.ru/lr/0a3113d57e36ed6c2ac0366f7d78739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85860"/>
            <a:ext cx="5456537" cy="407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96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728"/>
            <a:ext cx="7176860" cy="165903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Настоящая фамилия </a:t>
            </a:r>
          </a:p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А. Погорельского…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6000768"/>
            <a:ext cx="25305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Перовский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tolstiki.ru/uploads/posts/2013-03/1363341105_muzhch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5312036" cy="398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05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428604"/>
            <a:ext cx="7605488" cy="159044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2" action="ppaction://hlinksldjump"/>
              </a:rPr>
              <a:t>Годы жизни </a:t>
            </a:r>
          </a:p>
          <a:p>
            <a:pPr marL="64008" indent="0">
              <a:buNone/>
            </a:pPr>
            <a:r>
              <a:rPr lang="ru-RU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hlinkClick r:id="rId2" action="ppaction://hlinksldjump"/>
              </a:rPr>
              <a:t>М.Ю. Лермонтова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528638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1814-1841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://er3ed.qrz.ru/lermontov/lermontov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572032" cy="458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627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332656"/>
            <a:ext cx="8786874" cy="881766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Продолжи стихотворение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285992"/>
            <a:ext cx="642942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Богатыри – не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Плохая им досталась доля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Немногие вернулись с поля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будь на то господня воля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отдали б Москвы!</a:t>
            </a:r>
          </a:p>
        </p:txBody>
      </p:sp>
      <p:sp>
        <p:nvSpPr>
          <p:cNvPr id="4" name="Выноска-облако 3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– Да, были люди в наше время,</a:t>
            </a:r>
          </a:p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Не то, что нынешнее племя: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0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0136773"/>
              </p:ext>
            </p:extLst>
          </p:nvPr>
        </p:nvGraphicFramePr>
        <p:xfrm>
          <a:off x="215007" y="300752"/>
          <a:ext cx="8786147" cy="592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460"/>
                <a:gridCol w="1006746"/>
                <a:gridCol w="915224"/>
                <a:gridCol w="915224"/>
                <a:gridCol w="1098269"/>
                <a:gridCol w="915224"/>
              </a:tblGrid>
              <a:tr h="65337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Фольклор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7940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И.А. Крылов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224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 Погорельский 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«Черная курица, или Подземные жители»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95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М.Ю . Лермонтов. «Бородино».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79395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 С. Тургенев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«Муму». 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2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3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4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5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6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142240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Л.Н. Толстой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«Кавказский пленник» 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7" action="ppaction://hlinksldjump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8" action="ppaction://hlinksldjump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29" action="ppaction://hlinksldjump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30" action="ppaction://hlinksldjump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hlinkClick r:id="rId31" action="ppaction://hlinksldjump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68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42852"/>
            <a:ext cx="8643998" cy="178595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rgbClr val="92D050"/>
                </a:solidFill>
                <a:hlinkClick r:id="rId2" action="ppaction://hlinksldjump"/>
              </a:rPr>
              <a:t>Какой художественный прием использует автор в строчках:</a:t>
            </a:r>
            <a:endParaRPr lang="ru-RU" sz="4400" b="1" dirty="0" smtClean="0">
              <a:solidFill>
                <a:srgbClr val="92D050"/>
              </a:solidFill>
            </a:endParaRPr>
          </a:p>
          <a:p>
            <a:pPr marL="64008" indent="0"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596" y="392906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гипербола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Выноска-облако 3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И ядрам пролетать мешала</a:t>
            </a:r>
          </a:p>
          <a:p>
            <a:pPr marL="64008" indent="0"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Гора кровавых тел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2" name="Picture 2" descr="http://lubelia.users.photofile.ru/photo/lubelia/200653456/xlarge/209594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39" y="2571744"/>
            <a:ext cx="5335869" cy="346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014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89812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Кто рассказывал о битве  в стихотворении «Бородино»?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3357562"/>
            <a:ext cx="11412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Дядя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Выноска-облако 3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i041.radikal.ru/1109/ed/138c8c042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3506425" cy="452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72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85728"/>
            <a:ext cx="8643998" cy="64294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rgbClr val="FFFF00"/>
                </a:solidFill>
                <a:hlinkClick r:id="rId2" action="ppaction://hlinksldjump"/>
              </a:rPr>
              <a:t>Кто такой «брат </a:t>
            </a:r>
            <a:r>
              <a:rPr lang="ru-RU" sz="4400" b="1" dirty="0" err="1" smtClean="0">
                <a:solidFill>
                  <a:srgbClr val="FFFF00"/>
                </a:solidFill>
                <a:hlinkClick r:id="rId2" action="ppaction://hlinksldjump"/>
              </a:rPr>
              <a:t>мусью</a:t>
            </a:r>
            <a:r>
              <a:rPr lang="ru-RU" sz="4400" b="1" dirty="0" smtClean="0">
                <a:solidFill>
                  <a:srgbClr val="FFFF00"/>
                </a:solidFill>
                <a:hlinkClick r:id="rId2" action="ppaction://hlinksldjump"/>
              </a:rPr>
              <a:t>»?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857364"/>
            <a:ext cx="24271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господин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://img-2006-09.photosight.ru/27/1669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3571900" cy="537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147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14290"/>
            <a:ext cx="8072494" cy="135732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Какой художественный прием использует </a:t>
            </a:r>
          </a:p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И.С. Тургенев при описании Герасима?</a:t>
            </a:r>
            <a:endParaRPr lang="ru-RU" sz="4400" b="1" dirty="0" smtClean="0"/>
          </a:p>
          <a:p>
            <a:pPr marL="64008" indent="0">
              <a:buNone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…немой, могучий, как дерево…</a:t>
            </a:r>
          </a:p>
          <a:p>
            <a:pPr marL="64008" indent="0">
              <a:buNone/>
            </a:pPr>
            <a:endParaRPr lang="ru-RU" sz="3200" b="1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4143380"/>
            <a:ext cx="26580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сравнение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11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19.d.sdska.ru/2-z19-7fa6f3a6-40c0-47a6-8c69-4f3d3c276c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5486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970128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3" action="ppaction://hlinksldjump"/>
              </a:rPr>
              <a:t>За кого вышла замуж Татьяна?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571501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Капитон Климов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9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001056" cy="207170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…была </a:t>
            </a:r>
            <a:r>
              <a:rPr lang="ru-RU" sz="320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женщина лет двадцати </a:t>
            </a:r>
            <a:r>
              <a:rPr lang="ru-RU" sz="3200" b="1" i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осьми</a:t>
            </a:r>
            <a:r>
              <a:rPr lang="ru-RU" sz="320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, маленькая, худая, белокурая, с родинками на левой </a:t>
            </a: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щеке…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4286256"/>
            <a:ext cx="2142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Татьяна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5786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Чье это описание?</a:t>
            </a:r>
            <a:endParaRPr 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3393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154619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2" action="ppaction://hlinksldjump"/>
              </a:rPr>
              <a:t>К какому жанру относится произведение «Муму»?</a:t>
            </a:r>
            <a:endParaRPr lang="ru-RU" sz="4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2928934"/>
            <a:ext cx="18539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content.foto.mail.ru/mail/ilya_iz_nazarovo/_answers/i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899760"/>
            <a:ext cx="3429024" cy="4510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52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290"/>
            <a:ext cx="8258204" cy="157163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В какой семье родился </a:t>
            </a:r>
          </a:p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И.С. Тургенев?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928934"/>
            <a:ext cx="43719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Дворянская семья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shoyher.narod.ru/Portret/Turgeneviva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285860"/>
            <a:ext cx="4210049" cy="462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4802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147475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rgbClr val="00B050"/>
                </a:solidFill>
                <a:hlinkClick r:id="rId2" action="ppaction://hlinksldjump"/>
              </a:rPr>
              <a:t>Где служил главный герой рассказа?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429264"/>
            <a:ext cx="31449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Кавказе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img0.liveinternet.ru/images/attach/b/4/104/411/104411858_312931_JhAh1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14488"/>
            <a:ext cx="5567562" cy="3738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71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357166"/>
            <a:ext cx="8229600" cy="111414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Чем привлек Жилин Дину?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00760" y="235743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куклами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www.krupenichka.ru/krupenichka/krupenichka/images/inter/izgotovlenie-kuk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5405475" cy="405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967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642918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hlinkClick r:id="rId2" action="ppaction://hlinksldjump"/>
              </a:rPr>
              <a:t>Что такое УНТ?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500174"/>
            <a:ext cx="71613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Устное народное творчество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 descr="http://www.ikirov.ru/files/1212/5160f01ae361c2a7d66e521298289d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28843"/>
            <a:ext cx="5786446" cy="4629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782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728"/>
            <a:ext cx="5429288" cy="92869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2" action="ppaction://hlinksldjump"/>
              </a:rPr>
              <a:t>О ком идет речь?</a:t>
            </a:r>
            <a:endParaRPr lang="ru-RU" sz="4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6380" y="385762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Костылин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071546"/>
            <a:ext cx="4429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>
              <a:buNone/>
            </a:pPr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По целым дням сидит в сарае и считает дни, когда письмо придёт, или спит.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 descr="http://topreferat.znate.ru/pars_docs/refs/11/10572/10572-3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3524250" cy="531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57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357166"/>
            <a:ext cx="7758138" cy="147475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hlinkClick r:id="rId2" action="ppaction://hlinksldjump"/>
              </a:rPr>
              <a:t>Сколько денег мог отдать за себя Жилин?</a:t>
            </a:r>
            <a:endParaRPr lang="ru-RU" sz="4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221455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 рублей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://im2-tub-ru.yandex.net/i?id=59005027-6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86572">
            <a:off x="669733" y="2882493"/>
            <a:ext cx="3757510" cy="1990219"/>
          </a:xfrm>
          <a:prstGeom prst="rect">
            <a:avLst/>
          </a:prstGeom>
          <a:noFill/>
        </p:spPr>
      </p:pic>
      <p:pic>
        <p:nvPicPr>
          <p:cNvPr id="14340" name="Picture 4" descr="http://im2-tub-ru.yandex.net/i?id=59005027-67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929066"/>
            <a:ext cx="3690966" cy="2214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61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1474184"/>
          </a:xfrm>
        </p:spPr>
        <p:txBody>
          <a:bodyPr/>
          <a:lstStyle/>
          <a:p>
            <a:pPr marL="64008" indent="0">
              <a:buNone/>
            </a:pPr>
            <a:r>
              <a:rPr lang="ru-RU" b="1" dirty="0" smtClean="0"/>
              <a:t> </a:t>
            </a:r>
            <a:r>
              <a:rPr lang="ru-RU" sz="4400" b="1" dirty="0" smtClean="0">
                <a:solidFill>
                  <a:srgbClr val="FFFF00"/>
                </a:solidFill>
                <a:hlinkClick r:id="rId2" action="ppaction://hlinksldjump"/>
              </a:rPr>
              <a:t>Сколько раз бежали Жилин и </a:t>
            </a:r>
            <a:r>
              <a:rPr lang="ru-RU" sz="4400" b="1" dirty="0" err="1" smtClean="0">
                <a:solidFill>
                  <a:srgbClr val="FFFF00"/>
                </a:solidFill>
                <a:hlinkClick r:id="rId2" action="ppaction://hlinksldjump"/>
              </a:rPr>
              <a:t>Костылин</a:t>
            </a:r>
            <a:r>
              <a:rPr lang="ru-RU" sz="4400" b="1" dirty="0" smtClean="0">
                <a:solidFill>
                  <a:srgbClr val="FFFF00"/>
                </a:solidFill>
                <a:hlinkClick r:id="rId2" action="ppaction://hlinksldjump"/>
              </a:rPr>
              <a:t> из плена?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07181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раза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900igr.net/datai/literatura/ZHilin-i-Kostylin/0033-022-ZHilin-i-Kosty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3429024" cy="435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52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428604"/>
            <a:ext cx="4071966" cy="78581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Сказка –это….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14298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Занимательный рассказ о необычайных часто фантастических 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событиях и 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приключениях.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Picture 2" descr="http://static.ngs.ru/cache/relax_files/events/c433231857bdc25628cdc17654f38d8e_90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86058"/>
            <a:ext cx="4929189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351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42852"/>
            <a:ext cx="8319298" cy="66859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3600" b="1" dirty="0" smtClean="0">
                <a:hlinkClick r:id="rId2" action="ppaction://hlinksldjump"/>
              </a:rPr>
              <a:t>Из каких сказок эти иллюстрации?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0034" y="857232"/>
            <a:ext cx="2064327" cy="2970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12185" y="988287"/>
            <a:ext cx="2970553" cy="2708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00826" y="785794"/>
            <a:ext cx="2313306" cy="3012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143380"/>
            <a:ext cx="242436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Царевна - лягушка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414338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Морозко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4000504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Гуси-лебеди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Выноска-облако 9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5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754104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b="1" dirty="0" smtClean="0"/>
              <a:t> </a:t>
            </a:r>
            <a:r>
              <a:rPr lang="ru-RU" sz="4400" b="1" dirty="0" smtClean="0">
                <a:hlinkClick r:id="rId2" action="ppaction://hlinksldjump"/>
              </a:rPr>
              <a:t>Продолжи пословицы</a:t>
            </a:r>
            <a:endParaRPr lang="ru-RU" b="1" dirty="0" smtClean="0"/>
          </a:p>
          <a:p>
            <a:pPr marL="64008" indent="0">
              <a:buNone/>
            </a:pPr>
            <a:endParaRPr lang="ru-RU" b="1" dirty="0"/>
          </a:p>
          <a:p>
            <a:pPr marL="64008" indent="0">
              <a:buNone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314324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Книга в счастье </a:t>
            </a:r>
            <a:endParaRPr lang="ru-RU" sz="3200" dirty="0" smtClean="0"/>
          </a:p>
          <a:p>
            <a:r>
              <a:rPr lang="ru-RU" sz="3200" dirty="0" smtClean="0"/>
              <a:t>украшает</a:t>
            </a:r>
            <a:r>
              <a:rPr lang="ru-RU" sz="3200" dirty="0"/>
              <a:t>, </a:t>
            </a:r>
            <a:r>
              <a:rPr lang="ru-RU" sz="3200" dirty="0" smtClean="0"/>
              <a:t>а </a:t>
            </a:r>
            <a:endParaRPr lang="ru-RU" sz="3200" dirty="0"/>
          </a:p>
        </p:txBody>
      </p:sp>
      <p:sp>
        <p:nvSpPr>
          <p:cNvPr id="9" name="Выноска-облако 8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4214818"/>
            <a:ext cx="392909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несчастье утешает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214422"/>
            <a:ext cx="5169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Не красна книга письмом, 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1214422"/>
            <a:ext cx="276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 умом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1785926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Кто много читает, 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785926"/>
            <a:ext cx="345440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тот много знает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2357430"/>
            <a:ext cx="4656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Книга поможет в труде,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72066" y="2357430"/>
            <a:ext cx="334213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выручит в беде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938" name="Picture 2" descr="http://www.design-warez.ru/uploads/posts/2009-02/1235054271_bf56e30295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500462" cy="350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403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5-tub-ru.yandex.net/i?id=8551413-3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86124"/>
            <a:ext cx="5786478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4071966" cy="328614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Шел </a:t>
            </a: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баран </a:t>
            </a:r>
          </a:p>
          <a:p>
            <a:pPr marL="64008" indent="0">
              <a:buNone/>
            </a:pP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По крутым горам, </a:t>
            </a:r>
          </a:p>
          <a:p>
            <a:pPr marL="64008" indent="0">
              <a:buNone/>
            </a:pP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Нашел травку, </a:t>
            </a:r>
          </a:p>
          <a:p>
            <a:pPr marL="64008" indent="0">
              <a:buNone/>
            </a:pP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Положил на лавку.</a:t>
            </a:r>
          </a:p>
          <a:p>
            <a:pPr marL="64008" indent="0">
              <a:buNone/>
            </a:pP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Кто ее возьмет, </a:t>
            </a:r>
          </a:p>
          <a:p>
            <a:pPr marL="64008" indent="0">
              <a:buNone/>
            </a:pPr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Тот и вон пойдет.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3570" y="221455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считалка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Выноска-облако 3">
            <a:hlinkClick r:id="rId3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5349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3" action="ppaction://hlinksldjump"/>
              </a:rPr>
              <a:t>Определите жанр </a:t>
            </a:r>
            <a:endParaRPr lang="ru-RU" sz="4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613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500042"/>
            <a:ext cx="5461778" cy="592024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Что такое басня?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428736"/>
            <a:ext cx="653049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Краткий стихотворный или прозаический рассказ нравоучительного характера.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2" action="ppaction://hlinksldjump"/>
          </p:cNvPr>
          <p:cNvSpPr/>
          <p:nvPr/>
        </p:nvSpPr>
        <p:spPr>
          <a:xfrm>
            <a:off x="792958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http://img0.liveinternet.ru/images/attach/c/4/79/966/79966260_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5152006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943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enixclub.com/uploads/97787/img-310647-7e9a47db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6276972" cy="470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8604"/>
            <a:ext cx="8786874" cy="64294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4400" b="1" dirty="0" smtClean="0">
                <a:hlinkClick r:id="rId3" action="ppaction://hlinksldjump"/>
              </a:rPr>
              <a:t>Где родился И. А. Крылов?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Москве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>
            <a:hlinkClick r:id="rId3" action="ppaction://hlinksldjump"/>
          </p:cNvPr>
          <p:cNvSpPr/>
          <p:nvPr/>
        </p:nvSpPr>
        <p:spPr>
          <a:xfrm>
            <a:off x="8286776" y="6143644"/>
            <a:ext cx="714380" cy="50006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68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539</Words>
  <Application>Microsoft Office PowerPoint</Application>
  <PresentationFormat>Экран (4:3)</PresentationFormat>
  <Paragraphs>145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Своя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оксана</dc:creator>
  <cp:lastModifiedBy>Оксана</cp:lastModifiedBy>
  <cp:revision>37</cp:revision>
  <dcterms:created xsi:type="dcterms:W3CDTF">2013-01-27T16:32:19Z</dcterms:created>
  <dcterms:modified xsi:type="dcterms:W3CDTF">2014-06-13T20:53:02Z</dcterms:modified>
</cp:coreProperties>
</file>