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68" r:id="rId2"/>
  </p:sldMasterIdLst>
  <p:notesMasterIdLst>
    <p:notesMasterId r:id="rId13"/>
  </p:notesMasterIdLst>
  <p:handoutMasterIdLst>
    <p:handoutMasterId r:id="rId14"/>
  </p:handoutMasterIdLst>
  <p:sldIdLst>
    <p:sldId id="258" r:id="rId3"/>
    <p:sldId id="259" r:id="rId4"/>
    <p:sldId id="256" r:id="rId5"/>
    <p:sldId id="262" r:id="rId6"/>
    <p:sldId id="264" r:id="rId7"/>
    <p:sldId id="266" r:id="rId8"/>
    <p:sldId id="257" r:id="rId9"/>
    <p:sldId id="261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CC"/>
    <a:srgbClr val="23BB31"/>
    <a:srgbClr val="CC3399"/>
    <a:srgbClr val="CC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1190B-F8B0-4D9A-ABCE-52F0ED502072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CBF1C-D5D7-4625-BCB1-1C88DCE2C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3C487-FE51-4E6C-9853-06A3FDB8108D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D6926-4FF6-4EA6-9244-59369C09A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D6926-4FF6-4EA6-9244-59369C09A69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D3A2-0275-4A1B-83EA-89A0DB1E28E1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076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D9D9-69F9-48CE-B1AE-35ADAC1B88DE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399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83F9-FA24-4C98-BA98-4EE81E0A7314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1689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23E6-BA46-4434-B64A-9FCD59628025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6C70-18CF-47AD-8479-F97F5AD6619F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D2BB-172D-45F8-AB42-CE4A222041BF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A8BA-4EFC-4457-AFEA-DBB88A0A040F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89E2-CE61-49C3-9040-E7A48E3A10D6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3ED0-3C67-4705-A76F-13919E27DE28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40DE-8641-48CB-88B6-A09358E3F20C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34B3-0912-41A4-84C6-585CE2E58CDB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060D-02DF-4870-B4B8-F4769680B995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6911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DAC1-A33E-4ABC-A643-D842CCD26037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2775-D38F-4D32-B838-044FB82871D3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7AF0-1C0F-4215-A1CD-EAEBAEEB80A4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B070-BDFE-4A84-973F-E7DDB25A9EEB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779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FC8A-0EA4-4770-A827-366AA4A3A50D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448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22A3-A46F-43CF-9531-4EB79351F10E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58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F2CB-2AE6-4910-92A2-087CBAC51EC9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466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AF73-EADE-4FDB-BDD5-F063A11CA909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276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0E23E-0567-4CBB-943A-7EF34B699A05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174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546B-9825-494E-BCE2-CFEC3D1517C5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816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3206B-B802-4950-AA82-471233069DBA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469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A251FE-67E6-48E9-ADC2-3634FC01F926}" type="datetime1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C361A1-04DD-4E63-97E0-29EEDFFBA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40;&#1076;&#1084;&#1080;&#1085;&#1080;&#1089;&#1090;&#1088;&#1072;&#1090;&#1086;&#1088;\Desktop\&#1054;&#1083;&#1103;%20&#1076;&#1086;&#1082;&#1091;&#1084;\&#1050;&#1051;.%20&#1063;.%20%20&#1086;%20&#1044;&#1056;&#1059;&#1046;&#1041;&#1045;%20&#1084;&#1091;&#1079;&#1099;&#1082;&#1072;%20&#1076;&#1083;&#1103;\&#1084;&#1091;&#1079;&#1099;&#1082;&#1072;_&#1076;&#1083;&#1103;_&#1088;&#1077;&#1083;&#1072;&#1082;&#1089;&#1072;&#1094;&#1080;&#1080;_-_&#1051;&#1102;&#1073;&#1086;&#1074;&#1100;_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76;&#1084;&#1080;&#1085;&#1080;&#1089;&#1090;&#1088;&#1072;&#1090;&#1086;&#1088;\Desktop\&#1054;&#1083;&#1103;%20&#1076;&#1086;&#1082;&#1091;&#1084;\&#1050;&#1051;.%20&#1063;.%20%20&#1086;%20&#1044;&#1056;&#1059;&#1046;&#1041;&#1045;%20&#1084;&#1091;&#1079;&#1099;&#1082;&#1072;%20&#1076;&#1083;&#1103;\&#1057;&#1072;&#1082;&#1089;&#1072;&#1092;&#1086;&#1085;%20%20-%20&#1076;&#1083;&#1103;%20&#1076;&#1091;&#1096;&#1080;%20%20(audiopoisk.com).mp3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file:///C:\Users\&#1040;&#1076;&#1084;&#1080;&#1085;&#1080;&#1089;&#1090;&#1088;&#1072;&#1090;&#1086;&#1088;\Desktop\&#1054;&#1083;&#1103;%20&#1076;&#1086;&#1082;&#1091;&#1084;\&#1050;&#1051;.%20&#1063;.%20%20&#1086;%20&#1044;&#1056;&#1059;&#1046;&#1041;&#1045;%20&#1084;&#1091;&#1079;&#1099;&#1082;&#1072;%20&#1076;&#1083;&#1103;\davay_druzhit&amp;%2339;.mp3" TargetMode="External"/><Relationship Id="rId7" Type="http://schemas.openxmlformats.org/officeDocument/2006/relationships/image" Target="../media/image6.png"/><Relationship Id="rId2" Type="http://schemas.openxmlformats.org/officeDocument/2006/relationships/audio" Target="file:///C:\Users\&#1040;&#1076;&#1084;&#1080;&#1085;&#1080;&#1089;&#1090;&#1088;&#1072;&#1090;&#1086;&#1088;\Desktop\&#1054;&#1083;&#1103;%20&#1076;&#1086;&#1082;&#1091;&#1084;\&#1050;&#1051;.%20&#1063;.%20%20&#1086;%20&#1044;&#1056;&#1059;&#1046;&#1041;&#1045;%20&#1084;&#1091;&#1079;&#1099;&#1082;&#1072;%20&#1076;&#1083;&#1103;\kogda_moi_druzya_so_mnoy.mp3" TargetMode="External"/><Relationship Id="rId1" Type="http://schemas.openxmlformats.org/officeDocument/2006/relationships/audio" Target="file:///C:\Users\&#1040;&#1076;&#1084;&#1080;&#1085;&#1080;&#1089;&#1090;&#1088;&#1072;&#1090;&#1086;&#1088;\Desktop\&#1054;&#1083;&#1103;%20&#1076;&#1086;&#1082;&#1091;&#1084;\&#1050;&#1051;.%20&#1063;.%20%20&#1086;%20&#1044;&#1056;&#1059;&#1046;&#1041;&#1045;%20&#1084;&#1091;&#1079;&#1099;&#1082;&#1072;%20&#1076;&#1083;&#1103;\detskie_pesni_-_vse_my_delim_popolam_(zaycev.net).mp3" TargetMode="Externa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76;&#1084;&#1080;&#1085;&#1080;&#1089;&#1090;&#1088;&#1072;&#1090;&#1086;&#1088;\Desktop\&#1054;&#1083;&#1103;%20&#1076;&#1086;&#1082;&#1091;&#1084;\&#1050;&#1051;.%20&#1063;.%20%20&#1086;%20&#1044;&#1056;&#1059;&#1046;&#1041;&#1045;%20&#1084;&#1091;&#1079;&#1099;&#1082;&#1072;%20&#1076;&#1083;&#1103;\&#1054;&#1088;&#1082;&#1077;&#1089;&#1090;&#1088;%20&#1055;&#1086;&#1083;&#1103;%20&#1052;&#1086;&#1088;&#1080;&#1072;%20-%20&#1051;&#1102;&#1073;&#1086;&#1074;&#1100;%20(mp3ostrov.com).mp3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user\Desktop\Фоны для презентаций 1\images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92479" cy="5157192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200" b="1" dirty="0" smtClean="0">
                <a:solidFill>
                  <a:srgbClr val="0000CC"/>
                </a:solidFill>
                <a:latin typeface="Comic Sans MS" pitchFamily="66" charset="0"/>
                <a:cs typeface="Times New Roman" pitchFamily="18" charset="0"/>
              </a:rPr>
              <a:t>МБОУ «Новосельская средняя общеобразовательная школа</a:t>
            </a:r>
            <a:r>
              <a:rPr lang="ru-RU" sz="2700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00CC"/>
                </a:solidFill>
                <a:latin typeface="Comic Sans MS" pitchFamily="66" charset="0"/>
                <a:cs typeface="Times New Roman" pitchFamily="18" charset="0"/>
              </a:rPr>
              <a:t>Классный  час</a:t>
            </a:r>
            <a:br>
              <a:rPr lang="ru-RU" sz="3100" b="1" dirty="0" smtClean="0">
                <a:solidFill>
                  <a:srgbClr val="0000CC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Т</a:t>
            </a: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ема: </a:t>
            </a:r>
            <a:r>
              <a:rPr lang="ru-RU" sz="3600" b="1" dirty="0" smtClean="0">
                <a:latin typeface="Comic Sans MS" pitchFamily="66" charset="0"/>
              </a:rPr>
              <a:t/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«Дружбой дорожить умейте!»</a:t>
            </a:r>
            <a:b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6 класс</a:t>
            </a:r>
            <a:r>
              <a:rPr lang="ru-RU" sz="4000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ru-RU" sz="49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30823" y="5027294"/>
            <a:ext cx="3312368" cy="1426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solidFill>
                  <a:srgbClr val="0000CC"/>
                </a:solidFill>
                <a:latin typeface="Comic Sans MS" pitchFamily="66" charset="0"/>
              </a:rPr>
              <a:t>Классный руководитель</a:t>
            </a: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solidFill>
                  <a:srgbClr val="0000CC"/>
                </a:solidFill>
                <a:latin typeface="Comic Sans MS" pitchFamily="66" charset="0"/>
              </a:rPr>
              <a:t>Мазепина Ольга Владимировна</a:t>
            </a:r>
            <a:endParaRPr lang="ru-RU" sz="2000" b="1" i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1027" name="Picture 3" descr="C:\Users\user\Desktop\картинки о дружбе\images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1632">
            <a:off x="344462" y="3764732"/>
            <a:ext cx="3208166" cy="21848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музыка_для_релаксации_-_Любовь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929586" y="5429264"/>
            <a:ext cx="876304" cy="876304"/>
          </a:xfrm>
          <a:prstGeom prst="rect">
            <a:avLst/>
          </a:prstGeom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03185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82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 descr="C:\Users\Администратор\Desktop\Оля докум\картинки для фона\1619913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63059" y="1500986"/>
            <a:ext cx="80585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Спасибо!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pic>
        <p:nvPicPr>
          <p:cNvPr id="6" name="Саксафон  - для души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5857892"/>
            <a:ext cx="661990" cy="661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4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367240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0000CC"/>
                </a:solidFill>
                <a:latin typeface="Segoe Script" pitchFamily="34" charset="0"/>
              </a:rPr>
              <a:t>Что значит друг везде</a:t>
            </a:r>
            <a:br>
              <a:rPr lang="ru-RU" sz="2800" b="1" dirty="0" smtClean="0">
                <a:solidFill>
                  <a:srgbClr val="0000CC"/>
                </a:solidFill>
                <a:latin typeface="Segoe Script" pitchFamily="34" charset="0"/>
              </a:rPr>
            </a:br>
            <a:r>
              <a:rPr lang="ru-RU" sz="2800" b="1" dirty="0" smtClean="0">
                <a:solidFill>
                  <a:srgbClr val="0000CC"/>
                </a:solidFill>
                <a:latin typeface="Segoe Script" pitchFamily="34" charset="0"/>
              </a:rPr>
              <a:t>Верен в счастье и беде;</a:t>
            </a:r>
            <a:br>
              <a:rPr lang="ru-RU" sz="2800" b="1" dirty="0" smtClean="0">
                <a:solidFill>
                  <a:srgbClr val="0000CC"/>
                </a:solidFill>
                <a:latin typeface="Segoe Script" pitchFamily="34" charset="0"/>
              </a:rPr>
            </a:br>
            <a:r>
              <a:rPr lang="ru-RU" sz="2800" b="1" dirty="0" smtClean="0">
                <a:solidFill>
                  <a:srgbClr val="0000CC"/>
                </a:solidFill>
                <a:latin typeface="Segoe Script" pitchFamily="34" charset="0"/>
              </a:rPr>
              <a:t>Грусть твоя его тревожит.</a:t>
            </a:r>
            <a:br>
              <a:rPr lang="ru-RU" sz="2800" b="1" dirty="0" smtClean="0">
                <a:solidFill>
                  <a:srgbClr val="0000CC"/>
                </a:solidFill>
                <a:latin typeface="Segoe Script" pitchFamily="34" charset="0"/>
              </a:rPr>
            </a:br>
            <a:r>
              <a:rPr lang="ru-RU" sz="2800" b="1" dirty="0" smtClean="0">
                <a:solidFill>
                  <a:srgbClr val="0000CC"/>
                </a:solidFill>
                <a:latin typeface="Segoe Script" pitchFamily="34" charset="0"/>
              </a:rPr>
              <a:t>Ты не спишь – он спать не может, </a:t>
            </a:r>
            <a:br>
              <a:rPr lang="ru-RU" sz="2800" b="1" dirty="0" smtClean="0">
                <a:solidFill>
                  <a:srgbClr val="0000CC"/>
                </a:solidFill>
                <a:latin typeface="Segoe Script" pitchFamily="34" charset="0"/>
              </a:rPr>
            </a:br>
            <a:r>
              <a:rPr lang="ru-RU" sz="2800" b="1" dirty="0" smtClean="0">
                <a:solidFill>
                  <a:srgbClr val="0000CC"/>
                </a:solidFill>
                <a:latin typeface="Segoe Script" pitchFamily="34" charset="0"/>
              </a:rPr>
              <a:t>И во всем без дальних слов, </a:t>
            </a:r>
            <a:br>
              <a:rPr lang="ru-RU" sz="2800" b="1" dirty="0" smtClean="0">
                <a:solidFill>
                  <a:srgbClr val="0000CC"/>
                </a:solidFill>
                <a:latin typeface="Segoe Script" pitchFamily="34" charset="0"/>
              </a:rPr>
            </a:br>
            <a:r>
              <a:rPr lang="ru-RU" sz="2800" b="1" dirty="0" smtClean="0">
                <a:solidFill>
                  <a:srgbClr val="0000CC"/>
                </a:solidFill>
                <a:latin typeface="Segoe Script" pitchFamily="34" charset="0"/>
              </a:rPr>
              <a:t>Он помочь тебе готов.</a:t>
            </a:r>
            <a:br>
              <a:rPr lang="ru-RU" sz="2800" b="1" dirty="0" smtClean="0">
                <a:solidFill>
                  <a:srgbClr val="0000CC"/>
                </a:solidFill>
                <a:latin typeface="Segoe Script" pitchFamily="34" charset="0"/>
              </a:rPr>
            </a:br>
            <a:r>
              <a:rPr lang="ru-RU" sz="2800" b="1" dirty="0" smtClean="0">
                <a:solidFill>
                  <a:srgbClr val="0000CC"/>
                </a:solidFill>
                <a:latin typeface="Segoe Script" pitchFamily="34" charset="0"/>
              </a:rPr>
              <a:t>                                       </a:t>
            </a:r>
            <a:r>
              <a:rPr lang="ru-RU" sz="2800" dirty="0" smtClean="0">
                <a:solidFill>
                  <a:srgbClr val="0000CC"/>
                </a:solidFill>
                <a:latin typeface="Segoe Script" pitchFamily="34" charset="0"/>
              </a:rPr>
              <a:t/>
            </a:r>
            <a:br>
              <a:rPr lang="ru-RU" sz="2800" dirty="0" smtClean="0">
                <a:solidFill>
                  <a:srgbClr val="0000CC"/>
                </a:solidFill>
                <a:latin typeface="Segoe Script" pitchFamily="34" charset="0"/>
              </a:rPr>
            </a:br>
            <a:r>
              <a:rPr lang="ru-RU" sz="2800" b="1" dirty="0" smtClean="0">
                <a:solidFill>
                  <a:srgbClr val="0000CC"/>
                </a:solidFill>
                <a:latin typeface="Segoe Script" pitchFamily="34" charset="0"/>
              </a:rPr>
              <a:t>Уильям Шекспир</a:t>
            </a:r>
            <a:br>
              <a:rPr lang="ru-RU" sz="2800" b="1" dirty="0" smtClean="0">
                <a:solidFill>
                  <a:srgbClr val="0000CC"/>
                </a:solidFill>
                <a:latin typeface="Segoe Script" pitchFamily="34" charset="0"/>
              </a:rPr>
            </a:br>
            <a:endParaRPr lang="ru-RU" sz="2800" b="1" dirty="0">
              <a:solidFill>
                <a:srgbClr val="0000CC"/>
              </a:solidFill>
              <a:latin typeface="Segoe Script" pitchFamily="34" charset="0"/>
            </a:endParaRPr>
          </a:p>
        </p:txBody>
      </p:sp>
      <p:pic>
        <p:nvPicPr>
          <p:cNvPr id="3075" name="Picture 3" descr="C:\Users\user\Desktop\картинки о дружбе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73016"/>
            <a:ext cx="3600400" cy="27107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21021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25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Users\user\Desktop\Фоны для презентаций 1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568951" cy="1512167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36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Как вы думаете, о чем сегодня мы будем говорить на классном часе? </a:t>
            </a:r>
            <a:endParaRPr lang="ru-RU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7"/>
            <a:ext cx="8784976" cy="4608513"/>
          </a:xfrm>
        </p:spPr>
        <p:txBody>
          <a:bodyPr>
            <a:normAutofit lnSpcReduction="10000"/>
          </a:bodyPr>
          <a:lstStyle/>
          <a:p>
            <a:pPr marL="457200" indent="-457200" algn="l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Как </a:t>
            </a:r>
            <a:r>
              <a:rPr lang="ru-RU" b="1" dirty="0">
                <a:solidFill>
                  <a:srgbClr val="0000CC"/>
                </a:solidFill>
                <a:latin typeface="Comic Sans MS" pitchFamily="66" charset="0"/>
              </a:rPr>
              <a:t>вы понимаете слово «дружба»?</a:t>
            </a:r>
          </a:p>
          <a:p>
            <a:pPr marL="457200" indent="-457200" algn="l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00CC"/>
                </a:solidFill>
                <a:latin typeface="Comic Sans MS" pitchFamily="66" charset="0"/>
              </a:rPr>
              <a:t>Кто такой друг?</a:t>
            </a:r>
          </a:p>
          <a:p>
            <a:pPr marL="457200" indent="-457200" algn="l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00CC"/>
                </a:solidFill>
                <a:latin typeface="Comic Sans MS" pitchFamily="66" charset="0"/>
              </a:rPr>
              <a:t>А знаете ли вы своего друга?</a:t>
            </a:r>
          </a:p>
          <a:p>
            <a:pPr marL="457200" indent="-457200" algn="l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00CC"/>
                </a:solidFill>
                <a:latin typeface="Comic Sans MS" pitchFamily="66" charset="0"/>
              </a:rPr>
              <a:t>Что значит «дружить»?</a:t>
            </a:r>
          </a:p>
          <a:p>
            <a:pPr marL="457200" indent="-457200" algn="l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00CC"/>
                </a:solidFill>
                <a:latin typeface="Comic Sans MS" pitchFamily="66" charset="0"/>
              </a:rPr>
              <a:t>Есть ли определенные правила дружбы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?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45168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user\Desktop\Фоны для презентаций 1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928670"/>
            <a:ext cx="8208912" cy="5202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СИТУАЦИЯ</a:t>
            </a:r>
            <a:endParaRPr lang="ru-RU" sz="36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solidFill>
                  <a:srgbClr val="0000CC"/>
                </a:solidFill>
                <a:latin typeface="Comic Sans MS" pitchFamily="66" charset="0"/>
                <a:cs typeface="Times New Roman" pitchFamily="18" charset="0"/>
              </a:rPr>
              <a:t>Вы пришли с тренировки и буквально валитесь с ног от усталости, но тут звонит ваш друг и просит помочь: ему нужно отнести в мастерскую монитор. </a:t>
            </a:r>
          </a:p>
          <a:p>
            <a:r>
              <a:rPr lang="ru-RU" sz="3600" dirty="0" smtClean="0">
                <a:solidFill>
                  <a:srgbClr val="0000CC"/>
                </a:solidFill>
                <a:latin typeface="Comic Sans MS" pitchFamily="66" charset="0"/>
                <a:cs typeface="Times New Roman" pitchFamily="18" charset="0"/>
              </a:rPr>
              <a:t>    </a:t>
            </a:r>
          </a:p>
          <a:p>
            <a:r>
              <a:rPr lang="ru-RU" sz="3600" dirty="0">
                <a:solidFill>
                  <a:srgbClr val="0000CC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00CC"/>
                </a:solidFill>
                <a:latin typeface="Comic Sans MS" pitchFamily="66" charset="0"/>
                <a:cs typeface="Times New Roman" pitchFamily="18" charset="0"/>
              </a:rPr>
              <a:t>   Что вы сделаете в этом случае?</a:t>
            </a:r>
            <a:r>
              <a:rPr lang="ru-RU" sz="3600" i="1" dirty="0" smtClean="0">
                <a:solidFill>
                  <a:srgbClr val="0000CC"/>
                </a:solidFill>
                <a:latin typeface="Comic Sans MS" pitchFamily="66" charset="0"/>
                <a:cs typeface="Times New Roman" pitchFamily="18" charset="0"/>
              </a:rPr>
              <a:t>       </a:t>
            </a:r>
            <a:endParaRPr lang="ru-RU" sz="3600" dirty="0" smtClean="0">
              <a:solidFill>
                <a:srgbClr val="0000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729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user\Desktop\Фоны для презентаций 1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285729"/>
            <a:ext cx="8858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Игра. «Знаю ли я своего друга?»</a:t>
            </a:r>
            <a:endParaRPr lang="ru-RU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785926"/>
            <a:ext cx="84296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3400" b="1" dirty="0" smtClean="0">
                <a:solidFill>
                  <a:srgbClr val="0000CC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Какой урок у него любимый?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3400" b="1" dirty="0" smtClean="0">
                <a:solidFill>
                  <a:srgbClr val="0000CC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 чем он любит кататься?</a:t>
            </a:r>
            <a:endParaRPr lang="ru-RU" sz="3400" dirty="0" smtClean="0">
              <a:solidFill>
                <a:srgbClr val="0000CC"/>
              </a:solidFill>
              <a:latin typeface="Comic Sans MS" pitchFamily="66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3400" b="1" dirty="0" smtClean="0">
                <a:solidFill>
                  <a:srgbClr val="0000CC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Какое время года у него любимое?</a:t>
            </a:r>
            <a:endParaRPr lang="ru-RU" sz="3400" dirty="0" smtClean="0">
              <a:solidFill>
                <a:srgbClr val="0000CC"/>
              </a:solidFill>
              <a:latin typeface="Comic Sans MS" pitchFamily="66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3400" b="1" dirty="0" smtClean="0">
                <a:solidFill>
                  <a:srgbClr val="0000CC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Какой вид спорта он любит?</a:t>
            </a:r>
            <a:endParaRPr lang="ru-RU" sz="3400" dirty="0" smtClean="0">
              <a:solidFill>
                <a:srgbClr val="0000CC"/>
              </a:solidFill>
              <a:latin typeface="Comic Sans MS" pitchFamily="66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3400" b="1" dirty="0" smtClean="0">
                <a:solidFill>
                  <a:srgbClr val="0000CC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Кем хочет стать, когда вырастет?</a:t>
            </a:r>
            <a:endParaRPr lang="ru-RU" sz="3400" dirty="0" smtClean="0">
              <a:solidFill>
                <a:srgbClr val="0000CC"/>
              </a:solidFill>
              <a:latin typeface="Comic Sans MS" pitchFamily="66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3400" b="1" dirty="0" smtClean="0">
                <a:solidFill>
                  <a:srgbClr val="0000CC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Какое животное он хотел бы иметь дома? </a:t>
            </a:r>
            <a:endParaRPr lang="ru-RU" sz="3400" dirty="0" smtClean="0">
              <a:solidFill>
                <a:srgbClr val="0000CC"/>
              </a:solidFill>
              <a:latin typeface="Comic Sans MS" pitchFamily="66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3400" b="1" dirty="0" smtClean="0">
                <a:solidFill>
                  <a:srgbClr val="0000CC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Какие фильмы любит смотреть? </a:t>
            </a:r>
            <a:endParaRPr lang="ru-RU" sz="3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17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дминистратор\Desktop\Оля докум\рамки\c1b36ad9066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pic>
        <p:nvPicPr>
          <p:cNvPr id="6" name="detskie_pesni_-_vse_my_delim_popolam_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8410572" y="5286388"/>
            <a:ext cx="733428" cy="733428"/>
          </a:xfrm>
          <a:prstGeom prst="rect">
            <a:avLst/>
          </a:prstGeom>
        </p:spPr>
      </p:pic>
      <p:pic>
        <p:nvPicPr>
          <p:cNvPr id="7" name="kogda_moi_druzya_so_mnoy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8501090" y="6072182"/>
            <a:ext cx="785818" cy="785818"/>
          </a:xfrm>
          <a:prstGeom prst="rect">
            <a:avLst/>
          </a:prstGeom>
        </p:spPr>
      </p:pic>
      <p:pic>
        <p:nvPicPr>
          <p:cNvPr id="8" name="davay_druzhit&amp;#39;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/>
          <a:stretch>
            <a:fillRect/>
          </a:stretch>
        </p:blipFill>
        <p:spPr>
          <a:xfrm>
            <a:off x="8429620" y="4286256"/>
            <a:ext cx="714380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14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9714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8526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7252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user\Desktop\Фоны для презентаций 1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\Desktop\images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3857628"/>
            <a:ext cx="2247900" cy="2028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62068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285729"/>
            <a:ext cx="6572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Comic Sans MS" pitchFamily="66" charset="0"/>
              </a:rPr>
              <a:t>ЗАКОНЫ ДРУЖБЫ </a:t>
            </a:r>
            <a:endParaRPr lang="ru-RU" sz="44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1142984"/>
            <a:ext cx="735811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rgbClr val="0000CC"/>
                </a:solidFill>
              </a:rPr>
              <a:t> Быть равным.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rgbClr val="0000CC"/>
                </a:solidFill>
              </a:rPr>
              <a:t>Уважать внутренний мир друг друга.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rgbClr val="0000CC"/>
                </a:solidFill>
              </a:rPr>
              <a:t>Уметь забывать о себе ради друга, быть бескорыстным и верным.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rgbClr val="0000CC"/>
                </a:solidFill>
              </a:rPr>
              <a:t>Чувствовать ответственность за друга, поддерживать и помогать в решении трудных жизненных проблем.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rgbClr val="0000CC"/>
                </a:solidFill>
              </a:rPr>
              <a:t>Беречь дружбу от насмешек, зависти, злости, обмана.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rgbClr val="0000CC"/>
                </a:solidFill>
              </a:rPr>
              <a:t>Быть честным, искренним и испытывать взаимное доверие, глубокий интерес к заботам и делам друга.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rgbClr val="0000CC"/>
                </a:solidFill>
              </a:rPr>
              <a:t>Помогать другу в беде.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rgbClr val="0000CC"/>
                </a:solidFill>
              </a:rPr>
              <a:t>Уметь с другом разделить радость.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rgbClr val="0000CC"/>
                </a:solidFill>
              </a:rPr>
              <a:t>Не смеяться над недостатками друга.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rgbClr val="0000CC"/>
                </a:solidFill>
              </a:rPr>
              <a:t>Остановить друга, если он делает что-то плохое.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rgbClr val="0000CC"/>
                </a:solidFill>
              </a:rPr>
              <a:t>Уметь принять помощь, совет, не обижаться на критику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rgbClr val="0000CC"/>
                </a:solidFill>
              </a:rPr>
              <a:t>Не обманывать друга.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rgbClr val="0000CC"/>
                </a:solidFill>
              </a:rPr>
              <a:t>Уметь признать свои ошибки, мириться с другом.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b="1" dirty="0" smtClean="0">
                <a:solidFill>
                  <a:srgbClr val="0000CC"/>
                </a:solidFill>
              </a:rPr>
              <a:t>Не предавать своего друга.</a:t>
            </a:r>
          </a:p>
          <a:p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777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user\Desktop\Фоны для презентаций 1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2910" y="35716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857233"/>
            <a:ext cx="48205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  <a:latin typeface="Calibri" pitchFamily="34" charset="0"/>
                <a:cs typeface="Times New Roman" pitchFamily="18" charset="0"/>
              </a:rPr>
              <a:t>                                    </a:t>
            </a:r>
            <a:endParaRPr lang="ru-RU" sz="2800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r>
              <a:rPr lang="ru-RU" sz="2800" b="1" dirty="0" smtClean="0">
                <a:solidFill>
                  <a:srgbClr val="0000CC"/>
                </a:solidFill>
                <a:latin typeface="Calibri" pitchFamily="34" charset="0"/>
                <a:cs typeface="Times New Roman" pitchFamily="18" charset="0"/>
              </a:rPr>
              <a:t>   </a:t>
            </a:r>
          </a:p>
          <a:p>
            <a:r>
              <a:rPr lang="ru-RU" sz="2800" b="1" dirty="0" smtClean="0">
                <a:solidFill>
                  <a:srgbClr val="0000CC"/>
                </a:solidFill>
                <a:latin typeface="Calibri" pitchFamily="34" charset="0"/>
                <a:cs typeface="Times New Roman" pitchFamily="18" charset="0"/>
              </a:rPr>
              <a:t>                                  </a:t>
            </a:r>
            <a:endParaRPr lang="ru-RU" sz="28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34290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14348" y="428604"/>
            <a:ext cx="785818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желаю каждому из вас иметь верного настоящего друга,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уметь дорожить дружбой.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5" descr="C:\Users\user\Desktop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4643446"/>
            <a:ext cx="4102829" cy="20066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15722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>
        <p14:prism isContent="1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Мазепина Ольга Владимировна</a:t>
            </a:r>
            <a:endParaRPr lang="ru-RU"/>
          </a:p>
        </p:txBody>
      </p:sp>
      <p:pic>
        <p:nvPicPr>
          <p:cNvPr id="3" name="Picture 4" descr="C:\Users\user\Desktop\Фоны для презентаций 1\images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596" y="1142984"/>
            <a:ext cx="80724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AutoNum type="arabicPeriod"/>
            </a:pPr>
            <a:r>
              <a:rPr lang="ru-RU" sz="2400" b="1" dirty="0" smtClean="0">
                <a:solidFill>
                  <a:srgbClr val="0000CC"/>
                </a:solidFill>
                <a:latin typeface="Comic Sans MS" pitchFamily="66" charset="0"/>
              </a:rPr>
              <a:t>Что вам больше всего  понравилось?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ru-RU" sz="2400" b="1" dirty="0" smtClean="0">
                <a:solidFill>
                  <a:srgbClr val="0000CC"/>
                </a:solidFill>
                <a:latin typeface="Comic Sans MS" pitchFamily="66" charset="0"/>
              </a:rPr>
              <a:t>Какое задание было самым интересным?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ru-RU" sz="2400" b="1" dirty="0" smtClean="0">
                <a:solidFill>
                  <a:srgbClr val="0000CC"/>
                </a:solidFill>
                <a:latin typeface="Comic Sans MS" pitchFamily="66" charset="0"/>
              </a:rPr>
              <a:t>В каком задании вы бы не участвовали?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5" name="Оркестр Поля Мориа - Любовь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2462" y="5500702"/>
            <a:ext cx="947742" cy="9477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21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219</Words>
  <Application>Microsoft Office PowerPoint</Application>
  <PresentationFormat>Экран (4:3)</PresentationFormat>
  <Paragraphs>59</Paragraphs>
  <Slides>10</Slides>
  <Notes>1</Notes>
  <HiddenSlides>0</HiddenSlides>
  <MMClips>6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1_Воздушный поток</vt:lpstr>
      <vt:lpstr> МБОУ «Новосельская средняя общеобразовательная школа Классный  час Тема:  «Дружбой дорожить умейте!» 6 класс </vt:lpstr>
      <vt:lpstr>Что значит друг везде Верен в счастье и беде; Грусть твоя его тревожит. Ты не спишь – он спать не может,  И во всем без дальних слов,  Он помочь тебе готов.                                         Уильям Шекспир </vt:lpstr>
      <vt:lpstr>Как вы думаете, о чем сегодня мы будем говорить на классном часе?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 Дружбой дорожить умейте!</dc:title>
  <dc:creator>user</dc:creator>
  <cp:lastModifiedBy>DNA7 X86</cp:lastModifiedBy>
  <cp:revision>61</cp:revision>
  <dcterms:created xsi:type="dcterms:W3CDTF">2013-02-15T09:47:56Z</dcterms:created>
  <dcterms:modified xsi:type="dcterms:W3CDTF">2013-02-19T16:46:38Z</dcterms:modified>
</cp:coreProperties>
</file>