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9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 autoAdjust="0"/>
    <p:restoredTop sz="94607" autoAdjust="0"/>
  </p:normalViewPr>
  <p:slideViewPr>
    <p:cSldViewPr>
      <p:cViewPr varScale="1">
        <p:scale>
          <a:sx n="84" d="100"/>
          <a:sy n="84" d="100"/>
        </p:scale>
        <p:origin x="-4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1785</c:v>
                </c:pt>
                <c:pt idx="1">
                  <c:v>1787</c:v>
                </c:pt>
                <c:pt idx="2">
                  <c:v>1791</c:v>
                </c:pt>
                <c:pt idx="3">
                  <c:v>1796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21</c:v>
                </c:pt>
                <c:pt idx="2">
                  <c:v>10</c:v>
                </c:pt>
                <c:pt idx="3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1785</c:v>
                </c:pt>
                <c:pt idx="1">
                  <c:v>1787</c:v>
                </c:pt>
                <c:pt idx="2">
                  <c:v>1791</c:v>
                </c:pt>
                <c:pt idx="3">
                  <c:v>1796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15</c:v>
                </c:pt>
                <c:pt idx="1">
                  <c:v>21</c:v>
                </c:pt>
                <c:pt idx="2">
                  <c:v>10</c:v>
                </c:pt>
                <c:pt idx="3">
                  <c:v>23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Общее кол-во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1785</c:v>
                </c:pt>
                <c:pt idx="1">
                  <c:v>1787</c:v>
                </c:pt>
                <c:pt idx="2">
                  <c:v>1791</c:v>
                </c:pt>
                <c:pt idx="3">
                  <c:v>1796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37</c:v>
                </c:pt>
                <c:pt idx="1">
                  <c:v>42</c:v>
                </c:pt>
                <c:pt idx="2">
                  <c:v>20</c:v>
                </c:pt>
                <c:pt idx="3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78616832"/>
        <c:axId val="78630912"/>
        <c:axId val="0"/>
      </c:bar3DChart>
      <c:catAx>
        <c:axId val="7861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630912"/>
        <c:crosses val="autoZero"/>
        <c:auto val="1"/>
        <c:lblAlgn val="ctr"/>
        <c:lblOffset val="100"/>
        <c:noMultiLvlLbl val="0"/>
      </c:catAx>
      <c:valAx>
        <c:axId val="78630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6168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Состав купечества 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Состав купечества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Мужчин</c:v>
                </c:pt>
                <c:pt idx="1">
                  <c:v>Женщин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268661095770382E-2"/>
          <c:y val="3.5162374299412096E-2"/>
          <c:w val="0.91427089990474009"/>
          <c:h val="0.901332784708324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362988508519131E-2"/>
                  <c:y val="-3.1444442366319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9295317794311E-2"/>
                  <c:y val="-1.6372466505819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069981872480336E-2"/>
                  <c:y val="-6.1474928460545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293006636038795E-2"/>
                  <c:y val="-3.4837688044338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544155181214904E-2"/>
                  <c:y val="-5.3840063341250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1785-1796</c:v>
                </c:pt>
                <c:pt idx="1">
                  <c:v>1796-1804</c:v>
                </c:pt>
                <c:pt idx="2">
                  <c:v>1804-1837</c:v>
                </c:pt>
                <c:pt idx="3">
                  <c:v>1837-1851</c:v>
                </c:pt>
                <c:pt idx="4">
                  <c:v>1851-1862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</c:v>
                </c:pt>
                <c:pt idx="1">
                  <c:v>45</c:v>
                </c:pt>
                <c:pt idx="2">
                  <c:v>291</c:v>
                </c:pt>
                <c:pt idx="3">
                  <c:v>443</c:v>
                </c:pt>
                <c:pt idx="4">
                  <c:v>608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4666112"/>
        <c:axId val="115446144"/>
        <c:axId val="0"/>
      </c:bar3DChart>
      <c:catAx>
        <c:axId val="114666112"/>
        <c:scaling>
          <c:orientation val="minMax"/>
        </c:scaling>
        <c:delete val="0"/>
        <c:axPos val="b"/>
        <c:majorTickMark val="out"/>
        <c:minorTickMark val="none"/>
        <c:tickLblPos val="nextTo"/>
        <c:crossAx val="115446144"/>
        <c:crosses val="autoZero"/>
        <c:auto val="1"/>
        <c:lblAlgn val="ctr"/>
        <c:lblOffset val="100"/>
        <c:noMultiLvlLbl val="0"/>
      </c:catAx>
      <c:valAx>
        <c:axId val="115446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6661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284200755393381E-2"/>
          <c:y val="3.8956209421190775E-2"/>
          <c:w val="0.69403383266116125"/>
          <c:h val="0.890687111479486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кол-во, чел.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9.473684210526316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2310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227642276422764E-2"/>
                  <c:y val="-3.508771929824561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4296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1861г.</c:v>
                </c:pt>
                <c:pt idx="1">
                  <c:v>1868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2310</c:v>
                </c:pt>
                <c:pt idx="1">
                  <c:v>4296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мещане, чел.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390243902439025E-2"/>
                  <c:y val="-7.3684210526315727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>
                        <a:latin typeface="Times New Roman" pitchFamily="18" charset="0"/>
                        <a:cs typeface="Times New Roman" pitchFamily="18" charset="0"/>
                      </a:rPr>
                      <a:t>13</a:t>
                    </a:r>
                    <a:r>
                      <a:rPr lang="ru-RU" sz="1200" b="1">
                        <a:latin typeface="Times New Roman" pitchFamily="18" charset="0"/>
                        <a:cs typeface="Times New Roman" pitchFamily="18" charset="0"/>
                      </a:rPr>
                      <a:t>58</a:t>
                    </a:r>
                    <a:endParaRPr lang="en-US" sz="12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867303472311946E-2"/>
                  <c:y val="-5.3365989135079048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>
                        <a:latin typeface="Times New Roman" pitchFamily="18" charset="0"/>
                        <a:cs typeface="Times New Roman" pitchFamily="18" charset="0"/>
                      </a:rPr>
                      <a:t>2855</a:t>
                    </a:r>
                    <a:endParaRPr lang="en-US" sz="12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1861г.</c:v>
                </c:pt>
                <c:pt idx="1">
                  <c:v>1868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1358</c:v>
                </c:pt>
                <c:pt idx="1">
                  <c:v>2855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купцы, чел.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8617886178861791E-2"/>
                  <c:y val="-7.017543859649122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sz="1200" b="1">
                        <a:latin typeface="Times New Roman" pitchFamily="18" charset="0"/>
                        <a:cs typeface="Times New Roman" pitchFamily="18" charset="0"/>
                      </a:rPr>
                      <a:t>52</a:t>
                    </a:r>
                    <a:endParaRPr lang="en-US" sz="12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9321888042683E-2"/>
                  <c:y val="-5.8914728682170542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>
                        <a:latin typeface="Times New Roman" pitchFamily="18" charset="0"/>
                        <a:cs typeface="Times New Roman" pitchFamily="18" charset="0"/>
                      </a:rPr>
                      <a:t>1441</a:t>
                    </a:r>
                    <a:endParaRPr lang="en-US" sz="12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1861г.</c:v>
                </c:pt>
                <c:pt idx="1">
                  <c:v>1868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952</c:v>
                </c:pt>
                <c:pt idx="1">
                  <c:v>1441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444544"/>
        <c:axId val="6446080"/>
        <c:axId val="0"/>
      </c:bar3DChart>
      <c:catAx>
        <c:axId val="6444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46080"/>
        <c:crosses val="autoZero"/>
        <c:auto val="1"/>
        <c:lblAlgn val="ctr"/>
        <c:lblOffset val="100"/>
        <c:noMultiLvlLbl val="0"/>
      </c:catAx>
      <c:valAx>
        <c:axId val="6446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44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чел.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>
                        <a:latin typeface="Times New Roman" pitchFamily="18" charset="0"/>
                        <a:cs typeface="Times New Roman" pitchFamily="18" charset="0"/>
                      </a:rPr>
                      <a:t>11250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1861</c:v>
                </c:pt>
                <c:pt idx="1">
                  <c:v>1897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11250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чел.2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="1">
                        <a:latin typeface="Times New Roman" pitchFamily="18" charset="0"/>
                        <a:cs typeface="Times New Roman" pitchFamily="18" charset="0"/>
                      </a:rPr>
                      <a:t>23299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1861</c:v>
                </c:pt>
                <c:pt idx="1">
                  <c:v>1897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1">
                  <c:v>23299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30560"/>
        <c:axId val="6532096"/>
      </c:barChart>
      <c:catAx>
        <c:axId val="653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32096"/>
        <c:crosses val="autoZero"/>
        <c:auto val="1"/>
        <c:lblAlgn val="ctr"/>
        <c:lblOffset val="100"/>
        <c:noMultiLvlLbl val="0"/>
      </c:catAx>
      <c:valAx>
        <c:axId val="6532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305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25922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МОНИТОРИНГ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увеличения купеческого сословия в городе Троицке 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1785 – 1897г.г.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ренбургская губерния)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365104"/>
            <a:ext cx="7772400" cy="16344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Исследовательская работа учителя: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АСТАПЕНКОВОЙ ОКСАНЫ АЛЕКСАНДРОВНЫ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квалификационная категория</a:t>
            </a:r>
          </a:p>
          <a:p>
            <a:pPr algn="ctr"/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МКОУ «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Нижнесанарская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764704"/>
            <a:ext cx="6912768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Пребывание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купцов и мещан  в </a:t>
            </a:r>
            <a:r>
              <a:rPr lang="ru-RU" sz="2000" dirty="0" err="1">
                <a:latin typeface="Times New Roman"/>
                <a:ea typeface="Calibri"/>
                <a:cs typeface="Times New Roman"/>
              </a:rPr>
              <a:t>г.Троицк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 с 1785-1796гг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66507205"/>
              </p:ext>
            </p:extLst>
          </p:nvPr>
        </p:nvGraphicFramePr>
        <p:xfrm>
          <a:off x="539552" y="1340768"/>
          <a:ext cx="4824536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31640" y="5085184"/>
            <a:ext cx="4572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Общее количество прибывших  купцов и мещан с 1785-1796гг  –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13 чел.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61635500"/>
              </p:ext>
            </p:extLst>
          </p:nvPr>
        </p:nvGraphicFramePr>
        <p:xfrm>
          <a:off x="5652120" y="3501008"/>
          <a:ext cx="3164012" cy="257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014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424936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04775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Общее количество прибывших купцов и мещан в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г.Троицк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04775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за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77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лет ( с 1785г – 1862гг ) -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595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человек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(без раскольников).</a:t>
            </a:r>
            <a:endParaRPr lang="ru-RU" sz="1400" dirty="0">
              <a:ea typeface="Calibri"/>
              <a:cs typeface="Times New Roman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15076242"/>
              </p:ext>
            </p:extLst>
          </p:nvPr>
        </p:nvGraphicFramePr>
        <p:xfrm>
          <a:off x="323528" y="1412776"/>
          <a:ext cx="4910113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49805"/>
              </p:ext>
            </p:extLst>
          </p:nvPr>
        </p:nvGraphicFramePr>
        <p:xfrm>
          <a:off x="5364088" y="3861048"/>
          <a:ext cx="3325687" cy="2041687"/>
        </p:xfrm>
        <a:graphic>
          <a:graphicData uri="http://schemas.openxmlformats.org/drawingml/2006/table">
            <a:tbl>
              <a:tblPr firstRow="1" firstCol="1" bandRow="1"/>
              <a:tblGrid>
                <a:gridCol w="1260802"/>
                <a:gridCol w="638978"/>
                <a:gridCol w="1425907"/>
              </a:tblGrid>
              <a:tr h="249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период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(чел.)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492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1785-1796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60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1796-1804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60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1804-1837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60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1837-1851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60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1851-1862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6034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9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772400" cy="91440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1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Сводные данные о численности купеческого сословия в г.Троицке  к 1868г.</a:t>
            </a:r>
            <a:endParaRPr lang="ru-RU" sz="19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 </a:t>
            </a:r>
            <a:endParaRPr lang="ru-RU" sz="1600" dirty="0" smtClean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84622730"/>
              </p:ext>
            </p:extLst>
          </p:nvPr>
        </p:nvGraphicFramePr>
        <p:xfrm>
          <a:off x="827584" y="1124744"/>
          <a:ext cx="581025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91623"/>
              </p:ext>
            </p:extLst>
          </p:nvPr>
        </p:nvGraphicFramePr>
        <p:xfrm>
          <a:off x="1331640" y="5517232"/>
          <a:ext cx="6771005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1958975"/>
                <a:gridCol w="2250440"/>
                <a:gridCol w="2561590"/>
              </a:tblGrid>
              <a:tr h="21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период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(чел.)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1861 - 1868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1986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94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24246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alibri"/>
                <a:cs typeface="Times New Roman"/>
              </a:rPr>
              <a:t>Увеличение  численности населения 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Троицка к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концу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XIX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века составило -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12049 тыс. человек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047750" algn="l"/>
              </a:tabLst>
            </a:pPr>
            <a:r>
              <a:rPr lang="ru-RU" dirty="0">
                <a:latin typeface="Calibri"/>
                <a:ea typeface="Calibri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09014415"/>
              </p:ext>
            </p:extLst>
          </p:nvPr>
        </p:nvGraphicFramePr>
        <p:xfrm>
          <a:off x="1115616" y="1340768"/>
          <a:ext cx="5419725" cy="4253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3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</TotalTime>
  <Words>138</Words>
  <Application>Microsoft Office PowerPoint</Application>
  <PresentationFormat>Экран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           МОНИТОРИНГ  увеличения купеческого сословия в городе Троицке с 1785 – 1897г.г.  (Оренбургская губерния)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Пользователь</cp:lastModifiedBy>
  <cp:revision>3</cp:revision>
  <dcterms:created xsi:type="dcterms:W3CDTF">2013-07-11T07:18:09Z</dcterms:created>
  <dcterms:modified xsi:type="dcterms:W3CDTF">2013-10-08T14:50:09Z</dcterms:modified>
</cp:coreProperties>
</file>