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5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0A521D"/>
    <a:srgbClr val="700000"/>
    <a:srgbClr val="0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14DA-ABF1-438E-AA2B-B311DFCC750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D757-98E6-4DFA-8E8D-2D3B596D3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4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14DA-ABF1-438E-AA2B-B311DFCC750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D757-98E6-4DFA-8E8D-2D3B596D3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14DA-ABF1-438E-AA2B-B311DFCC750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D757-98E6-4DFA-8E8D-2D3B596D3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14DA-ABF1-438E-AA2B-B311DFCC750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D757-98E6-4DFA-8E8D-2D3B596D3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1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14DA-ABF1-438E-AA2B-B311DFCC750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D757-98E6-4DFA-8E8D-2D3B596D3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6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14DA-ABF1-438E-AA2B-B311DFCC750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D757-98E6-4DFA-8E8D-2D3B596D3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4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14DA-ABF1-438E-AA2B-B311DFCC750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D757-98E6-4DFA-8E8D-2D3B596D3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5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14DA-ABF1-438E-AA2B-B311DFCC750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D757-98E6-4DFA-8E8D-2D3B596D3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7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14DA-ABF1-438E-AA2B-B311DFCC750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D757-98E6-4DFA-8E8D-2D3B596D3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7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14DA-ABF1-438E-AA2B-B311DFCC750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D757-98E6-4DFA-8E8D-2D3B596D3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14DA-ABF1-438E-AA2B-B311DFCC750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D757-98E6-4DFA-8E8D-2D3B596D3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314DA-ABF1-438E-AA2B-B311DFCC750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D757-98E6-4DFA-8E8D-2D3B596D3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luga-poisk.ru/articles/drevneyshie-poseleniya-kaluzhskoy-oblasti/" TargetMode="External"/><Relationship Id="rId2" Type="http://schemas.openxmlformats.org/officeDocument/2006/relationships/hyperlink" Target="http://www.balto-slavica.com/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23229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Древнейшие поселения Калужской области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355976" y="4221088"/>
            <a:ext cx="455174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smtClean="0">
                <a:solidFill>
                  <a:srgbClr val="8A0000"/>
                </a:solidFill>
              </a:rPr>
              <a:t>Борисова М. И., педагог МКОУ «Куровская СОШ»</a:t>
            </a:r>
          </a:p>
          <a:p>
            <a:pPr algn="r"/>
            <a:r>
              <a:rPr lang="ru-RU" sz="2400" b="1" smtClean="0">
                <a:solidFill>
                  <a:srgbClr val="8A0000"/>
                </a:solidFill>
              </a:rPr>
              <a:t>Предмет: Краеведение</a:t>
            </a:r>
            <a:endParaRPr lang="ru-RU" sz="2400" b="1" dirty="0">
              <a:solidFill>
                <a:srgbClr val="8A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76" y="332656"/>
            <a:ext cx="1408448" cy="14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30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aluga-poisk.ru/userfiles/06_10_chita_a%288%2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32040" cy="6858000"/>
          </a:xfrm>
          <a:prstGeom prst="rect">
            <a:avLst/>
          </a:prstGeom>
          <a:noFill/>
          <a:ln w="19050">
            <a:solidFill>
              <a:srgbClr val="7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32040" y="908720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В </a:t>
            </a:r>
            <a:r>
              <a:rPr lang="ru-RU" sz="2400" b="1" dirty="0" err="1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Любутске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найдены изделия из </a:t>
            </a:r>
            <a:r>
              <a:rPr lang="ru-RU" sz="24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шахматные 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фигурки и различные предметы из кости, железные наконечники стрел, кресала, стеклянные, хрустальные, сердоликовые, </a:t>
            </a:r>
            <a:r>
              <a:rPr lang="ru-RU" sz="2400" b="1" dirty="0" err="1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пастовые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бусы, изделия из бронзы, кресты из различных металлов и один каменный. </a:t>
            </a:r>
          </a:p>
        </p:txBody>
      </p:sp>
    </p:spTree>
    <p:extLst>
      <p:ext uri="{BB962C8B-B14F-4D97-AF65-F5344CB8AC3E}">
        <p14:creationId xmlns:p14="http://schemas.microsoft.com/office/powerpoint/2010/main" val="276080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3606719"/>
            <a:ext cx="38164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Портрет девушки </a:t>
            </a:r>
            <a:r>
              <a:rPr lang="ru-RU" sz="28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вятичей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, воссозданные </a:t>
            </a:r>
            <a:r>
              <a:rPr lang="ru-RU" sz="24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ученым-антропологом 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М. М. Герасимовым по черепам из </a:t>
            </a:r>
            <a:r>
              <a:rPr lang="ru-RU" sz="2400" b="1" dirty="0" err="1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вятичских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курганных погребений Подмосковья.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74290"/>
            <a:ext cx="4680520" cy="59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900710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31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риша\Documents\1.Школа\Краеведение\10 руб (2009) — памятная монета из цикла Древние города России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8817"/>
            <a:ext cx="5319464" cy="52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10 </a:t>
            </a:r>
            <a:r>
              <a:rPr lang="ru-RU" sz="28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руб. </a:t>
            </a:r>
            <a:r>
              <a:rPr lang="ru-RU" sz="28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(2009) — памятная монета из цикла Древние города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236662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0594" y="284294"/>
            <a:ext cx="7772400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A20000"/>
                </a:solidFill>
                <a:latin typeface="Cambria Math" pitchFamily="18" charset="0"/>
                <a:ea typeface="Cambria Math" pitchFamily="18" charset="0"/>
              </a:rPr>
              <a:t>Источники:</a:t>
            </a:r>
            <a:endParaRPr lang="ru-RU" sz="4800" b="1" dirty="0">
              <a:solidFill>
                <a:srgbClr val="A2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87849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400" u="sng" dirty="0">
                <a:latin typeface="Cambria Math" pitchFamily="18" charset="0"/>
                <a:ea typeface="Cambria Math" pitchFamily="18" charset="0"/>
                <a:hlinkClick r:id="rId2"/>
              </a:rPr>
              <a:t>http://</a:t>
            </a:r>
            <a:r>
              <a:rPr lang="ru-RU" sz="2400" u="sng" dirty="0" smtClean="0">
                <a:latin typeface="Cambria Math" pitchFamily="18" charset="0"/>
                <a:ea typeface="Cambria Math" pitchFamily="18" charset="0"/>
                <a:hlinkClick r:id="rId2"/>
              </a:rPr>
              <a:t>www.balto-slavica.com/</a:t>
            </a:r>
            <a:endParaRPr lang="ru-RU" sz="2400" u="sng" dirty="0" smtClean="0"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400" u="sng" dirty="0" smtClean="0">
                <a:latin typeface="Cambria Math" pitchFamily="18" charset="0"/>
                <a:ea typeface="Cambria Math" pitchFamily="18" charset="0"/>
                <a:hlinkClick r:id="rId3"/>
              </a:rPr>
              <a:t>http</a:t>
            </a:r>
            <a:r>
              <a:rPr lang="ru-RU" sz="2400" u="sng" dirty="0">
                <a:latin typeface="Cambria Math" pitchFamily="18" charset="0"/>
                <a:ea typeface="Cambria Math" pitchFamily="18" charset="0"/>
                <a:hlinkClick r:id="rId3"/>
              </a:rPr>
              <a:t>://www.kaluga-poisk.ru/articles/drevneyshie-poseleniya-kaluzhskoy-oblasti/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8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504" y="402630"/>
            <a:ext cx="3788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Археологические памятники Калужской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" y="402630"/>
            <a:ext cx="5126567" cy="62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095735"/>
            <a:ext cx="4786962" cy="466653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Древнейшим памятником эпохи нижнего палеолита Калужской области, является </a:t>
            </a:r>
            <a:r>
              <a:rPr lang="ru-RU" sz="32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ашельская стоянка</a:t>
            </a:r>
            <a:r>
              <a:rPr lang="ru-RU" sz="28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, расположенная на левом берегу Оки. </a:t>
            </a:r>
            <a:r>
              <a:rPr lang="ru-RU" sz="28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/>
            </a:r>
            <a:br>
              <a:rPr lang="ru-RU" sz="28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</a:br>
            <a:r>
              <a:rPr lang="ru-RU" sz="28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Найденные </a:t>
            </a:r>
            <a:r>
              <a:rPr lang="ru-RU" sz="28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там орудия труда представлены </a:t>
            </a:r>
            <a:r>
              <a:rPr lang="ru-RU" sz="32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нуклеусами, </a:t>
            </a:r>
            <a:r>
              <a:rPr lang="ru-RU" sz="3200" b="1" dirty="0" err="1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бифасами</a:t>
            </a:r>
            <a:r>
              <a:rPr lang="ru-RU" sz="32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3" y="548680"/>
            <a:ext cx="3974973" cy="60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6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1437" y="1268760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Ашельская стоянка  в г. Калуге. </a:t>
            </a:r>
            <a:r>
              <a:rPr lang="ru-RU" sz="2800" b="1" dirty="0" smtClean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Выемчато-зубчатые орудия, скрёбла, </a:t>
            </a:r>
            <a:r>
              <a:rPr lang="ru-RU" sz="2800" b="1" dirty="0" err="1" smtClean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чоппер</a:t>
            </a:r>
            <a:r>
              <a:rPr lang="ru-RU" sz="2800" b="1" dirty="0" smtClean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. </a:t>
            </a:r>
            <a:endParaRPr lang="ru-RU" sz="2800" b="1" dirty="0">
              <a:solidFill>
                <a:srgbClr val="0A521D"/>
              </a:solidFill>
              <a:latin typeface="Cambria Math" pitchFamily="18" charset="0"/>
              <a:ea typeface="Cambria Math" pitchFamily="18" charset="0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" y="0"/>
            <a:ext cx="611632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3691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Мезолитическая </a:t>
            </a:r>
            <a:r>
              <a:rPr lang="ru-RU" sz="27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культура </a:t>
            </a:r>
            <a:r>
              <a:rPr lang="ru-RU" sz="27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существовала с VIII до нач. V тыс. до </a:t>
            </a:r>
            <a:r>
              <a:rPr lang="ru-RU" sz="27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н. э. Для нее характерна </a:t>
            </a:r>
            <a:r>
              <a:rPr lang="ru-RU" sz="27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хорошо развитая пластинчатая техника обработки каменных орудий, представленных наконечниками стрел, </a:t>
            </a:r>
            <a:r>
              <a:rPr lang="ru-RU" sz="27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скребками</a:t>
            </a:r>
            <a:r>
              <a:rPr lang="ru-RU" sz="28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, ножами, проколками, свёрлами, скобелями, различными вкладышами и резцами.</a:t>
            </a:r>
          </a:p>
        </p:txBody>
      </p:sp>
      <p:pic>
        <p:nvPicPr>
          <p:cNvPr id="3" name="Рисунок 2" descr="http://www.kaluga-poisk.ru/userfiles/06_10_chita_a%285%29.gif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587"/>
          <a:stretch/>
        </p:blipFill>
        <p:spPr bwMode="auto">
          <a:xfrm>
            <a:off x="675873" y="2636912"/>
            <a:ext cx="7792253" cy="3993044"/>
          </a:xfrm>
          <a:prstGeom prst="rect">
            <a:avLst/>
          </a:prstGeom>
          <a:noFill/>
          <a:ln w="19050">
            <a:solidFill>
              <a:srgbClr val="700000"/>
            </a:solidFill>
          </a:ln>
        </p:spPr>
      </p:pic>
    </p:spTree>
    <p:extLst>
      <p:ext uri="{BB962C8B-B14F-4D97-AF65-F5344CB8AC3E}">
        <p14:creationId xmlns:p14="http://schemas.microsoft.com/office/powerpoint/2010/main" val="2782008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риша\Documents\1.Школа\Краеведение\ф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65" y="1614627"/>
            <a:ext cx="7534870" cy="5229200"/>
          </a:xfrm>
          <a:prstGeom prst="rect">
            <a:avLst/>
          </a:prstGeom>
          <a:noFill/>
          <a:ln w="19050">
            <a:solidFill>
              <a:srgbClr val="7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964488" cy="155679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На притоках Оки, </a:t>
            </a:r>
            <a:r>
              <a:rPr lang="ru-RU" sz="24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близ 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деревни Красное в </a:t>
            </a:r>
            <a:r>
              <a:rPr lang="ru-RU" sz="24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IV-III тыс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. до н.э. существовала </a:t>
            </a:r>
            <a:r>
              <a:rPr lang="ru-RU" sz="2400" b="1" dirty="0" err="1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деснинская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культура. 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Керамика орнаментирована различными </a:t>
            </a:r>
            <a:r>
              <a:rPr lang="ru-RU" sz="24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ямками, ромбами, гребёнками</a:t>
            </a:r>
            <a:r>
              <a:rPr lang="ru-RU" sz="2400" b="1" dirty="0" smtClean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.</a:t>
            </a:r>
            <a:endParaRPr lang="ru-RU" sz="2400" b="1" dirty="0">
              <a:solidFill>
                <a:srgbClr val="8A0000"/>
              </a:solidFill>
              <a:latin typeface="Cambria Math" pitchFamily="18" charset="0"/>
              <a:ea typeface="Cambria Math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228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kaluga-poisk.ru/userfiles/dps1%2839%2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2369880"/>
            <a:ext cx="4374232" cy="4428944"/>
          </a:xfrm>
          <a:prstGeom prst="rect">
            <a:avLst/>
          </a:prstGeom>
          <a:noFill/>
          <a:ln w="19050">
            <a:solidFill>
              <a:srgbClr val="7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7768" y="0"/>
            <a:ext cx="87484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В конце III тысячелетия до н. э. - I тысячелетии до н. э. в нашу местность пришла эпоха </a:t>
            </a:r>
            <a:r>
              <a:rPr lang="ru-RU" sz="24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бронзы. 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Она характеризуется открытием бронзовых орудий труда, изготовляемых из </a:t>
            </a:r>
            <a:r>
              <a:rPr lang="ru-RU" sz="24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сплавов меди с цветными металлами 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- алюминием и никелем. Эпоха бронзы представлена в археологии Калужской области </a:t>
            </a:r>
            <a:r>
              <a:rPr lang="ru-RU" sz="2800" b="1" dirty="0" err="1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Фатьяновской</a:t>
            </a:r>
            <a:r>
              <a:rPr lang="ru-RU" sz="28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культурой 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Волжско-Окского междуречья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4806" y="5301208"/>
            <a:ext cx="40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Скульптурное изображение </a:t>
            </a:r>
            <a:r>
              <a:rPr lang="ru-RU" sz="2400" b="1" dirty="0" err="1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фатьяновца</a:t>
            </a:r>
            <a:r>
              <a:rPr lang="ru-RU" sz="24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, </a:t>
            </a:r>
            <a:r>
              <a:rPr lang="ru-RU" sz="2400" b="1" dirty="0" smtClean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реконструкция профессора </a:t>
            </a:r>
            <a:r>
              <a:rPr lang="ru-RU" sz="24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Герасимовым</a:t>
            </a:r>
          </a:p>
        </p:txBody>
      </p:sp>
    </p:spTree>
    <p:extLst>
      <p:ext uri="{BB962C8B-B14F-4D97-AF65-F5344CB8AC3E}">
        <p14:creationId xmlns:p14="http://schemas.microsoft.com/office/powerpoint/2010/main" val="202993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kaluga-poisk.ru/userfiles/06_10_chita_a%287%29.gif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42" y="2187257"/>
            <a:ext cx="6000115" cy="4670743"/>
          </a:xfrm>
          <a:prstGeom prst="rect">
            <a:avLst/>
          </a:prstGeom>
          <a:noFill/>
          <a:ln w="19050">
            <a:solidFill>
              <a:srgbClr val="7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9511" y="188640"/>
            <a:ext cx="87129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Мощинская</a:t>
            </a:r>
            <a:r>
              <a:rPr lang="ru-RU" sz="28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культура существовала 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с 4 по 7 вв. н.э. Яркой особенностью </a:t>
            </a:r>
            <a:r>
              <a:rPr lang="ru-RU" sz="2400" b="1" dirty="0" err="1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мощинских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материалов является присутствие </a:t>
            </a:r>
            <a:r>
              <a:rPr lang="ru-RU" sz="28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лощёной посуды. 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Много изделий из железа, бронзы. Подвески и застёжки с выемчатой многоцветной эмалью.</a:t>
            </a:r>
          </a:p>
        </p:txBody>
      </p:sp>
    </p:spTree>
    <p:extLst>
      <p:ext uri="{BB962C8B-B14F-4D97-AF65-F5344CB8AC3E}">
        <p14:creationId xmlns:p14="http://schemas.microsoft.com/office/powerpoint/2010/main" val="110814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534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В 8–9 вв. на Верхнюю Оку проникают славянские племена. Самым многочисленным славянским племенем здесь были </a:t>
            </a:r>
            <a:r>
              <a:rPr lang="ru-RU" sz="2800" b="1" dirty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вятичи 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7379" y="1764209"/>
            <a:ext cx="25922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Племенными признаками у вятичей и кривичей являются </a:t>
            </a:r>
            <a:r>
              <a:rPr lang="ru-RU" sz="2800" b="1" dirty="0" smtClean="0">
                <a:solidFill>
                  <a:srgbClr val="0A521D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височные кольца</a:t>
            </a:r>
            <a:r>
              <a:rPr lang="ru-RU" sz="24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: у первых </a:t>
            </a:r>
            <a:r>
              <a:rPr lang="ru-RU" sz="2400" b="1" dirty="0" err="1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семилопастные</a:t>
            </a:r>
            <a:r>
              <a:rPr lang="ru-RU" sz="2400" b="1" dirty="0" smtClean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, у вторых – </a:t>
            </a:r>
            <a:r>
              <a:rPr lang="ru-RU" sz="2400" b="1" dirty="0" err="1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браслетообразные</a:t>
            </a:r>
            <a:r>
              <a:rPr lang="ru-RU" sz="2400" b="1" dirty="0">
                <a:solidFill>
                  <a:srgbClr val="8A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с завязанными концами. </a:t>
            </a:r>
          </a:p>
        </p:txBody>
      </p:sp>
      <p:pic>
        <p:nvPicPr>
          <p:cNvPr id="6" name="Рисунок 5" descr="http://old.admoblkaluga.ru/New/History/Archaeology/1_f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418"/>
            <a:ext cx="5796136" cy="5453463"/>
          </a:xfrm>
          <a:prstGeom prst="rect">
            <a:avLst/>
          </a:prstGeom>
          <a:noFill/>
          <a:ln w="19050">
            <a:solidFill>
              <a:srgbClr val="700000"/>
            </a:solidFill>
          </a:ln>
        </p:spPr>
      </p:pic>
    </p:spTree>
    <p:extLst>
      <p:ext uri="{BB962C8B-B14F-4D97-AF65-F5344CB8AC3E}">
        <p14:creationId xmlns:p14="http://schemas.microsoft.com/office/powerpoint/2010/main" val="2982417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347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Тема4</vt:lpstr>
      <vt:lpstr>Древнейшие поселения Калужской области</vt:lpstr>
      <vt:lpstr>Презентация PowerPoint</vt:lpstr>
      <vt:lpstr>Древнейшим памятником эпохи нижнего палеолита Калужской области, является ашельская стоянка, расположенная на левом берегу Оки.  Найденные там орудия труда представлены нуклеусами, бифасами </vt:lpstr>
      <vt:lpstr>Презентация PowerPoint</vt:lpstr>
      <vt:lpstr>Мезолитическая культура существовала с VIII до нач. V тыс. до н. э. Для нее характерна хорошо развитая пластинчатая техника обработки каменных орудий, представленных наконечниками стрел,  скребками, ножами, проколками, свёрлами, скобелями, различными вкладышами и резцами.</vt:lpstr>
      <vt:lpstr>На притоках Оки, близ деревни Красное в IV-III тыс. до н.э. существовала деснинская культура. Керамика орнаментирована различными ямками, ромбами, гребёнками.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Древнейшие поселения Калужской области</dc:title>
  <dc:creator>Гриша</dc:creator>
  <cp:lastModifiedBy>Марина</cp:lastModifiedBy>
  <cp:revision>8</cp:revision>
  <dcterms:created xsi:type="dcterms:W3CDTF">2012-11-29T16:12:30Z</dcterms:created>
  <dcterms:modified xsi:type="dcterms:W3CDTF">2013-10-08T15:08:39Z</dcterms:modified>
</cp:coreProperties>
</file>