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6" r:id="rId3"/>
    <p:sldId id="283" r:id="rId4"/>
    <p:sldId id="282" r:id="rId5"/>
    <p:sldId id="284" r:id="rId6"/>
    <p:sldId id="280" r:id="rId7"/>
    <p:sldId id="277" r:id="rId8"/>
    <p:sldId id="270" r:id="rId9"/>
    <p:sldId id="273" r:id="rId10"/>
    <p:sldId id="272" r:id="rId11"/>
    <p:sldId id="271" r:id="rId12"/>
    <p:sldId id="274" r:id="rId13"/>
    <p:sldId id="268" r:id="rId14"/>
    <p:sldId id="275" r:id="rId15"/>
    <p:sldId id="266" r:id="rId16"/>
    <p:sldId id="292" r:id="rId17"/>
    <p:sldId id="263" r:id="rId18"/>
    <p:sldId id="260" r:id="rId19"/>
    <p:sldId id="29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FD6"/>
    <a:srgbClr val="0099FF"/>
    <a:srgbClr val="6699FF"/>
    <a:srgbClr val="3366FF"/>
    <a:srgbClr val="9933FF"/>
    <a:srgbClr val="00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25B2C-8E05-477A-A88D-A27D37A27B50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153D1-8D15-4109-8682-8E59E93D9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CE92D-0DC4-47F0-A42F-84A3CDF41D3B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B3438-6433-4FC1-AB79-119D3DA9B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122A9-6D7B-48D8-99BF-08B25B612D20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14DB-0E07-47B3-8D64-3F82CAD21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A417D-C0B2-46E6-BB2D-41C7BF971018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FDB2-DF9D-4B29-AB87-FCF18CA74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60672-D511-4CAF-AAE2-FA3532893336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07D3D-1C8F-4AC5-9931-861D74B09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6346-E173-4A68-B8A1-77707097D319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E6D8A-A5DD-4E0F-98D2-7743E45DB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C871-8E7A-48CB-9FD6-2E6994D81C80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48FA5-89B5-4184-B92D-EEB79B366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1A15-2E72-4FBD-9316-358145FB0259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EAA4C-26CD-4D02-83E7-6F91D550F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6B888-E584-4075-B324-9DF56C52ADB1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ADDE4-6D2D-41AC-ABAA-3E0C3A53C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4D87-210A-434A-B51C-882E23DA4A0C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199D2-60D9-4126-B8A7-CEE8C8B0B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BC85-01ED-4144-941D-C318B81B529B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B2A1E-AFC4-4FEB-90FD-75295EC77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C5CBFE-EFFB-4BE9-9B22-217D6C6106FD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C4889-289E-4EA8-9747-1E491EC8E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torchrelay.sochi2014.com/ru/News/Kompaniya-Coca-Cola-prinyala-bolee-50000-zayavok-na-rol-fakelonoscev-Estafety-Olimpijskogo-ogny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aif.ru/sport/article/5584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ochi2013.com/simvoly-olimpijskix-igr-v-sochi-v-2014/simvolika-olimpijskix-igr-2014/olimpijskij-ogon-sochi-2014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 descr="Девиз Олимпиады Сочи 2014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r="50000" b="51877"/>
          <a:stretch>
            <a:fillRect/>
          </a:stretch>
        </p:blipFill>
        <p:spPr bwMode="auto">
          <a:xfrm>
            <a:off x="0" y="3213100"/>
            <a:ext cx="9144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2217737"/>
          </a:xfrm>
        </p:spPr>
        <p:txBody>
          <a:bodyPr/>
          <a:lstStyle/>
          <a:p>
            <a:r>
              <a:rPr lang="ru-RU" sz="3200" dirty="0" smtClean="0">
                <a:latin typeface="Arial" charset="0"/>
              </a:rPr>
              <a:t/>
            </a:r>
            <a:br>
              <a:rPr lang="ru-RU" sz="3200" dirty="0" smtClean="0">
                <a:latin typeface="Arial" charset="0"/>
              </a:rPr>
            </a:br>
            <a:r>
              <a:rPr lang="ru-RU" sz="3200" dirty="0" smtClean="0">
                <a:latin typeface="Arial" charset="0"/>
              </a:rPr>
              <a:t>Классный час «Олимпийский огонь в Центре Азии»</a:t>
            </a:r>
            <a:br>
              <a:rPr lang="ru-RU" sz="3200" dirty="0" smtClean="0">
                <a:latin typeface="Arial" charset="0"/>
              </a:rPr>
            </a:br>
            <a:r>
              <a:rPr lang="ru-RU" sz="3200" dirty="0" smtClean="0">
                <a:latin typeface="Arial" charset="0"/>
              </a:rPr>
              <a:t>10 класс</a:t>
            </a:r>
            <a:br>
              <a:rPr lang="ru-RU" sz="3200" dirty="0" smtClean="0">
                <a:latin typeface="Arial" charset="0"/>
              </a:rPr>
            </a:br>
            <a:r>
              <a:rPr lang="ru-RU" sz="3200" dirty="0" smtClean="0">
                <a:latin typeface="Arial" charset="0"/>
              </a:rPr>
              <a:t/>
            </a:r>
            <a:br>
              <a:rPr lang="ru-RU" sz="3200" dirty="0" smtClean="0">
                <a:latin typeface="Arial" charset="0"/>
              </a:rPr>
            </a:br>
            <a:r>
              <a:rPr lang="ru-RU" sz="2400" dirty="0" smtClean="0">
                <a:latin typeface="Arial" charset="0"/>
              </a:rPr>
              <a:t>Классный руководитель: </a:t>
            </a:r>
            <a:br>
              <a:rPr lang="ru-RU" sz="2400" dirty="0" smtClean="0">
                <a:latin typeface="Arial" charset="0"/>
              </a:rPr>
            </a:br>
            <a:r>
              <a:rPr lang="ru-RU" sz="2400" dirty="0" err="1" smtClean="0">
                <a:latin typeface="Arial" charset="0"/>
              </a:rPr>
              <a:t>Догбал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err="1" smtClean="0">
                <a:latin typeface="Arial" charset="0"/>
              </a:rPr>
              <a:t>Чодураа</a:t>
            </a:r>
            <a:r>
              <a:rPr lang="ru-RU" sz="2400" dirty="0" smtClean="0">
                <a:latin typeface="Arial" charset="0"/>
              </a:rPr>
              <a:t> Михайловна- учитель химии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625"/>
            <a:ext cx="9144000" cy="185737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FF"/>
                </a:solidFill>
                <a:hlinkClick r:id="rId2"/>
              </a:rPr>
              <a:t>     Эстафета Олимпийского огня Сочи-2014</a:t>
            </a:r>
            <a:r>
              <a:rPr lang="ru-RU" b="1" dirty="0" smtClean="0">
                <a:solidFill>
                  <a:srgbClr val="0000FF"/>
                </a:solidFill>
              </a:rPr>
              <a:t> будет проходить с 7 октября 2013 по 7 февраля 2014 года. Начнётся она в Москве, а завершится в Сочи на официальной церемонии открытия зимних Олимпийских игр.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2531" name="Рисунок 3" descr="Эстафета Олимпийского огня Сочи 2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0"/>
            <a:ext cx="71437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Узор Сочи-2014"/>
          <p:cNvPicPr>
            <a:picLocks noChangeAspect="1" noChangeArrowheads="1"/>
          </p:cNvPicPr>
          <p:nvPr/>
        </p:nvPicPr>
        <p:blipFill>
          <a:blip r:embed="rId4"/>
          <a:srcRect r="81207"/>
          <a:stretch>
            <a:fillRect/>
          </a:stretch>
        </p:blipFill>
        <p:spPr bwMode="auto">
          <a:xfrm>
            <a:off x="0" y="0"/>
            <a:ext cx="20002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50"/>
            <a:ext cx="9144000" cy="2000250"/>
          </a:xfrm>
        </p:spPr>
        <p:txBody>
          <a:bodyPr rtlCol="0">
            <a:normAutofit fontScale="85000" lnSpcReduction="20000"/>
          </a:bodyPr>
          <a:lstStyle/>
          <a:p>
            <a:pPr algn="ctr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Эстафета Олимпийского огня Сочи 2014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FF"/>
                </a:solidFill>
              </a:rPr>
              <a:t>     С 1936 года </a:t>
            </a:r>
            <a:r>
              <a:rPr lang="ru-RU" b="1" dirty="0" smtClean="0">
                <a:solidFill>
                  <a:srgbClr val="0000FF"/>
                </a:solidFill>
                <a:hlinkClick r:id="rId2"/>
              </a:rPr>
              <a:t>Эстафета олимпийского огня</a:t>
            </a:r>
            <a:r>
              <a:rPr lang="ru-RU" b="1" dirty="0" smtClean="0">
                <a:solidFill>
                  <a:srgbClr val="0000FF"/>
                </a:solidFill>
              </a:rPr>
              <a:t> является традиционным ритуалом, который предшествует открытию зимних и летних Олимпийских игр. Эстафета продолжается круглосуточно и при любой погоде.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3555" name="Рисунок 3" descr="Эстафета Олимпийского огня Сочи 2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0"/>
            <a:ext cx="77152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Узор Сочи-2014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-760413" y="0"/>
            <a:ext cx="9883776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50" y="0"/>
            <a:ext cx="9429750" cy="61436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Горящие </a:t>
            </a:r>
            <a:r>
              <a:rPr lang="ru-RU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факелы</a:t>
            </a:r>
            <a:r>
              <a:rPr lang="ru-RU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через 2900 населенных пунктов страны пронесут 14 тысяч </a:t>
            </a:r>
            <a:r>
              <a:rPr lang="ru-RU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факелоносцев</a:t>
            </a:r>
            <a:r>
              <a:rPr lang="ru-RU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Эстафета огня продлится 123 дня, за которые Олимпийский огонь преодолеет более 65 000 километров на автомобилях, поездах, самолетах, и даже на русской тройке и оленях. Олимпийский огонь побывает на Северном полюсе, на дне озера Байкал и на вершине Эльбруса. 9 ноября 2013 года  даже полетит в космос.   Увидеть Олимпийский огонь смогут около 130 миллионов жителей России. В зоне часовой доступности от маршрута Эстафеты окажется 90 % населения России.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" name="Picture 2" descr="http://static4.aif.ru/pictures/201210/sochi214estafeta_infogr_upd2.jpg"/>
          <p:cNvPicPr>
            <a:picLocks noChangeAspect="1" noChangeArrowheads="1"/>
          </p:cNvPicPr>
          <p:nvPr/>
        </p:nvPicPr>
        <p:blipFill>
          <a:blip r:embed="rId4"/>
          <a:srcRect b="37500"/>
          <a:stretch>
            <a:fillRect/>
          </a:stretch>
        </p:blipFill>
        <p:spPr bwMode="auto">
          <a:xfrm>
            <a:off x="0" y="0"/>
            <a:ext cx="9351963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static4.aif.ru/pictures/201210/sochi214estafeta_infogr_up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7725" y="0"/>
            <a:ext cx="7026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Узор Сочи-2014"/>
          <p:cNvPicPr>
            <a:picLocks noChangeAspect="1" noChangeArrowheads="1"/>
          </p:cNvPicPr>
          <p:nvPr/>
        </p:nvPicPr>
        <p:blipFill>
          <a:blip r:embed="rId3"/>
          <a:srcRect l="20621" r="60822"/>
          <a:stretch>
            <a:fillRect/>
          </a:stretch>
        </p:blipFill>
        <p:spPr bwMode="auto">
          <a:xfrm>
            <a:off x="-285750" y="1588"/>
            <a:ext cx="25003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57438" cy="6858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5604" name="Содержимое 2"/>
          <p:cNvSpPr>
            <a:spLocks noGrp="1"/>
          </p:cNvSpPr>
          <p:nvPr>
            <p:ph idx="1"/>
          </p:nvPr>
        </p:nvSpPr>
        <p:spPr>
          <a:xfrm>
            <a:off x="6500813" y="3000375"/>
            <a:ext cx="2185987" cy="312578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7" name="Пятно 2 6"/>
          <p:cNvSpPr/>
          <p:nvPr/>
        </p:nvSpPr>
        <p:spPr>
          <a:xfrm>
            <a:off x="3000375" y="2571750"/>
            <a:ext cx="142875" cy="271463"/>
          </a:xfrm>
          <a:prstGeom prst="irregularSeal2">
            <a:avLst/>
          </a:prstGeom>
          <a:solidFill>
            <a:srgbClr val="F0F51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vsluh.ru/system/post_images/original/267/267042/%D0%A7%D0%B0%D1%88%D0%B0%20%D0%9E%D0%BB%D0%B8%D0%BC%D0%BF%D0%B8%D0%B9%D1%81%D0%BA%D0%BE%D0%B3%D0%BE%20%D0%BE%D0%B3%D0%BD%D1%8F_%D1%84%D0%BE%D1%82%D0%BE.JPG?13711822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5175" y="0"/>
            <a:ext cx="456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tolyatti.amaks-hotels.ru/uploads/pblc/big/8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</a:rPr>
              <a:t>ФАКЕЛ            ЧАША </a:t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sz="3100" b="1" dirty="0" smtClean="0">
                <a:solidFill>
                  <a:srgbClr val="0033CC"/>
                </a:solidFill>
              </a:rPr>
              <a:t>ДЛЯ ОЛИМПИЙСКОГО ОГНЯ</a:t>
            </a:r>
            <a:endParaRPr lang="ru-RU" sz="3100" b="1" dirty="0">
              <a:solidFill>
                <a:srgbClr val="0033CC"/>
              </a:solidFill>
            </a:endParaRPr>
          </a:p>
        </p:txBody>
      </p:sp>
      <p:sp>
        <p:nvSpPr>
          <p:cNvPr id="2662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  <a:solidFill>
            <a:srgbClr val="3366FF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ЖД вокзал «Адлер»</a:t>
            </a:r>
            <a:b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Макет Сочи 2014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75"/>
          </a:xfrm>
          <a:solidFill>
            <a:srgbClr val="3366FF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Дворец Зимнего Спорта «Айсберг».</a:t>
            </a:r>
            <a:b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Фигурное катание и шорт-трек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Дворец Зимнего Спорта «Айсберг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9144000" cy="606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00FF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3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Ледовый дворец спорта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«Айсберг»</a:t>
            </a:r>
            <a:r>
              <a:rPr lang="ru-RU" b="1" spc="3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br>
              <a:rPr lang="ru-RU" b="1" spc="3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b="1" spc="3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(фигурное катание)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 descr="http://uvidite.ru/sites/default/files/styles/watermark_600x400/public/freshness/object/photo/aisberg1.jpg"/>
          <p:cNvPicPr>
            <a:picLocks noChangeAspect="1" noChangeArrowheads="1"/>
          </p:cNvPicPr>
          <p:nvPr/>
        </p:nvPicPr>
        <p:blipFill>
          <a:blip r:embed="rId2"/>
          <a:srcRect t="3906"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rgbClr val="3366FF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Арена для керлинга «Ледяной куб»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 descr="Макет Сочи 2014"/>
          <p:cNvPicPr>
            <a:picLocks noChangeAspect="1" noChangeArrowheads="1"/>
          </p:cNvPicPr>
          <p:nvPr/>
        </p:nvPicPr>
        <p:blipFill>
          <a:blip r:embed="rId2"/>
          <a:srcRect b="10841"/>
          <a:stretch>
            <a:fillRect/>
          </a:stretch>
        </p:blipFill>
        <p:spPr bwMode="auto">
          <a:xfrm>
            <a:off x="0" y="973138"/>
            <a:ext cx="9144000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http://www.sc-os.ru/common/upload/photogallery/sport_objects/olympic_curling_center/kerl_01_13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79475"/>
            <a:ext cx="91440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357188" y="285750"/>
            <a:ext cx="8358187" cy="6072188"/>
          </a:xfrm>
          <a:solidFill>
            <a:srgbClr val="FFFF00"/>
          </a:solidFill>
        </p:spPr>
        <p:txBody>
          <a:bodyPr/>
          <a:lstStyle/>
          <a:p>
            <a:pPr algn="ctr">
              <a:buFont typeface="Arial" charset="0"/>
              <a:buNone/>
            </a:pPr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Смотри 2-ую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smtClean="0"/>
              <a:t>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1928813"/>
            <a:ext cx="6415088" cy="3709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400" b="1" smtClean="0">
                <a:solidFill>
                  <a:srgbClr val="FF0000"/>
                </a:solidFill>
                <a:latin typeface="Arial" charset="0"/>
              </a:rPr>
              <a:t>В нашей стране олимпиада!</a:t>
            </a:r>
          </a:p>
          <a:p>
            <a:pPr>
              <a:lnSpc>
                <a:spcPct val="90000"/>
              </a:lnSpc>
            </a:pPr>
            <a:r>
              <a:rPr lang="ru-RU" sz="4400" b="1" smtClean="0">
                <a:solidFill>
                  <a:srgbClr val="FF0000"/>
                </a:solidFill>
                <a:latin typeface="Georgia" pitchFamily="18" charset="0"/>
              </a:rPr>
              <a:t>На старт! </a:t>
            </a:r>
          </a:p>
          <a:p>
            <a:pPr>
              <a:lnSpc>
                <a:spcPct val="90000"/>
              </a:lnSpc>
            </a:pPr>
            <a:r>
              <a:rPr lang="ru-RU" sz="4400" b="1" smtClean="0">
                <a:solidFill>
                  <a:srgbClr val="FF0000"/>
                </a:solidFill>
                <a:latin typeface="Georgia" pitchFamily="18" charset="0"/>
              </a:rPr>
              <a:t>Внимание! </a:t>
            </a:r>
          </a:p>
          <a:p>
            <a:pPr>
              <a:lnSpc>
                <a:spcPct val="90000"/>
              </a:lnSpc>
            </a:pPr>
            <a:r>
              <a:rPr lang="ru-RU" sz="4400" b="1" smtClean="0">
                <a:solidFill>
                  <a:srgbClr val="FF0000"/>
                </a:solidFill>
                <a:latin typeface="Georgia" pitchFamily="18" charset="0"/>
              </a:rPr>
              <a:t>Марш!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i.obozrevatel.ua/8/1257999/7978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 typeface="Arial" charset="0"/>
              <a:buNone/>
            </a:pPr>
            <a:r>
              <a:rPr lang="ru-RU" sz="19900" b="1" smtClean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Рисунок 6" descr="Белый леопард"/>
          <p:cNvPicPr>
            <a:picLocks noChangeAspect="1" noChangeArrowheads="1"/>
          </p:cNvPicPr>
          <p:nvPr/>
        </p:nvPicPr>
        <p:blipFill>
          <a:blip r:embed="rId2"/>
          <a:srcRect l="4880" r="5203"/>
          <a:stretch>
            <a:fillRect/>
          </a:stretch>
        </p:blipFill>
        <p:spPr bwMode="auto">
          <a:xfrm>
            <a:off x="5307013" y="1882775"/>
            <a:ext cx="3836987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Зайка"/>
          <p:cNvPicPr/>
          <p:nvPr/>
        </p:nvPicPr>
        <p:blipFill>
          <a:blip r:embed="rId3"/>
          <a:srcRect l="6355" t="17917" r="50300" b="14583"/>
          <a:stretch>
            <a:fillRect/>
          </a:stretch>
        </p:blipFill>
        <p:spPr bwMode="auto">
          <a:xfrm>
            <a:off x="3000364" y="0"/>
            <a:ext cx="2701619" cy="41990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4" descr="Олимпийский мишка 4"/>
          <p:cNvPicPr>
            <a:picLocks noChangeAspect="1" noChangeArrowheads="1"/>
          </p:cNvPicPr>
          <p:nvPr/>
        </p:nvPicPr>
        <p:blipFill>
          <a:blip r:embed="rId4"/>
          <a:srcRect l="12755" r="11250"/>
          <a:stretch>
            <a:fillRect/>
          </a:stretch>
        </p:blipFill>
        <p:spPr bwMode="auto">
          <a:xfrm>
            <a:off x="0" y="828675"/>
            <a:ext cx="3681413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88" y="28575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МИШКА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72188" y="357188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ЗАЙКА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75" y="45720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ЛЕОПАРД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>
              <a:buFont typeface="Arial" charset="0"/>
              <a:buNone/>
            </a:pPr>
            <a:endParaRPr lang="ru-RU" b="1" smtClean="0">
              <a:solidFill>
                <a:srgbClr val="FFFF00"/>
              </a:solidFill>
            </a:endParaRP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FFFF00"/>
                </a:solidFill>
              </a:rPr>
              <a:t>Сентябрь</a:t>
            </a: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Октябрь</a:t>
            </a:r>
          </a:p>
          <a:p>
            <a:pPr algn="ctr">
              <a:buFont typeface="Arial" charset="0"/>
              <a:buNone/>
            </a:pPr>
            <a:r>
              <a:rPr lang="ru-RU" b="1" u="sng" smtClean="0">
                <a:solidFill>
                  <a:srgbClr val="7030A0"/>
                </a:solidFill>
                <a:latin typeface="Arial" charset="0"/>
              </a:rPr>
              <a:t>23 </a:t>
            </a:r>
            <a:r>
              <a:rPr lang="ru-RU" b="1" u="sng" smtClean="0">
                <a:solidFill>
                  <a:srgbClr val="7030A0"/>
                </a:solidFill>
              </a:rPr>
              <a:t>Ноябр</a:t>
            </a:r>
            <a:r>
              <a:rPr lang="ru-RU" b="1" u="sng" smtClean="0">
                <a:solidFill>
                  <a:srgbClr val="7030A0"/>
                </a:solidFill>
                <a:latin typeface="Arial" charset="0"/>
              </a:rPr>
              <a:t>я</a:t>
            </a:r>
            <a:r>
              <a:rPr lang="ru-RU" smtClean="0"/>
              <a:t> </a:t>
            </a:r>
            <a:endParaRPr lang="ru-RU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0000FF"/>
                </a:solidFill>
              </a:rPr>
              <a:t>Декабрь </a:t>
            </a: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0033CC"/>
                </a:solidFill>
              </a:rPr>
              <a:t>Январь</a:t>
            </a: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Февраль </a:t>
            </a:r>
          </a:p>
          <a:p>
            <a:pPr algn="ctr">
              <a:buFont typeface="Arial" charset="0"/>
              <a:buNone/>
            </a:pPr>
            <a:r>
              <a:rPr lang="ru-RU" sz="5400" b="1" smtClean="0">
                <a:solidFill>
                  <a:srgbClr val="0000FF"/>
                </a:solidFill>
              </a:rPr>
              <a:t>7 февраля</a:t>
            </a:r>
          </a:p>
        </p:txBody>
      </p:sp>
      <p:pic>
        <p:nvPicPr>
          <p:cNvPr id="17410" name="Рисунок 3" descr="Олимпийский мишка 4"/>
          <p:cNvPicPr>
            <a:picLocks noChangeAspect="1" noChangeArrowheads="1"/>
          </p:cNvPicPr>
          <p:nvPr/>
        </p:nvPicPr>
        <p:blipFill>
          <a:blip r:embed="rId3"/>
          <a:srcRect l="12755" r="11250"/>
          <a:stretch>
            <a:fillRect/>
          </a:stretch>
        </p:blipFill>
        <p:spPr bwMode="auto">
          <a:xfrm>
            <a:off x="6084888" y="1196975"/>
            <a:ext cx="3681412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 flipH="1">
            <a:off x="6357938" y="428625"/>
            <a:ext cx="2786062" cy="9890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2" name="Picture 2" descr="Логотип Олимпиады 2014 в Соч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6433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85813" y="5214938"/>
            <a:ext cx="6215062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0033CC"/>
                </a:solidFill>
                <a:latin typeface="Arial" charset="0"/>
                <a:cs typeface="Arial" charset="0"/>
              </a:rPr>
              <a:t>7+</a:t>
            </a:r>
            <a:r>
              <a:rPr lang="ru-RU" sz="3200" b="1">
                <a:solidFill>
                  <a:srgbClr val="0033CC"/>
                </a:solidFill>
                <a:cs typeface="Arial" charset="0"/>
              </a:rPr>
              <a:t>31+31+7=</a:t>
            </a:r>
            <a:r>
              <a:rPr lang="ru-RU" sz="3200" b="1">
                <a:solidFill>
                  <a:srgbClr val="0033CC"/>
                </a:solidFill>
                <a:latin typeface="Arial" charset="0"/>
                <a:cs typeface="Arial" charset="0"/>
              </a:rPr>
              <a:t>76</a:t>
            </a:r>
            <a:r>
              <a:rPr lang="ru-RU" sz="3200" b="1">
                <a:solidFill>
                  <a:srgbClr val="0033CC"/>
                </a:solidFill>
                <a:cs typeface="Arial" charset="0"/>
              </a:rPr>
              <a:t> (дней)</a:t>
            </a:r>
          </a:p>
          <a:p>
            <a:pPr algn="ctr"/>
            <a:endParaRPr lang="ru-RU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1CD26E"/>
          </a:solidFill>
        </p:spPr>
        <p:txBody>
          <a:bodyPr/>
          <a:lstStyle/>
          <a:p>
            <a:r>
              <a:rPr lang="ru-RU" smtClean="0"/>
              <a:t>Кроссворд </a:t>
            </a:r>
            <a:r>
              <a:rPr lang="ru-RU" i="1" smtClean="0">
                <a:solidFill>
                  <a:srgbClr val="FF0000"/>
                </a:solidFill>
                <a:latin typeface="Arial Black" pitchFamily="34" charset="0"/>
              </a:rPr>
              <a:t>«ОЛИМПИЙСКИЙ»</a:t>
            </a:r>
            <a:br>
              <a:rPr lang="ru-RU" i="1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i="1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i="1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i="1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i="1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i="1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i="1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i="1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i="1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i="1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i="1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i="1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i="1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i="1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i="1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i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8434" name="Рисунок 5" descr="Олимпийский мишка 4"/>
          <p:cNvPicPr>
            <a:picLocks noChangeAspect="1" noChangeArrowheads="1"/>
          </p:cNvPicPr>
          <p:nvPr/>
        </p:nvPicPr>
        <p:blipFill>
          <a:blip r:embed="rId2"/>
          <a:srcRect l="12755" r="11250"/>
          <a:stretch>
            <a:fillRect/>
          </a:stretch>
        </p:blipFill>
        <p:spPr bwMode="auto">
          <a:xfrm>
            <a:off x="5786438" y="285750"/>
            <a:ext cx="360997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643063"/>
          <a:ext cx="6219931" cy="4525961"/>
        </p:xfrm>
        <a:graphic>
          <a:graphicData uri="http://schemas.openxmlformats.org/drawingml/2006/table">
            <a:tbl>
              <a:tblPr/>
              <a:tblGrid>
                <a:gridCol w="362944"/>
                <a:gridCol w="354917"/>
                <a:gridCol w="362944"/>
                <a:gridCol w="362944"/>
                <a:gridCol w="362944"/>
                <a:gridCol w="354917"/>
                <a:gridCol w="378998"/>
                <a:gridCol w="378998"/>
                <a:gridCol w="383012"/>
                <a:gridCol w="383012"/>
                <a:gridCol w="354343"/>
                <a:gridCol w="356637"/>
                <a:gridCol w="356637"/>
                <a:gridCol w="383012"/>
                <a:gridCol w="383012"/>
                <a:gridCol w="350330"/>
                <a:gridCol w="350330"/>
              </a:tblGrid>
              <a:tr h="411451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5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1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1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1">
                <a:tc rowSpan="2"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1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594" name="AutoShape 1"/>
          <p:cNvSpPr>
            <a:spLocks noChangeArrowheads="1"/>
          </p:cNvSpPr>
          <p:nvPr/>
        </p:nvSpPr>
        <p:spPr bwMode="auto">
          <a:xfrm>
            <a:off x="6286500" y="5143500"/>
            <a:ext cx="223838" cy="976313"/>
          </a:xfrm>
          <a:prstGeom prst="upArrow">
            <a:avLst>
              <a:gd name="adj1" fmla="val 50000"/>
              <a:gd name="adj2" fmla="val 10904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59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ДЕВИЗ</a:t>
            </a:r>
            <a:endParaRPr lang="ru-RU" dirty="0"/>
          </a:p>
        </p:txBody>
      </p:sp>
      <p:pic>
        <p:nvPicPr>
          <p:cNvPr id="19460" name="Рисунок 3" descr="Девиз Олимпиа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0"/>
            <a:ext cx="535781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Содержимое 4" descr="Девиз Олимпиады Сочи 201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429000"/>
            <a:ext cx="5857875" cy="3429000"/>
          </a:xfrm>
        </p:spPr>
      </p:pic>
      <p:sp>
        <p:nvSpPr>
          <p:cNvPr id="6" name="Прямоугольник 5"/>
          <p:cNvSpPr/>
          <p:nvPr/>
        </p:nvSpPr>
        <p:spPr>
          <a:xfrm>
            <a:off x="285750" y="571500"/>
            <a:ext cx="3429000" cy="1214438"/>
          </a:xfrm>
          <a:prstGeom prst="rect">
            <a:avLst/>
          </a:prstGeom>
          <a:solidFill>
            <a:srgbClr val="007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ОЛИМПИЙСКИЙ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ДЕВИЗ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72188" y="5214938"/>
            <a:ext cx="2714625" cy="1214437"/>
          </a:xfrm>
          <a:prstGeom prst="rect">
            <a:avLst/>
          </a:prstGeom>
          <a:solidFill>
            <a:srgbClr val="37C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ДЕВИЗ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XXII </a:t>
            </a:r>
            <a:r>
              <a:rPr lang="ru-RU" sz="2400" b="1" dirty="0"/>
              <a:t> Олимпийских зимних игр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9933FF"/>
          </a:solidFill>
        </p:spPr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Рисунок 3" descr="http://sochi2014.bosco.ru/img/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25" y="1630363"/>
            <a:ext cx="9255125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Гже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20159">
            <a:off x="171450" y="315913"/>
            <a:ext cx="2143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 descr="Хохлом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04588">
            <a:off x="1524000" y="-52388"/>
            <a:ext cx="2357438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6" descr="Кубанские узор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71825">
            <a:off x="3074988" y="-114300"/>
            <a:ext cx="20002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7" descr="Кубанские узор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84951">
            <a:off x="4314825" y="158750"/>
            <a:ext cx="21415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8" descr="Павлопосадские платк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01955">
            <a:off x="5653088" y="-96838"/>
            <a:ext cx="2224087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9" descr="Якутские узоры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5901">
            <a:off x="7073900" y="668338"/>
            <a:ext cx="2017713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43500"/>
            <a:ext cx="9144000" cy="17145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    По традиции Олимпийский огонь зажгут в Греции, в городе Олимпия, затем его доставят в Москву. Отсюда Олимпийский огонь начнёт своё шествие по стране.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7" name="Рисунок 3" descr="Эстафета Олимпийского ог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0"/>
            <a:ext cx="678656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Узор Сочи-2014"/>
          <p:cNvPicPr>
            <a:picLocks noChangeAspect="1" noChangeArrowheads="1"/>
          </p:cNvPicPr>
          <p:nvPr/>
        </p:nvPicPr>
        <p:blipFill>
          <a:blip r:embed="rId3"/>
          <a:srcRect l="60292" r="20132"/>
          <a:stretch>
            <a:fillRect/>
          </a:stretch>
        </p:blipFill>
        <p:spPr bwMode="auto">
          <a:xfrm>
            <a:off x="0" y="0"/>
            <a:ext cx="2357438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112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Классный час «Олимпийский огонь в Центре Азии» 10 класс  Классный руководитель:  Догбал Чодураа Михайловна- учитель химии</vt:lpstr>
      <vt:lpstr> </vt:lpstr>
      <vt:lpstr>Презентация PowerPoint</vt:lpstr>
      <vt:lpstr>Презентация PowerPoint</vt:lpstr>
      <vt:lpstr>Презентация PowerPoint</vt:lpstr>
      <vt:lpstr>Кроссворд «ОЛИМПИЙСКИЙ»        </vt:lpstr>
      <vt:lpstr>ДЕВИЗ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ФАКЕЛ            ЧАША  ДЛЯ ОЛИМПИЙСКОГО ОГНЯ</vt:lpstr>
      <vt:lpstr>ЖД вокзал «Адлер» </vt:lpstr>
      <vt:lpstr>Дворец Зимнего Спорта «Айсберг». Фигурное катание и шорт-трек </vt:lpstr>
      <vt:lpstr>Ледовый дворец спорта«Айсберг»  (фигурное катание) </vt:lpstr>
      <vt:lpstr>Арена для керлинга «Ледяной куб»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информатика</dc:creator>
  <cp:lastModifiedBy>информатика</cp:lastModifiedBy>
  <cp:revision>100</cp:revision>
  <dcterms:modified xsi:type="dcterms:W3CDTF">2015-03-10T19:32:52Z</dcterms:modified>
</cp:coreProperties>
</file>