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Профсоюзный урок в 10 классе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Труд. Права и обязанности несовершеннолетних.</a:t>
            </a:r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r"/>
            <a:r>
              <a:rPr lang="ru-RU" sz="2800" dirty="0" smtClean="0"/>
              <a:t>Учитель: </a:t>
            </a:r>
            <a:r>
              <a:rPr lang="ru-RU" sz="2800" dirty="0" err="1" smtClean="0"/>
              <a:t>Рылик</a:t>
            </a:r>
            <a:r>
              <a:rPr lang="ru-RU" sz="2800" dirty="0" smtClean="0"/>
              <a:t> Ю.Е.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84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1683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Увольнение с работы</a:t>
            </a:r>
            <a:r>
              <a:rPr lang="ru-RU" sz="3200" dirty="0"/>
              <a:t> возможно в трех вариантах: </a:t>
            </a:r>
            <a:endParaRPr lang="ru-RU" sz="3200" dirty="0" smtClean="0"/>
          </a:p>
          <a:p>
            <a:endParaRPr lang="ru-RU" sz="3200" dirty="0"/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- по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инициативе работника; 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- по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инициативе работодателя; 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- по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обстоятельствам, не зависящим от воли сторон. </a:t>
            </a:r>
          </a:p>
        </p:txBody>
      </p:sp>
    </p:spTree>
    <p:extLst>
      <p:ext uri="{BB962C8B-B14F-4D97-AF65-F5344CB8AC3E}">
        <p14:creationId xmlns:p14="http://schemas.microsoft.com/office/powerpoint/2010/main" val="11767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12845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С</a:t>
            </a:r>
            <a:r>
              <a:rPr lang="ru-RU" sz="2400" i="1" dirty="0" smtClean="0"/>
              <a:t>лучаи</a:t>
            </a:r>
            <a:r>
              <a:rPr lang="ru-RU" sz="2400" i="1" dirty="0"/>
              <a:t>, когда </a:t>
            </a:r>
            <a:r>
              <a:rPr lang="ru-RU" sz="2400" b="1" i="1" dirty="0"/>
              <a:t>увольнение сотрудника</a:t>
            </a:r>
            <a:r>
              <a:rPr lang="ru-RU" sz="2400" i="1" dirty="0"/>
              <a:t> может произойти </a:t>
            </a:r>
            <a:r>
              <a:rPr lang="ru-RU" sz="2400" b="1" i="1" dirty="0"/>
              <a:t>по инициативе работодателя</a:t>
            </a:r>
            <a:r>
              <a:rPr lang="ru-RU" sz="2400" i="1" dirty="0"/>
              <a:t>: </a:t>
            </a:r>
            <a:endParaRPr lang="ru-RU" sz="2400" dirty="0"/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несоответствие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сотрудника занимаемой должности;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неоднократное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неисполнение работником без уважительных причин трудовых обязанностей;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прогул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(т. е. отсутствие на рабочем месте без уважительной причины, подтвержденной документом, более 4 ч подряд);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появление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на работе в состоянии алкогольного, наркотического или токсического опьянения;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совершение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по месту работу хищения, в т. ч. мелкого;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- представление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работником при трудоустройстве просроченных или поддельных документов.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1003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А </a:t>
            </a:r>
            <a:r>
              <a:rPr lang="ru-RU" sz="2800" b="1" i="1" dirty="0"/>
              <a:t>обстоятельствами увольнения</a:t>
            </a:r>
            <a:r>
              <a:rPr lang="ru-RU" sz="2800" i="1" dirty="0"/>
              <a:t>, не зависящими от воли сторон, являются:</a:t>
            </a:r>
            <a:endParaRPr lang="ru-RU" sz="2800" dirty="0"/>
          </a:p>
          <a:p>
            <a:pPr lvl="0"/>
            <a:endParaRPr lang="ru-RU" sz="2800" i="1" dirty="0" smtClean="0"/>
          </a:p>
          <a:p>
            <a:pPr lvl="0"/>
            <a:r>
              <a:rPr lang="ru-RU" sz="2800" i="1" dirty="0" smtClean="0">
                <a:solidFill>
                  <a:srgbClr val="002060"/>
                </a:solidFill>
              </a:rPr>
              <a:t>- призыв </a:t>
            </a:r>
            <a:r>
              <a:rPr lang="ru-RU" sz="2800" i="1" dirty="0">
                <a:solidFill>
                  <a:srgbClr val="002060"/>
                </a:solidFill>
              </a:rPr>
              <a:t>работника на военную службу; </a:t>
            </a:r>
            <a:endParaRPr lang="ru-RU" sz="2800" dirty="0">
              <a:solidFill>
                <a:srgbClr val="002060"/>
              </a:solidFill>
            </a:endParaRPr>
          </a:p>
          <a:p>
            <a:pPr lvl="0"/>
            <a:r>
              <a:rPr lang="ru-RU" sz="2800" i="1" dirty="0" smtClean="0">
                <a:solidFill>
                  <a:srgbClr val="002060"/>
                </a:solidFill>
              </a:rPr>
              <a:t>- восстановление </a:t>
            </a:r>
            <a:r>
              <a:rPr lang="ru-RU" sz="2800" i="1" dirty="0">
                <a:solidFill>
                  <a:srgbClr val="002060"/>
                </a:solidFill>
              </a:rPr>
              <a:t>на работе сотрудника, ранее выполнявшего эту работу, по решению государственной инспекции труда или суда; </a:t>
            </a:r>
            <a:endParaRPr lang="ru-RU" sz="2800" dirty="0">
              <a:solidFill>
                <a:srgbClr val="002060"/>
              </a:solidFill>
            </a:endParaRPr>
          </a:p>
          <a:p>
            <a:pPr lvl="0"/>
            <a:r>
              <a:rPr lang="ru-RU" sz="2800" i="1" dirty="0" smtClean="0">
                <a:solidFill>
                  <a:srgbClr val="002060"/>
                </a:solidFill>
              </a:rPr>
              <a:t>- осуждение </a:t>
            </a:r>
            <a:r>
              <a:rPr lang="ru-RU" sz="2800" i="1" dirty="0">
                <a:solidFill>
                  <a:srgbClr val="002060"/>
                </a:solidFill>
              </a:rPr>
              <a:t>работника к наказанию, исключающему продолжение прежней работы, в соответствии с приговором суда, вступившим в законную силу; </a:t>
            </a:r>
            <a:endParaRPr lang="ru-RU" sz="2800" dirty="0">
              <a:solidFill>
                <a:srgbClr val="002060"/>
              </a:solidFill>
            </a:endParaRPr>
          </a:p>
          <a:p>
            <a:pPr lvl="0"/>
            <a:r>
              <a:rPr lang="ru-RU" sz="2800" i="1" dirty="0" smtClean="0">
                <a:solidFill>
                  <a:srgbClr val="002060"/>
                </a:solidFill>
              </a:rPr>
              <a:t>- смерть </a:t>
            </a:r>
            <a:r>
              <a:rPr lang="ru-RU" sz="2800" i="1" dirty="0">
                <a:solidFill>
                  <a:srgbClr val="002060"/>
                </a:solidFill>
              </a:rPr>
              <a:t>работника либо работодателя – физического лица.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5700468" cy="2175520"/>
          </a:xfrm>
        </p:spPr>
        <p:txBody>
          <a:bodyPr/>
          <a:lstStyle/>
          <a:p>
            <a:pPr lvl="0" algn="l"/>
            <a:r>
              <a:rPr lang="ru-RU" sz="2400" dirty="0"/>
              <a:t>"Безделье ускоряет наступление старости, труд продлевает нашу молодость". </a:t>
            </a:r>
            <a:r>
              <a:rPr lang="ru-RU" sz="2400" i="1" dirty="0"/>
              <a:t>(А.К. Цельвис.)</a:t>
            </a:r>
            <a:r>
              <a:rPr lang="ru-RU" sz="24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132856"/>
            <a:ext cx="6048672" cy="165618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 </a:t>
            </a:r>
          </a:p>
          <a:p>
            <a:pPr lvl="0" algn="l"/>
            <a:r>
              <a:rPr lang="ru-RU" sz="4500" dirty="0" smtClean="0"/>
              <a:t>"Труд избавляет человека от трех главных зол: скуки, порока и нужды". </a:t>
            </a:r>
            <a:r>
              <a:rPr lang="ru-RU" sz="4500" i="1" dirty="0" smtClean="0"/>
              <a:t>(Вольтер.)</a:t>
            </a:r>
            <a:r>
              <a:rPr lang="ru-RU" sz="4500" dirty="0" smtClean="0"/>
              <a:t> </a:t>
            </a:r>
          </a:p>
          <a:p>
            <a:pPr lvl="0"/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501008"/>
            <a:ext cx="6372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sz="2400" dirty="0" smtClean="0">
                <a:solidFill>
                  <a:srgbClr val="FFC000"/>
                </a:solidFill>
              </a:rPr>
              <a:t>"</a:t>
            </a:r>
            <a:r>
              <a:rPr lang="ru-RU" sz="2400" dirty="0">
                <a:solidFill>
                  <a:srgbClr val="FFC000"/>
                </a:solidFill>
              </a:rPr>
              <a:t>Человек должен трудиться, работать в поте лица, кто бы он ни был, и в этом одном заключается смысл и цель его жизни, его счастье, его восторги". </a:t>
            </a:r>
            <a:endParaRPr lang="ru-RU" sz="2400" dirty="0" smtClean="0">
              <a:solidFill>
                <a:srgbClr val="FFC000"/>
              </a:solidFill>
            </a:endParaRPr>
          </a:p>
          <a:p>
            <a:pPr lvl="0"/>
            <a:r>
              <a:rPr lang="ru-RU" sz="2400" i="1" dirty="0" smtClean="0">
                <a:solidFill>
                  <a:srgbClr val="FFC000"/>
                </a:solidFill>
              </a:rPr>
              <a:t>(</a:t>
            </a:r>
            <a:r>
              <a:rPr lang="ru-RU" sz="2400" i="1" dirty="0">
                <a:solidFill>
                  <a:srgbClr val="FFC000"/>
                </a:solidFill>
              </a:rPr>
              <a:t>А.П. Чехов.)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4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*Конституция </a:t>
            </a:r>
            <a:r>
              <a:rPr lang="ru-RU" sz="3200" dirty="0"/>
              <a:t>РФ от 12 декабря </a:t>
            </a:r>
            <a:r>
              <a:rPr lang="ru-RU" sz="3200" dirty="0" smtClean="0"/>
              <a:t>1993 </a:t>
            </a:r>
            <a:r>
              <a:rPr lang="ru-RU" sz="3200" dirty="0"/>
              <a:t>г. </a:t>
            </a:r>
            <a:endParaRPr lang="ru-RU" sz="3200" dirty="0" smtClean="0"/>
          </a:p>
          <a:p>
            <a:pPr lvl="0"/>
            <a:r>
              <a:rPr lang="ru-RU" sz="3200" dirty="0" smtClean="0"/>
              <a:t>(ред. от 30.12.2008)</a:t>
            </a:r>
            <a:endParaRPr lang="ru-RU" sz="3200" dirty="0"/>
          </a:p>
          <a:p>
            <a:pPr lvl="0"/>
            <a:endParaRPr lang="ru-RU" sz="3200" dirty="0" smtClean="0"/>
          </a:p>
          <a:p>
            <a:pPr lvl="0"/>
            <a:endParaRPr lang="ru-RU" sz="3200" dirty="0"/>
          </a:p>
          <a:p>
            <a:pPr lvl="0"/>
            <a:r>
              <a:rPr lang="ru-RU" sz="3200" dirty="0" smtClean="0"/>
              <a:t>*Трудовой </a:t>
            </a:r>
            <a:r>
              <a:rPr lang="ru-RU" sz="3200" dirty="0"/>
              <a:t>кодекс РФ от 30.12.2001 </a:t>
            </a:r>
            <a:endParaRPr lang="ru-RU" sz="3200" dirty="0" smtClean="0"/>
          </a:p>
          <a:p>
            <a:pPr lvl="0"/>
            <a:r>
              <a:rPr lang="ru-RU" sz="3200" dirty="0" smtClean="0"/>
              <a:t>№ </a:t>
            </a:r>
            <a:r>
              <a:rPr lang="ru-RU" sz="3200" dirty="0"/>
              <a:t>197-ФЗ </a:t>
            </a:r>
          </a:p>
          <a:p>
            <a:r>
              <a:rPr lang="ru-RU" sz="3200" dirty="0" smtClean="0"/>
              <a:t> </a:t>
            </a:r>
          </a:p>
          <a:p>
            <a:endParaRPr lang="ru-RU" sz="3200" i="1" dirty="0"/>
          </a:p>
          <a:p>
            <a:r>
              <a:rPr lang="ru-RU" sz="3200" i="1" dirty="0" smtClean="0"/>
              <a:t>*Трудовое </a:t>
            </a:r>
            <a:r>
              <a:rPr lang="ru-RU" sz="3200" i="1" dirty="0"/>
              <a:t>право: вопросы и ответы. Учебное пособие / Под ред. М.О. </a:t>
            </a:r>
            <a:r>
              <a:rPr lang="ru-RU" sz="3200" i="1" dirty="0" err="1"/>
              <a:t>Буянова</a:t>
            </a:r>
            <a:r>
              <a:rPr lang="ru-RU" sz="3200" i="1" dirty="0"/>
              <a:t>, М., 2008.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808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772150"/>
            <a:ext cx="777686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 Все лица моложе 18 лет принимаются на работу лишь после предварительного медицинского осмотра и в дальнейшем, до достижения 18 лет, ежегодно подлежат обязательному медицинскому осмотру. Осмотр проводится за счет средств работодателя.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. Ежегодный оплачиваемый отпуск продолжительностью 31 день предоставляется работникам в возрасте до 18 лет в удобное для них время.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. Ежегодный оплачиваемый отпуск продолжительностью 28 дней предоставляется работникам в возрасте старше 18 лет в соответствии с графиком отпусков, утвержденным в организации.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4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772150"/>
            <a:ext cx="792088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. Для всех работников устанавливается продолжительность рабочего времени 40 ч в неделю.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 Для работников не достигших 18 лет, устанавливается сокращенная продолжительность рабочего времени:</a:t>
            </a:r>
          </a:p>
          <a:p>
            <a:pPr lvl="0"/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возрасте от 14 до 16 лет – не более 24 ч в неделю; </a:t>
            </a:r>
          </a:p>
          <a:p>
            <a:pPr lvl="0"/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возрасте от 16 до 18 лет – не более 35 ч в неделю.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. Для лиц моложе 18 лет испытательный срок при приеме на работу не устанавливается.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14630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9736" cy="6277312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 </a:t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400" i="1" dirty="0" smtClean="0"/>
              <a:t>При </a:t>
            </a:r>
            <a:r>
              <a:rPr lang="ru-RU" sz="2400" i="1" dirty="0"/>
              <a:t>трудоустройстве необходимо предъявлять следующие документы</a:t>
            </a:r>
            <a:r>
              <a:rPr lang="ru-RU" sz="2400" i="1" dirty="0" smtClean="0"/>
              <a:t>:</a:t>
            </a:r>
            <a:br>
              <a:rPr lang="ru-RU" sz="2400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i="1" dirty="0" smtClean="0"/>
              <a:t>паспорт</a:t>
            </a:r>
            <a:r>
              <a:rPr lang="ru-RU" sz="2400" i="1" dirty="0"/>
              <a:t>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i="1" dirty="0" smtClean="0"/>
              <a:t>трудовую </a:t>
            </a:r>
            <a:r>
              <a:rPr lang="ru-RU" sz="2400" i="1" dirty="0"/>
              <a:t>книжку (если трудовой книжки еще нет, то ее обязан оформить работодатель на сотрудника, проработавшего у него более пяти дней);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i="1" dirty="0" smtClean="0"/>
              <a:t>страховое </a:t>
            </a:r>
            <a:r>
              <a:rPr lang="ru-RU" sz="2400" i="1" dirty="0"/>
              <a:t>свидетельство государственного пенсионного страхования (если свидетельство еще не оформлено, его обязан оформить работодатель);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i="1" dirty="0" smtClean="0"/>
              <a:t>документы </a:t>
            </a:r>
            <a:r>
              <a:rPr lang="ru-RU" sz="2400" i="1" dirty="0"/>
              <a:t>воинского учета (с 18 лет для юношей);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i="1" dirty="0" smtClean="0"/>
              <a:t>документ </a:t>
            </a:r>
            <a:r>
              <a:rPr lang="ru-RU" sz="2400" i="1" dirty="0"/>
              <a:t>об образовании (или справку с места учебы).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103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i="1" dirty="0" smtClean="0"/>
          </a:p>
          <a:p>
            <a:endParaRPr lang="ru-RU" sz="3200" i="1" dirty="0"/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нанятыми сотрудниками заключается трудовой договор (соглашение, контракт) в письменном виде в двух экземплярах (один остается у работодателя, второй выдается сотруднику).</a:t>
            </a:r>
          </a:p>
        </p:txBody>
      </p:sp>
    </p:spTree>
    <p:extLst>
      <p:ext uri="{BB962C8B-B14F-4D97-AF65-F5344CB8AC3E}">
        <p14:creationId xmlns:p14="http://schemas.microsoft.com/office/powerpoint/2010/main" val="321700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4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Каждый работник имеет право: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условия труда, отвечающие требованиям безопасности и гигиены;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возмещение ущерба, причиненного повреждением здоровья в связи с работой;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равное вознаграждение за равный труд, без какой бы то ни было дискриминации и не ниже установленного законом минимального размера;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отдых, а также на оплачиваемые ежегодные отпуска;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объединение в профессиональные союзы;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социальное обеспечение по возрасту, при утрате трудоспособности и в иных установленных законом случаях;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* на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судебную защиту своих трудовых прав.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3"/>
            <a:ext cx="763284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ТК РФ указаны следующие нерабочие праздничные дни</a:t>
            </a:r>
            <a:r>
              <a:rPr lang="ru-RU" sz="2000" dirty="0" smtClean="0"/>
              <a:t>: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1</a:t>
            </a:r>
            <a:r>
              <a:rPr lang="ru-RU" sz="2400" dirty="0">
                <a:solidFill>
                  <a:srgbClr val="C00000"/>
                </a:solidFill>
              </a:rPr>
              <a:t>, 2, 3, 4 и 5 января – Новогодние каникулы.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7 </a:t>
            </a:r>
            <a:r>
              <a:rPr lang="ru-RU" sz="2400" dirty="0">
                <a:solidFill>
                  <a:srgbClr val="C00000"/>
                </a:solidFill>
              </a:rPr>
              <a:t>января – Рождество Христово.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23 </a:t>
            </a:r>
            <a:r>
              <a:rPr lang="ru-RU" sz="2400" dirty="0">
                <a:solidFill>
                  <a:srgbClr val="C00000"/>
                </a:solidFill>
              </a:rPr>
              <a:t>февраля – День защитника Отечества.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8 </a:t>
            </a:r>
            <a:r>
              <a:rPr lang="ru-RU" sz="2400" dirty="0">
                <a:solidFill>
                  <a:srgbClr val="C00000"/>
                </a:solidFill>
              </a:rPr>
              <a:t>марта – Международный женский день.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1 </a:t>
            </a:r>
            <a:r>
              <a:rPr lang="ru-RU" sz="2400" dirty="0">
                <a:solidFill>
                  <a:srgbClr val="C00000"/>
                </a:solidFill>
              </a:rPr>
              <a:t>мая – Праздник Весны и Труда.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9 </a:t>
            </a:r>
            <a:r>
              <a:rPr lang="ru-RU" sz="2400" dirty="0">
                <a:solidFill>
                  <a:srgbClr val="C00000"/>
                </a:solidFill>
              </a:rPr>
              <a:t>мая – День Победы.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12 </a:t>
            </a:r>
            <a:r>
              <a:rPr lang="ru-RU" sz="2400" dirty="0">
                <a:solidFill>
                  <a:srgbClr val="C00000"/>
                </a:solidFill>
              </a:rPr>
              <a:t>июня – День России. </a:t>
            </a:r>
          </a:p>
          <a:p>
            <a:pPr lvl="0"/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>
                <a:solidFill>
                  <a:srgbClr val="C00000"/>
                </a:solidFill>
              </a:rPr>
              <a:t>4 </a:t>
            </a:r>
            <a:r>
              <a:rPr lang="ru-RU" sz="2400" dirty="0">
                <a:solidFill>
                  <a:srgbClr val="C00000"/>
                </a:solidFill>
              </a:rPr>
              <a:t>ноября – День народного единства. </a:t>
            </a:r>
          </a:p>
        </p:txBody>
      </p:sp>
    </p:spTree>
    <p:extLst>
      <p:ext uri="{BB962C8B-B14F-4D97-AF65-F5344CB8AC3E}">
        <p14:creationId xmlns:p14="http://schemas.microsoft.com/office/powerpoint/2010/main" val="16773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672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Профсоюзный урок в 10 классе</vt:lpstr>
      <vt:lpstr>"Безделье ускоряет наступление старости, труд продлевает нашу молодость". (А.К. Цельвис.)   </vt:lpstr>
      <vt:lpstr>Презентация PowerPoint</vt:lpstr>
      <vt:lpstr>Презентация PowerPoint</vt:lpstr>
      <vt:lpstr>Презентация PowerPoint</vt:lpstr>
      <vt:lpstr>         При трудоустройстве необходимо предъявлять следующие документы:  - паспорт;  - трудовую книжку (если трудовой книжки еще нет, то ее обязан оформить работодатель на сотрудника, проработавшего у него более пяти дней);  - страховое свидетельство государственного пенсионного страхования (если свидетельство еще не оформлено, его обязан оформить работодатель);  - документы воинского учета (с 18 лет для юношей);  - документ об образовании (или справку с места учебы).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Профсоюзный урок в 10 классе</dc:title>
  <dc:creator>T-34</dc:creator>
  <cp:lastModifiedBy>T-34</cp:lastModifiedBy>
  <cp:revision>12</cp:revision>
  <dcterms:created xsi:type="dcterms:W3CDTF">2014-10-26T10:40:10Z</dcterms:created>
  <dcterms:modified xsi:type="dcterms:W3CDTF">2014-11-12T22:08:14Z</dcterms:modified>
</cp:coreProperties>
</file>