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70" r:id="rId2"/>
    <p:sldId id="256" r:id="rId3"/>
    <p:sldId id="271" r:id="rId4"/>
    <p:sldId id="277" r:id="rId5"/>
    <p:sldId id="272" r:id="rId6"/>
    <p:sldId id="273" r:id="rId7"/>
    <p:sldId id="257" r:id="rId8"/>
    <p:sldId id="258" r:id="rId9"/>
    <p:sldId id="267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79" r:id="rId19"/>
    <p:sldId id="280" r:id="rId20"/>
    <p:sldId id="268" r:id="rId21"/>
    <p:sldId id="269" r:id="rId22"/>
    <p:sldId id="274" r:id="rId23"/>
    <p:sldId id="275" r:id="rId24"/>
    <p:sldId id="276" r:id="rId25"/>
    <p:sldId id="278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BF30"/>
    <a:srgbClr val="008000"/>
    <a:srgbClr val="FF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19E90F-05C5-45B1-B47D-FB1A60EF9CE7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4F024F-25BA-434C-AE47-455FE27DAA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19E90F-05C5-45B1-B47D-FB1A60EF9CE7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4F024F-25BA-434C-AE47-455FE27DAA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19E90F-05C5-45B1-B47D-FB1A60EF9CE7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4F024F-25BA-434C-AE47-455FE27DAA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19E90F-05C5-45B1-B47D-FB1A60EF9CE7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4F024F-25BA-434C-AE47-455FE27DAA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19E90F-05C5-45B1-B47D-FB1A60EF9CE7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4F024F-25BA-434C-AE47-455FE27DAA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19E90F-05C5-45B1-B47D-FB1A60EF9CE7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4F024F-25BA-434C-AE47-455FE27DAA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19E90F-05C5-45B1-B47D-FB1A60EF9CE7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4F024F-25BA-434C-AE47-455FE27DAA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19E90F-05C5-45B1-B47D-FB1A60EF9CE7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4F024F-25BA-434C-AE47-455FE27DAA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19E90F-05C5-45B1-B47D-FB1A60EF9CE7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4F024F-25BA-434C-AE47-455FE27DAA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19E90F-05C5-45B1-B47D-FB1A60EF9CE7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4F024F-25BA-434C-AE47-455FE27DAA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19E90F-05C5-45B1-B47D-FB1A60EF9CE7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4F024F-25BA-434C-AE47-455FE27DAA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219E90F-05C5-45B1-B47D-FB1A60EF9CE7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A4F024F-25BA-434C-AE47-455FE27DAA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1.emf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776289"/>
            <a:ext cx="8103422" cy="86676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25000"/>
                  </a:schemeClr>
                </a:solidFill>
              </a:rPr>
              <a:t>Кроссворд</a:t>
            </a:r>
            <a:endParaRPr lang="ru-RU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1928802"/>
            <a:ext cx="7889108" cy="4214842"/>
          </a:xfrm>
        </p:spPr>
        <p:txBody>
          <a:bodyPr>
            <a:normAutofit fontScale="92500" lnSpcReduction="10000"/>
          </a:bodyPr>
          <a:lstStyle/>
          <a:p>
            <a:pPr marL="493776" lvl="0" indent="-457200" algn="l">
              <a:buFont typeface="+mj-lt"/>
              <a:buAutoNum type="arabicPeriod"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</a:rPr>
              <a:t>Разгрызешь стальные трубы, если будешь чистить …</a:t>
            </a:r>
          </a:p>
          <a:p>
            <a:pPr marL="493776" indent="-457200" algn="l">
              <a:buFont typeface="+mj-lt"/>
              <a:buAutoNum type="arabicPeriod"/>
            </a:pPr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</a:rPr>
              <a:t>Что за мышечный насос</a:t>
            </a:r>
            <a:br>
              <a:rPr lang="ru-RU" sz="22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</a:rPr>
              <a:t>В нашем теле кровь качает.</a:t>
            </a:r>
            <a:br>
              <a:rPr lang="ru-RU" sz="22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</a:rPr>
              <a:t>Никогда не отдыхает? </a:t>
            </a:r>
          </a:p>
          <a:p>
            <a:pPr marL="493776" lvl="0" indent="-457200" algn="l">
              <a:buFont typeface="+mj-lt"/>
              <a:buAutoNum type="arabicPeriod"/>
            </a:pPr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</a:rPr>
              <a:t>На земле он всех сильней, потому что всех умней. </a:t>
            </a:r>
          </a:p>
          <a:p>
            <a:pPr marL="493776" lvl="0" indent="-457200" algn="l">
              <a:buFont typeface="+mj-lt"/>
              <a:buAutoNum type="arabicPeriod"/>
            </a:pPr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</a:rPr>
              <a:t>Начинай новую жизнь не с понедельника, а с утренней … </a:t>
            </a:r>
          </a:p>
          <a:p>
            <a:pPr marL="493776" lvl="0" indent="-457200" algn="l">
              <a:buFont typeface="+mj-lt"/>
              <a:buAutoNum type="arabicPeriod"/>
            </a:pPr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</a:rPr>
              <a:t>Он нужен для дыхания, ещё для обоняния. </a:t>
            </a:r>
          </a:p>
          <a:p>
            <a:pPr marL="493776" lvl="0" indent="-457200" algn="l">
              <a:buFont typeface="+mj-lt"/>
              <a:buAutoNum type="arabicPeriod"/>
            </a:pPr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</a:rPr>
              <a:t>Наши верные друзья – солнце, воздух и … </a:t>
            </a:r>
          </a:p>
          <a:p>
            <a:pPr marL="493776" lvl="0" indent="-457200" algn="l">
              <a:buFont typeface="+mj-lt"/>
              <a:buAutoNum type="arabicPeriod"/>
            </a:pPr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</a:rPr>
              <a:t>Пешком ходить – долго … </a:t>
            </a:r>
          </a:p>
          <a:p>
            <a:pPr marL="493776" lvl="0" indent="-457200" algn="l">
              <a:buFont typeface="+mj-lt"/>
              <a:buAutoNum type="arabicPeriod"/>
            </a:pPr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</a:rPr>
              <a:t>Когда мы шутим, веселимся</a:t>
            </a:r>
          </a:p>
          <a:p>
            <a:pPr marL="493776" indent="-457200" algn="l"/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</a:rPr>
              <a:t>      И просто радостно резвимся,</a:t>
            </a:r>
            <a:br>
              <a:rPr lang="ru-RU" sz="22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</a:rPr>
              <a:t>То эти звуки издаем,</a:t>
            </a:r>
            <a:br>
              <a:rPr lang="ru-RU" sz="22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</a:rPr>
              <a:t>Каким их словом назовём. </a:t>
            </a:r>
          </a:p>
          <a:p>
            <a:pPr marL="493776" indent="-457200" algn="l"/>
            <a:r>
              <a:rPr lang="ru-RU" sz="2200" b="1" dirty="0" smtClean="0">
                <a:solidFill>
                  <a:schemeClr val="accent5">
                    <a:lumMod val="50000"/>
                  </a:schemeClr>
                </a:solidFill>
              </a:rPr>
              <a:t>9.Отдай спорту время, а взамен получи … </a:t>
            </a:r>
          </a:p>
          <a:p>
            <a:pPr marL="493776" indent="-457200" algn="l">
              <a:buFont typeface="+mj-lt"/>
              <a:buAutoNum type="arabicPeriod"/>
            </a:pP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215074" y="3857628"/>
            <a:ext cx="1785950" cy="142876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5" name="Picture 7" descr="ru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4071942"/>
            <a:ext cx="1357322" cy="1772520"/>
          </a:xfrm>
          <a:prstGeom prst="rect">
            <a:avLst/>
          </a:prstGeom>
          <a:noFill/>
        </p:spPr>
      </p:pic>
      <p:pic>
        <p:nvPicPr>
          <p:cNvPr id="6" name="Picture 6" descr="hurd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4857760"/>
            <a:ext cx="1292228" cy="1643503"/>
          </a:xfrm>
          <a:prstGeom prst="rect">
            <a:avLst/>
          </a:prstGeom>
          <a:noFill/>
        </p:spPr>
      </p:pic>
      <p:pic>
        <p:nvPicPr>
          <p:cNvPr id="7" name="Picture 10" descr="1512270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1500174"/>
            <a:ext cx="2687277" cy="4714908"/>
          </a:xfrm>
          <a:prstGeom prst="rect">
            <a:avLst/>
          </a:prstGeom>
          <a:noFill/>
        </p:spPr>
      </p:pic>
      <p:pic>
        <p:nvPicPr>
          <p:cNvPr id="8" name="Picture 5" descr="run000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868" y="2857496"/>
            <a:ext cx="1612233" cy="143191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428760"/>
          </a:xfrm>
        </p:spPr>
        <p:txBody>
          <a:bodyPr>
            <a:noAutofit/>
          </a:bodyPr>
          <a:lstStyle/>
          <a:p>
            <a:r>
              <a:rPr lang="ru-RU" sz="4400" b="1" i="1" dirty="0" smtClean="0">
                <a:solidFill>
                  <a:schemeClr val="accent6">
                    <a:lumMod val="75000"/>
                  </a:schemeClr>
                </a:solidFill>
              </a:rPr>
              <a:t>Правильное питание – залог здоровья!</a:t>
            </a:r>
            <a:endParaRPr lang="ru-RU" sz="44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57818" y="2143116"/>
            <a:ext cx="278608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66CC"/>
                </a:solidFill>
              </a:rPr>
              <a:t>Для жизни нам нужна энергия, и мы получаем её из еды и питания. </a:t>
            </a:r>
            <a:endParaRPr lang="ru-RU" sz="2400" dirty="0"/>
          </a:p>
        </p:txBody>
      </p:sp>
      <p:pic>
        <p:nvPicPr>
          <p:cNvPr id="1026" name="Picture 2" descr="C:\МОЁ\картинко\piramida-pitaniy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2285992"/>
            <a:ext cx="3786214" cy="420690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428604"/>
            <a:ext cx="8043890" cy="1643074"/>
          </a:xfrm>
        </p:spPr>
        <p:txBody>
          <a:bodyPr>
            <a:noAutofit/>
          </a:bodyPr>
          <a:lstStyle/>
          <a:p>
            <a:pPr algn="ctr"/>
            <a:r>
              <a:rPr lang="ru-RU" b="1" i="1" dirty="0" smtClean="0">
                <a:solidFill>
                  <a:srgbClr val="13BF30"/>
                </a:solidFill>
              </a:rPr>
              <a:t>Режим – одно из главных слагаемых здорового образа жизни!</a:t>
            </a:r>
            <a:endParaRPr lang="ru-RU" b="1" i="1" dirty="0">
              <a:solidFill>
                <a:srgbClr val="13BF3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2182" y="2538564"/>
            <a:ext cx="305673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Режим дня</a:t>
            </a:r>
            <a:r>
              <a:rPr lang="ru-RU" sz="2400" b="1" dirty="0" smtClean="0">
                <a:solidFill>
                  <a:srgbClr val="0000FF"/>
                </a:solidFill>
              </a:rPr>
              <a:t>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– это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правильное</a:t>
            </a:r>
          </a:p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 распределение времени,</a:t>
            </a:r>
          </a:p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 на основные жизненные </a:t>
            </a:r>
          </a:p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 потребности человека.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Picture 30" descr="фото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929190" y="2357430"/>
            <a:ext cx="3279801" cy="4143404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571481"/>
            <a:ext cx="5929338" cy="3970318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- приучи себя просыпаться и вставать каждый день в одно и то же время;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- выполняй каждый день утреннюю зарядку;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- следи за чистотой тела, волос, ногтей и полостью рта;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- старайся есть в одно и то же время.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3" name="Picture 4" descr="G:\Анимации\5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4286256"/>
            <a:ext cx="2285984" cy="2000264"/>
          </a:xfrm>
          <a:prstGeom prst="rect">
            <a:avLst/>
          </a:prstGeom>
          <a:noFill/>
        </p:spPr>
      </p:pic>
      <p:pic>
        <p:nvPicPr>
          <p:cNvPr id="4" name="Picture 5" descr="G:\Анимации\IMAGE03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4643446"/>
            <a:ext cx="1521964" cy="150019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500042"/>
            <a:ext cx="750099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solidFill>
                  <a:schemeClr val="accent6">
                    <a:lumMod val="50000"/>
                  </a:schemeClr>
                </a:solidFill>
                <a:latin typeface="Century Schoolbook" pitchFamily="18" charset="0"/>
              </a:rPr>
              <a:t>Если хочешь быть здоров – закаляйся!</a:t>
            </a:r>
            <a:endParaRPr lang="ru-RU" sz="4400" dirty="0">
              <a:solidFill>
                <a:schemeClr val="accent6">
                  <a:lumMod val="50000"/>
                </a:schemeClr>
              </a:solidFill>
              <a:latin typeface="Century Schoolbook" pitchFamily="18" charset="0"/>
            </a:endParaRPr>
          </a:p>
        </p:txBody>
      </p:sp>
      <p:pic>
        <p:nvPicPr>
          <p:cNvPr id="3" name="Picture 5" descr="IMG_00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500306"/>
            <a:ext cx="2214578" cy="3448049"/>
          </a:xfrm>
          <a:prstGeom prst="rect">
            <a:avLst/>
          </a:prstGeom>
          <a:noFill/>
          <a:ln w="9525">
            <a:solidFill>
              <a:srgbClr val="33CCCC"/>
            </a:solidFill>
            <a:miter lim="800000"/>
            <a:headEnd/>
            <a:tailEnd/>
          </a:ln>
        </p:spPr>
      </p:pic>
      <p:pic>
        <p:nvPicPr>
          <p:cNvPr id="2051" name="Picture 3" descr="C:\МОЁ\картинко\zakal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2500306"/>
            <a:ext cx="1857388" cy="1571636"/>
          </a:xfrm>
          <a:prstGeom prst="rect">
            <a:avLst/>
          </a:prstGeom>
          <a:noFill/>
        </p:spPr>
      </p:pic>
      <p:pic>
        <p:nvPicPr>
          <p:cNvPr id="2052" name="Picture 4" descr="C:\МОЁ\картинко\zakalivanie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06" y="4429132"/>
            <a:ext cx="1905000" cy="1905000"/>
          </a:xfrm>
          <a:prstGeom prst="rect">
            <a:avLst/>
          </a:prstGeom>
          <a:noFill/>
        </p:spPr>
      </p:pic>
      <p:pic>
        <p:nvPicPr>
          <p:cNvPr id="2053" name="Picture 5" descr="C:\МОЁ\картинко\1274202655_2d79c398a05d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5074" y="2500306"/>
            <a:ext cx="2428892" cy="328614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732746"/>
          </a:xfrm>
        </p:spPr>
        <p:txBody>
          <a:bodyPr>
            <a:normAutofit/>
          </a:bodyPr>
          <a:lstStyle/>
          <a:p>
            <a:pPr algn="ctr"/>
            <a:r>
              <a:rPr lang="ru-RU" sz="6000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Береги зрение!</a:t>
            </a:r>
            <a:endParaRPr lang="ru-RU" sz="6000" b="1" i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3" descr="G:\Анимации\На компьютере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3429000"/>
            <a:ext cx="2714644" cy="2357454"/>
          </a:xfrm>
          <a:prstGeom prst="rect">
            <a:avLst/>
          </a:prstGeom>
          <a:noFill/>
        </p:spPr>
      </p:pic>
      <p:pic>
        <p:nvPicPr>
          <p:cNvPr id="6" name="Picture 10" descr="image0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2285992"/>
            <a:ext cx="5000660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379882">
            <a:off x="-254690" y="598392"/>
            <a:ext cx="7867691" cy="2447126"/>
          </a:xfrm>
        </p:spPr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  <a:latin typeface="Arial Rounded MT Bold" pitchFamily="34" charset="0"/>
              </a:rPr>
              <a:t>«Не сутулься!»</a:t>
            </a:r>
            <a:br>
              <a:rPr lang="ru-RU" sz="4400" b="1" i="1" dirty="0" smtClean="0">
                <a:solidFill>
                  <a:srgbClr val="FF0000"/>
                </a:solidFill>
                <a:latin typeface="Arial Rounded MT Bold" pitchFamily="34" charset="0"/>
              </a:rPr>
            </a:br>
            <a:r>
              <a:rPr lang="ru-RU" sz="4400" b="1" i="1" dirty="0" smtClean="0">
                <a:solidFill>
                  <a:srgbClr val="FF0000"/>
                </a:solidFill>
                <a:latin typeface="Arial Rounded MT Bold" pitchFamily="34" charset="0"/>
              </a:rPr>
              <a:t>«Сиди прямо!»</a:t>
            </a:r>
            <a:r>
              <a:rPr lang="ru-RU" sz="4400" dirty="0" smtClean="0">
                <a:solidFill>
                  <a:srgbClr val="0070C0"/>
                </a:solidFill>
              </a:rPr>
              <a:t/>
            </a:r>
            <a:br>
              <a:rPr lang="ru-RU" sz="4400" dirty="0" smtClean="0">
                <a:solidFill>
                  <a:srgbClr val="0070C0"/>
                </a:solidFill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 rot="1010331">
            <a:off x="4711799" y="1249874"/>
            <a:ext cx="413941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7030A0"/>
                </a:solidFill>
                <a:latin typeface="Arial Rounded MT Bold" pitchFamily="34" charset="0"/>
              </a:rPr>
              <a:t>У стройного человека правильно формируется скелет!</a:t>
            </a:r>
            <a:br>
              <a:rPr lang="ru-RU" sz="2400" b="1" i="1" dirty="0" smtClean="0">
                <a:solidFill>
                  <a:srgbClr val="7030A0"/>
                </a:solidFill>
                <a:latin typeface="Arial Rounded MT Bold" pitchFamily="34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Arial Rounded MT Bold" pitchFamily="34" charset="0"/>
              </a:rPr>
              <a:t>При правильной осанке легче работать сердцу, легким, желудку, селезенке и другим важным органам.</a:t>
            </a:r>
            <a:endParaRPr lang="ru-RU" sz="2400" b="1" i="1" dirty="0">
              <a:solidFill>
                <a:srgbClr val="7030A0"/>
              </a:solidFill>
              <a:latin typeface="Arial Rounded MT Bold" pitchFamily="34" charset="0"/>
            </a:endParaRPr>
          </a:p>
        </p:txBody>
      </p:sp>
      <p:pic>
        <p:nvPicPr>
          <p:cNvPr id="4" name="Picture 8" descr="4162CFE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500570"/>
            <a:ext cx="6429420" cy="207170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714356"/>
            <a:ext cx="514353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</a:rPr>
              <a:t>Чисти зубы два раза в день!</a:t>
            </a:r>
            <a:endParaRPr lang="ru-RU" sz="44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" name="Picture 9" descr="Чистить много зубы вредн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571744"/>
            <a:ext cx="1500198" cy="1720035"/>
          </a:xfrm>
          <a:prstGeom prst="rect">
            <a:avLst/>
          </a:prstGeom>
          <a:noFill/>
        </p:spPr>
      </p:pic>
      <p:pic>
        <p:nvPicPr>
          <p:cNvPr id="4" name="Picture 10" descr="1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2571744"/>
            <a:ext cx="1693057" cy="182584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286380" y="1714488"/>
            <a:ext cx="300039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err="1" smtClean="0">
                <a:solidFill>
                  <a:srgbClr val="7030A0"/>
                </a:solidFill>
              </a:rPr>
              <a:t>Обязатель-но</a:t>
            </a:r>
            <a:r>
              <a:rPr lang="ru-RU" sz="3200" b="1" i="1" dirty="0" smtClean="0">
                <a:solidFill>
                  <a:srgbClr val="7030A0"/>
                </a:solidFill>
              </a:rPr>
              <a:t> мой фрукты и овощи перед тем как съесть!</a:t>
            </a:r>
            <a:endParaRPr lang="ru-RU" sz="3200" b="1" i="1" dirty="0">
              <a:solidFill>
                <a:srgbClr val="7030A0"/>
              </a:solidFill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4786322"/>
            <a:ext cx="2286016" cy="1714512"/>
          </a:xfrm>
          <a:prstGeom prst="rect">
            <a:avLst/>
          </a:prstGeom>
          <a:noFill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57884" y="4786322"/>
            <a:ext cx="2286015" cy="172998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kslife.ru/image/data/vr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00042"/>
            <a:ext cx="8286808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onb.ru/upload/iblock/d6f/d6ff88487fbfe9acb1eb235e5fb243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8358246" cy="62151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shade val="35000"/>
                <a:satMod val="150000"/>
              </a:schemeClr>
            </a:gs>
            <a:gs pos="45000">
              <a:schemeClr val="bg1">
                <a:shade val="68000"/>
                <a:satMod val="155000"/>
              </a:schemeClr>
            </a:gs>
            <a:gs pos="100000">
              <a:schemeClr val="bg1">
                <a:tint val="70000"/>
                <a:satMod val="175000"/>
              </a:schemeClr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Documents and Settings\Администратор\Рабочий стол\Безымянный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00034" y="1071546"/>
            <a:ext cx="814393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dirty="0" smtClean="0">
                <a:latin typeface="Monotype Corsiva" pitchFamily="66" charset="0"/>
              </a:rPr>
              <a:t>Здоровье. </a:t>
            </a:r>
          </a:p>
          <a:p>
            <a:pPr algn="ctr"/>
            <a:r>
              <a:rPr lang="ru-RU" sz="8800" dirty="0" smtClean="0">
                <a:latin typeface="Monotype Corsiva" pitchFamily="66" charset="0"/>
              </a:rPr>
              <a:t>Основы здорового образа жизни.</a:t>
            </a:r>
            <a:endParaRPr lang="ru-RU" sz="8800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dissolve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428604"/>
            <a:ext cx="700092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rgbClr val="002060"/>
                </a:solidFill>
                <a:latin typeface="Century Schoolbook" pitchFamily="18" charset="0"/>
              </a:rPr>
              <a:t>У природы есть закон – счастлив будет только тот, кто здоровье сбережет.        Прочь гони-ка все хворобы!                     Поучись-ка быть  здоровым!</a:t>
            </a:r>
          </a:p>
        </p:txBody>
      </p:sp>
      <p:pic>
        <p:nvPicPr>
          <p:cNvPr id="4098" name="Picture 2" descr="C:\МОЁ\картинко\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4214818"/>
            <a:ext cx="2547924" cy="221457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МОЁ\картинко\image00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85728"/>
            <a:ext cx="8358246" cy="628654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1000108"/>
            <a:ext cx="7494676" cy="1928826"/>
          </a:xfrm>
        </p:spPr>
        <p:txBody>
          <a:bodyPr>
            <a:normAutofit/>
          </a:bodyPr>
          <a:lstStyle/>
          <a:p>
            <a:pPr algn="l"/>
            <a:r>
              <a:rPr lang="ru-RU" sz="5400" dirty="0" smtClean="0"/>
              <a:t>Подведение итогов: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3685032"/>
            <a:ext cx="7708990" cy="2244298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Что вы сегодня узнали на уроке?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357166"/>
            <a:ext cx="7994742" cy="4000528"/>
          </a:xfrm>
        </p:spPr>
        <p:txBody>
          <a:bodyPr>
            <a:noAutofit/>
          </a:bodyPr>
          <a:lstStyle/>
          <a:p>
            <a:pPr algn="l"/>
            <a:r>
              <a:rPr lang="ru-RU" sz="3600" dirty="0" smtClean="0">
                <a:solidFill>
                  <a:srgbClr val="00B050"/>
                </a:solidFill>
              </a:rPr>
              <a:t>Представьте себе, что вы – врач. Что бы вы посоветовали всем для сохранения и поддержания здоровья? </a:t>
            </a:r>
            <a:br>
              <a:rPr lang="ru-RU" sz="3600" dirty="0" smtClean="0">
                <a:solidFill>
                  <a:srgbClr val="00B050"/>
                </a:solidFill>
              </a:rPr>
            </a:br>
            <a:endParaRPr lang="ru-RU" sz="3600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5143512"/>
            <a:ext cx="7851866" cy="428628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3357562"/>
            <a:ext cx="7829576" cy="267958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Домашнее задание: на выбор!!!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Рисунок или коллаж на тему:</a:t>
            </a:r>
          </a:p>
          <a:p>
            <a:pPr>
              <a:buNone/>
            </a:pPr>
            <a:r>
              <a:rPr lang="ru-RU" dirty="0" smtClean="0"/>
              <a:t>«Здоровый образ жизни».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Сочинение « Что я делаю, чтобы сохранить свое здоровье»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428736"/>
            <a:ext cx="7780428" cy="2220270"/>
          </a:xfrm>
        </p:spPr>
        <p:txBody>
          <a:bodyPr>
            <a:noAutofit/>
          </a:bodyPr>
          <a:lstStyle/>
          <a:p>
            <a:pPr algn="l"/>
            <a:r>
              <a:rPr lang="ru-RU" sz="7200" dirty="0" smtClean="0"/>
              <a:t>Спасибо за внимание!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820206"/>
            <a:ext cx="7780428" cy="1108728"/>
          </a:xfrm>
        </p:spPr>
        <p:txBody>
          <a:bodyPr/>
          <a:lstStyle/>
          <a:p>
            <a:r>
              <a:rPr lang="ru-RU" dirty="0" smtClean="0"/>
              <a:t>Проблемные вопросы: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3685032"/>
            <a:ext cx="7780428" cy="1458480"/>
          </a:xfrm>
        </p:spPr>
        <p:txBody>
          <a:bodyPr>
            <a:normAutofit fontScale="92500" lnSpcReduction="10000"/>
          </a:bodyPr>
          <a:lstStyle/>
          <a:p>
            <a:pPr lvl="0" algn="l"/>
            <a:r>
              <a:rPr lang="ru-RU" sz="3600" dirty="0" smtClean="0"/>
              <a:t>Что такое здоровье?</a:t>
            </a:r>
          </a:p>
          <a:p>
            <a:pPr lvl="0" algn="l"/>
            <a:r>
              <a:rPr lang="ru-RU" sz="3600" dirty="0" smtClean="0"/>
              <a:t>Как человеку жить, чтобы сохранить здоровье?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Мысли философов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Геродот о здоровье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Великий Сократ на вопрос учеников: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i="1" dirty="0" smtClean="0"/>
              <a:t> «Когда нет здоровья, молчит мудрость, не может расцвести искусство, не играют силы, бесполезно богатство и бессилен ум»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sz="2800" i="1" dirty="0" smtClean="0"/>
              <a:t>«Что такое здоровье?»</a:t>
            </a:r>
            <a:r>
              <a:rPr lang="ru-RU" sz="2800" dirty="0" smtClean="0"/>
              <a:t> ответил: </a:t>
            </a:r>
            <a:r>
              <a:rPr lang="ru-RU" sz="2800" i="1" dirty="0" smtClean="0"/>
              <a:t>«Здоровье – это не всё, но всё без здоровья – ничто!».</a:t>
            </a:r>
            <a:endParaRPr lang="ru-RU" sz="28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285860"/>
            <a:ext cx="7708990" cy="1857388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На каждую букву слова «здоровье» найти слова, которые имеют отношение к здоровому образу жизни </a:t>
            </a:r>
            <a:endParaRPr lang="ru-RU" sz="40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3685032"/>
            <a:ext cx="7923304" cy="2387174"/>
          </a:xfrm>
        </p:spPr>
        <p:txBody>
          <a:bodyPr>
            <a:normAutofit lnSpcReduction="10000"/>
          </a:bodyPr>
          <a:lstStyle/>
          <a:p>
            <a:pPr algn="l"/>
            <a:r>
              <a:rPr lang="ru-RU" dirty="0" smtClean="0"/>
              <a:t>З-</a:t>
            </a:r>
          </a:p>
          <a:p>
            <a:pPr algn="l"/>
            <a:r>
              <a:rPr lang="ru-RU" dirty="0" smtClean="0"/>
              <a:t>Д-</a:t>
            </a:r>
          </a:p>
          <a:p>
            <a:pPr algn="l"/>
            <a:r>
              <a:rPr lang="ru-RU" dirty="0" smtClean="0"/>
              <a:t>О-</a:t>
            </a:r>
          </a:p>
          <a:p>
            <a:pPr algn="l"/>
            <a:r>
              <a:rPr lang="ru-RU" dirty="0" smtClean="0"/>
              <a:t>Р-</a:t>
            </a:r>
          </a:p>
          <a:p>
            <a:pPr algn="l"/>
            <a:r>
              <a:rPr lang="ru-RU" dirty="0" smtClean="0"/>
              <a:t>О-</a:t>
            </a:r>
          </a:p>
          <a:p>
            <a:pPr algn="l"/>
            <a:r>
              <a:rPr lang="ru-RU" dirty="0" smtClean="0"/>
              <a:t>В-</a:t>
            </a:r>
          </a:p>
          <a:p>
            <a:pPr algn="l"/>
            <a:r>
              <a:rPr lang="ru-RU" dirty="0" smtClean="0"/>
              <a:t>Ь</a:t>
            </a:r>
          </a:p>
          <a:p>
            <a:pPr algn="l"/>
            <a:r>
              <a:rPr lang="ru-RU" dirty="0" smtClean="0"/>
              <a:t>Е-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1820206"/>
            <a:ext cx="7566114" cy="822976"/>
          </a:xfrm>
        </p:spPr>
        <p:txBody>
          <a:bodyPr/>
          <a:lstStyle/>
          <a:p>
            <a:pPr algn="ctr"/>
            <a:r>
              <a:rPr lang="ru-RU" dirty="0" smtClean="0"/>
              <a:t>Здоровье-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3685032"/>
            <a:ext cx="7923304" cy="2244298"/>
          </a:xfrm>
        </p:spPr>
        <p:txBody>
          <a:bodyPr/>
          <a:lstStyle/>
          <a:p>
            <a:pPr algn="l"/>
            <a:r>
              <a:rPr lang="ru-RU" sz="3200" b="1" dirty="0" smtClean="0"/>
              <a:t>это правильная, нормальная деятельность организма, его полное физическое и психическое благополучие.</a:t>
            </a:r>
            <a:endParaRPr lang="ru-RU" sz="32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589870"/>
          </a:xfrm>
        </p:spPr>
        <p:txBody>
          <a:bodyPr>
            <a:noAutofit/>
          </a:bodyPr>
          <a:lstStyle/>
          <a:p>
            <a:pPr algn="ctr"/>
            <a:r>
              <a:rPr lang="ru-RU" sz="4800" b="1" i="1" dirty="0" smtClean="0">
                <a:solidFill>
                  <a:srgbClr val="FFFF00"/>
                </a:solidFill>
                <a:latin typeface="Trebuchet MS" pitchFamily="34" charset="0"/>
              </a:rPr>
              <a:t>Главные </a:t>
            </a:r>
            <a:br>
              <a:rPr lang="ru-RU" sz="4800" b="1" i="1" dirty="0" smtClean="0">
                <a:solidFill>
                  <a:srgbClr val="FFFF00"/>
                </a:solidFill>
                <a:latin typeface="Trebuchet MS" pitchFamily="34" charset="0"/>
              </a:rPr>
            </a:br>
            <a:r>
              <a:rPr lang="ru-RU" sz="4800" b="1" i="1" dirty="0" smtClean="0">
                <a:solidFill>
                  <a:srgbClr val="FFFF00"/>
                </a:solidFill>
                <a:latin typeface="Trebuchet MS" pitchFamily="34" charset="0"/>
              </a:rPr>
              <a:t>факторы здоровья</a:t>
            </a:r>
            <a:endParaRPr lang="ru-RU" sz="4800" i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071678"/>
            <a:ext cx="4038600" cy="4176722"/>
          </a:xfrm>
        </p:spPr>
        <p:txBody>
          <a:bodyPr anchor="ctr"/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движение;</a:t>
            </a:r>
          </a:p>
          <a:p>
            <a:r>
              <a:rPr lang="ru-RU" sz="3600" b="1" dirty="0" smtClean="0">
                <a:solidFill>
                  <a:srgbClr val="FF0000"/>
                </a:solidFill>
              </a:rPr>
              <a:t>питание;</a:t>
            </a:r>
          </a:p>
          <a:p>
            <a:r>
              <a:rPr lang="ru-RU" sz="3600" b="1" dirty="0" smtClean="0">
                <a:solidFill>
                  <a:srgbClr val="FF0000"/>
                </a:solidFill>
              </a:rPr>
              <a:t>режим;</a:t>
            </a:r>
          </a:p>
          <a:p>
            <a:r>
              <a:rPr lang="ru-RU" sz="3600" b="1" dirty="0" smtClean="0">
                <a:solidFill>
                  <a:srgbClr val="FF0000"/>
                </a:solidFill>
              </a:rPr>
              <a:t>закаливание.</a:t>
            </a:r>
          </a:p>
          <a:p>
            <a:endParaRPr lang="ru-RU" dirty="0"/>
          </a:p>
        </p:txBody>
      </p:sp>
      <p:pic>
        <p:nvPicPr>
          <p:cNvPr id="5" name="Picture 1" descr="G:\Анимации\Дети.gif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285992"/>
            <a:ext cx="4071966" cy="364333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2000240"/>
          </a:xfrm>
        </p:spPr>
        <p:txBody>
          <a:bodyPr>
            <a:noAutofit/>
          </a:bodyPr>
          <a:lstStyle/>
          <a:p>
            <a:pPr algn="ctr"/>
            <a:r>
              <a:rPr lang="ru-RU" sz="4000" b="1" i="1" dirty="0" smtClean="0"/>
              <a:t>Занимайся физкультурой и спортом!</a:t>
            </a:r>
            <a:endParaRPr lang="ru-RU" sz="4000" b="1" i="1" dirty="0"/>
          </a:p>
        </p:txBody>
      </p:sp>
      <p:pic>
        <p:nvPicPr>
          <p:cNvPr id="3" name="Picture 5" descr="5E2A149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2714620"/>
            <a:ext cx="2702793" cy="3857652"/>
          </a:xfrm>
          <a:prstGeom prst="rect">
            <a:avLst/>
          </a:prstGeom>
          <a:noFill/>
        </p:spPr>
      </p:pic>
      <p:pic>
        <p:nvPicPr>
          <p:cNvPr id="5" name="Picture 5" descr="IM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3214686"/>
            <a:ext cx="3571900" cy="2857520"/>
          </a:xfrm>
          <a:prstGeom prst="rect">
            <a:avLst/>
          </a:prstGeom>
          <a:noFill/>
          <a:ln w="9525">
            <a:solidFill>
              <a:srgbClr val="003300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500042"/>
            <a:ext cx="350046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8000"/>
                </a:solidFill>
                <a:latin typeface="Arial Black" pitchFamily="34" charset="0"/>
              </a:rPr>
              <a:t>Как проснулся, так вставай,</a:t>
            </a:r>
          </a:p>
          <a:p>
            <a:r>
              <a:rPr lang="ru-RU" sz="2800" b="1" dirty="0" smtClean="0">
                <a:solidFill>
                  <a:srgbClr val="008000"/>
                </a:solidFill>
                <a:latin typeface="Arial Black" pitchFamily="34" charset="0"/>
              </a:rPr>
              <a:t>Лени волю не давай,</a:t>
            </a:r>
          </a:p>
          <a:p>
            <a:r>
              <a:rPr lang="ru-RU" sz="2800" b="1" dirty="0" smtClean="0">
                <a:solidFill>
                  <a:srgbClr val="008000"/>
                </a:solidFill>
                <a:latin typeface="Arial Black" pitchFamily="34" charset="0"/>
              </a:rPr>
              <a:t>И зарядку  выполняй.</a:t>
            </a:r>
            <a:endParaRPr lang="ru-RU" sz="2800" b="1" dirty="0">
              <a:solidFill>
                <a:srgbClr val="008000"/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57620" y="3571876"/>
            <a:ext cx="400052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  <a:latin typeface="Arial Black" pitchFamily="34" charset="0"/>
              </a:rPr>
              <a:t>На зарядку солнышко поднимает нас,</a:t>
            </a:r>
          </a:p>
          <a:p>
            <a:pPr algn="ctr"/>
            <a:r>
              <a:rPr lang="ru-RU" sz="2800" b="1" dirty="0" smtClean="0">
                <a:solidFill>
                  <a:srgbClr val="0000FF"/>
                </a:solidFill>
                <a:latin typeface="Arial Black" pitchFamily="34" charset="0"/>
              </a:rPr>
              <a:t>Поднимаем руки мы</a:t>
            </a:r>
          </a:p>
          <a:p>
            <a:pPr algn="ctr"/>
            <a:r>
              <a:rPr lang="ru-RU" sz="2800" b="1" dirty="0" smtClean="0">
                <a:solidFill>
                  <a:srgbClr val="0000FF"/>
                </a:solidFill>
                <a:latin typeface="Arial Black" pitchFamily="34" charset="0"/>
              </a:rPr>
              <a:t>По команде «Раз!»</a:t>
            </a:r>
            <a:endParaRPr lang="ru-RU" sz="2800" b="1" dirty="0">
              <a:solidFill>
                <a:srgbClr val="0000FF"/>
              </a:solidFill>
              <a:latin typeface="Arial Black" pitchFamily="34" charset="0"/>
            </a:endParaRPr>
          </a:p>
        </p:txBody>
      </p:sp>
      <p:pic>
        <p:nvPicPr>
          <p:cNvPr id="4" name="Picture 22" descr="SY00630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3429000"/>
            <a:ext cx="2714644" cy="3024187"/>
          </a:xfrm>
          <a:prstGeom prst="rect">
            <a:avLst/>
          </a:prstGeom>
          <a:noFill/>
        </p:spPr>
      </p:pic>
      <p:pic>
        <p:nvPicPr>
          <p:cNvPr id="5" name="Picture 2" descr="G:\Анимации\Наголове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500042"/>
            <a:ext cx="1643074" cy="278608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175</TotalTime>
  <Words>391</Words>
  <Application>Microsoft Office PowerPoint</Application>
  <PresentationFormat>Экран (4:3)</PresentationFormat>
  <Paragraphs>71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Аспект</vt:lpstr>
      <vt:lpstr>Кроссворд</vt:lpstr>
      <vt:lpstr>Слайд 2</vt:lpstr>
      <vt:lpstr>Проблемные вопросы:</vt:lpstr>
      <vt:lpstr>Мысли философов</vt:lpstr>
      <vt:lpstr>На каждую букву слова «здоровье» найти слова, которые имеют отношение к здоровому образу жизни </vt:lpstr>
      <vt:lpstr>Здоровье-</vt:lpstr>
      <vt:lpstr>Главные  факторы здоровья</vt:lpstr>
      <vt:lpstr>Занимайся физкультурой и спортом!</vt:lpstr>
      <vt:lpstr>Слайд 9</vt:lpstr>
      <vt:lpstr>Слайд 10</vt:lpstr>
      <vt:lpstr>Правильное питание – залог здоровья!</vt:lpstr>
      <vt:lpstr>Режим – одно из главных слагаемых здорового образа жизни!</vt:lpstr>
      <vt:lpstr>Слайд 13</vt:lpstr>
      <vt:lpstr>Слайд 14</vt:lpstr>
      <vt:lpstr>Береги зрение!</vt:lpstr>
      <vt:lpstr>«Не сутулься!» «Сиди прямо!» </vt:lpstr>
      <vt:lpstr>Слайд 17</vt:lpstr>
      <vt:lpstr>Слайд 18</vt:lpstr>
      <vt:lpstr>Слайд 19</vt:lpstr>
      <vt:lpstr>Слайд 20</vt:lpstr>
      <vt:lpstr>Слайд 21</vt:lpstr>
      <vt:lpstr>Подведение итогов:</vt:lpstr>
      <vt:lpstr>Представьте себе, что вы – врач. Что бы вы посоветовали всем для сохранения и поддержания здоровья?  </vt:lpstr>
      <vt:lpstr>Домашнее задание: на выбор!!!</vt:lpstr>
      <vt:lpstr>Спасибо за внимание!</vt:lpstr>
    </vt:vector>
  </TitlesOfParts>
  <Company>Your Company Name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Здоровый образ жизни для младших школьников</dc:title>
  <dc:creator>Your User Name</dc:creator>
  <cp:lastModifiedBy>Admin</cp:lastModifiedBy>
  <cp:revision>24</cp:revision>
  <dcterms:created xsi:type="dcterms:W3CDTF">2012-03-15T11:11:39Z</dcterms:created>
  <dcterms:modified xsi:type="dcterms:W3CDTF">2014-11-16T13:44:24Z</dcterms:modified>
</cp:coreProperties>
</file>