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57" r:id="rId15"/>
    <p:sldId id="25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narod.ru/fon/clipart/s/svit/svitolk101.png" TargetMode="External"/><Relationship Id="rId2" Type="http://schemas.openxmlformats.org/officeDocument/2006/relationships/hyperlink" Target="http://www.bg2001.ru/upload/iblock/616/4034-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gment.ru/img_hits/4946015_1_small.jpg" TargetMode="External"/><Relationship Id="rId4" Type="http://schemas.openxmlformats.org/officeDocument/2006/relationships/hyperlink" Target="http://megasklad.ru/data/photoes/s19406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" TargetMode="External"/><Relationship Id="rId2" Type="http://schemas.openxmlformats.org/officeDocument/2006/relationships/hyperlink" Target="http://istoriya-spb51.ru/index.php?option=com_k2&amp;view=item&amp;layout=item&amp;id=9&amp;Itemid=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Литературный Петербург</a:t>
            </a:r>
            <a:endParaRPr kumimoji="0" lang="ru-RU" sz="6000" b="1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984" y="4077072"/>
            <a:ext cx="4073106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Сабурова Любовь Викторовна, учитель истории, гимназия №652 Санкт-Петербурга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sherskiy.ru/cms.ashx?req=Image&amp;&amp;imageid=bca37681-15f5-449b-8f93-db681c2d4928&amp;key=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3571900" cy="475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66" y="1571612"/>
            <a:ext cx="3252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Памятник </a:t>
            </a:r>
            <a:r>
              <a:rPr lang="ru-RU" sz="2000" dirty="0" smtClean="0"/>
              <a:t>И. А. Крылову </a:t>
            </a:r>
          </a:p>
          <a:p>
            <a:r>
              <a:rPr lang="ru-RU" sz="2000" dirty="0" smtClean="0"/>
              <a:t>в Летнем саду</a:t>
            </a:r>
          </a:p>
          <a:p>
            <a:r>
              <a:rPr lang="ru-RU" sz="2000" dirty="0" err="1" smtClean="0"/>
              <a:t>Ск</a:t>
            </a:r>
            <a:r>
              <a:rPr lang="ru-RU" sz="2000" dirty="0" smtClean="0"/>
              <a:t>. П. </a:t>
            </a:r>
            <a:r>
              <a:rPr lang="ru-RU" sz="2000" dirty="0" err="1" smtClean="0"/>
              <a:t>Клодт</a:t>
            </a:r>
            <a:r>
              <a:rPr lang="ru-RU" sz="2000" dirty="0" smtClean="0"/>
              <a:t>, 1855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06609" y="571480"/>
            <a:ext cx="4730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Крылов в Петербурге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7949" y="642918"/>
            <a:ext cx="500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Лермонтов и Петербург 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http://www.etoretro.ru/data/media/20/131038561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357298"/>
            <a:ext cx="289669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Памятник М. Ю. Лермонтову </a:t>
            </a:r>
            <a:endParaRPr lang="ru-RU" dirty="0" smtClean="0"/>
          </a:p>
          <a:p>
            <a:pPr algn="r"/>
            <a:r>
              <a:rPr lang="ru-RU" dirty="0" smtClean="0"/>
              <a:t>(</a:t>
            </a:r>
            <a:r>
              <a:rPr lang="ru-RU" dirty="0" smtClean="0"/>
              <a:t>1896, скульптор В. П. </a:t>
            </a:r>
            <a:r>
              <a:rPr lang="ru-RU" dirty="0" err="1" smtClean="0"/>
              <a:t>Крейтан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6628" name="Picture 4" descr="http://prv0.lori-images.net/pamyatnik-mulermontovu-u-zdaniya-byvshego-nikolaevskogo-0000829980-preview.jpg"/>
          <p:cNvPicPr>
            <a:picLocks noChangeAspect="1" noChangeArrowheads="1"/>
          </p:cNvPicPr>
          <p:nvPr/>
        </p:nvPicPr>
        <p:blipFill>
          <a:blip r:embed="rId3"/>
          <a:srcRect l="3667" t="2688" r="13814" b="3225"/>
          <a:stretch>
            <a:fillRect/>
          </a:stretch>
        </p:blipFill>
        <p:spPr bwMode="auto">
          <a:xfrm>
            <a:off x="500034" y="2071678"/>
            <a:ext cx="2571768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5286388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М.Ю.Лермонтову у здания бывшего Николаевского кавалерийского училища. </a:t>
            </a:r>
            <a:r>
              <a:rPr lang="ru-RU" dirty="0" smtClean="0"/>
              <a:t>(</a:t>
            </a:r>
            <a:r>
              <a:rPr lang="ru-RU" dirty="0" err="1" smtClean="0"/>
              <a:t>Ск</a:t>
            </a:r>
            <a:r>
              <a:rPr lang="ru-RU" dirty="0" smtClean="0"/>
              <a:t>. Б. Микешин)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939" y="714356"/>
            <a:ext cx="4378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Гоголь и Петербург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6085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164305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Н. В. Гоголю на Малой Конюшенной </a:t>
            </a:r>
            <a:r>
              <a:rPr lang="ru-RU" dirty="0" smtClean="0"/>
              <a:t>улице. </a:t>
            </a:r>
            <a:r>
              <a:rPr lang="ru-RU" dirty="0" err="1" smtClean="0"/>
              <a:t>Ск</a:t>
            </a:r>
            <a:r>
              <a:rPr lang="ru-RU" dirty="0" smtClean="0"/>
              <a:t>. М. В. Белов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86058"/>
            <a:ext cx="2586142" cy="374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Памятник Н. В. Гоголю в Александровском </a:t>
            </a:r>
            <a:r>
              <a:rPr lang="ru-RU" dirty="0" smtClean="0"/>
              <a:t>саду. </a:t>
            </a:r>
          </a:p>
          <a:p>
            <a:pPr algn="r"/>
            <a:r>
              <a:rPr lang="ru-RU" dirty="0" err="1" smtClean="0"/>
              <a:t>Ск</a:t>
            </a:r>
            <a:r>
              <a:rPr lang="ru-RU" dirty="0" smtClean="0"/>
              <a:t>. В. П. </a:t>
            </a:r>
            <a:r>
              <a:rPr lang="ru-RU" dirty="0" err="1" smtClean="0"/>
              <a:t>Крейтан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85860"/>
          <a:ext cx="8286810" cy="385765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90372"/>
                <a:gridCol w="1338520"/>
                <a:gridCol w="1143008"/>
                <a:gridCol w="1357322"/>
                <a:gridCol w="1357322"/>
                <a:gridCol w="816436"/>
                <a:gridCol w="1183830"/>
              </a:tblGrid>
              <a:tr h="1818120">
                <a:tc>
                  <a:txBody>
                    <a:bodyPr/>
                    <a:lstStyle/>
                    <a:p>
                      <a:r>
                        <a:rPr lang="ru-RU" sz="1800" dirty="0"/>
                        <a:t>Фамилия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литератор или книготорговец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топоним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скульптурный памятник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мемориальная доска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музей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его произведения</a:t>
                      </a:r>
                    </a:p>
                    <a:p>
                      <a:r>
                        <a:rPr lang="ru-RU" sz="1800" dirty="0"/>
                        <a:t>о Петербурге</a:t>
                      </a:r>
                    </a:p>
                  </a:txBody>
                  <a:tcPr marL="42333" marR="42333" marT="21167" marB="21167" anchor="ctr"/>
                </a:tc>
              </a:tr>
              <a:tr h="610772"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 </a:t>
                      </a: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 </a:t>
                      </a:r>
                    </a:p>
                  </a:txBody>
                  <a:tcPr marL="42333" marR="42333" marT="21167" marB="21167" anchor="ctr"/>
                </a:tc>
              </a:tr>
              <a:tr h="714380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333" marR="42333" marT="21167" marB="21167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56" y="428604"/>
            <a:ext cx="5296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Заполните таблицу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 smtClean="0">
                <a:hlinkClick r:id="rId2"/>
              </a:rPr>
              <a:t>http://www.bg2001.ru/upload/iblock/616/4034-7.jpg</a:t>
            </a:r>
            <a:endParaRPr lang="ru-RU" sz="2000" dirty="0" smtClean="0"/>
          </a:p>
          <a:p>
            <a:pPr algn="ctr"/>
            <a:r>
              <a:rPr lang="ru-RU" sz="2400" i="1" dirty="0" smtClean="0"/>
              <a:t>грамота (для создания рамки)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sz="2000" dirty="0" smtClean="0">
                <a:hlinkClick r:id="rId3"/>
              </a:rPr>
              <a:t>http://lenagold.narod.ru/fon/clipart/s/svit/svitolk101.png</a:t>
            </a:r>
            <a:endParaRPr lang="ru-RU" sz="2000" dirty="0" smtClean="0"/>
          </a:p>
          <a:p>
            <a:pPr algn="ctr"/>
            <a:r>
              <a:rPr lang="ru-RU" sz="2400" i="1" dirty="0" smtClean="0"/>
              <a:t>перо, чернильница, бумага</a:t>
            </a:r>
          </a:p>
          <a:p>
            <a:pPr algn="ctr"/>
            <a:endParaRPr lang="ru-RU" sz="1000" i="1" dirty="0" smtClean="0"/>
          </a:p>
          <a:p>
            <a:pPr lvl="0" algn="ctr"/>
            <a:r>
              <a:rPr lang="ru-RU" sz="2000" u="sng" dirty="0" smtClean="0">
                <a:hlinkClick r:id="rId4"/>
              </a:rPr>
              <a:t>http://megasklad.ru/data/photoes/s194064.jpg</a:t>
            </a:r>
            <a:endParaRPr lang="ru-RU" sz="2000" u="sng" dirty="0" smtClean="0"/>
          </a:p>
          <a:p>
            <a:pPr lvl="0" algn="ctr"/>
            <a:r>
              <a:rPr lang="ru-RU" sz="2400" i="1" dirty="0" smtClean="0"/>
              <a:t>ручка - 1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000" u="sng" dirty="0" smtClean="0">
                <a:hlinkClick r:id="rId5"/>
              </a:rPr>
              <a:t>http://www.segment.ru/img_hits/4946015_1_small.jpg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ручка - 2</a:t>
            </a: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0017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http://www.peterburg.biz/history/index.php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00024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http://lori.ru/829980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428868"/>
            <a:ext cx="447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http://images.yandex.ru/yandsearch?text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85749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istoriya-spb51.ru/index.php?option=com_k2&amp;view=item&amp;layout=item&amp;id=9&amp;Itemid=11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Давно стихами говорит Нева,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Страницей Гоголя ложится Невский,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Весь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Летний сад - "Онегина" глава,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 Блоке вспоминают Острова,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А по Разъезжей бродит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Достоевский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105835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Может ли город влиять на судьбу человека , и человек - на судьбу города?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Как формировался художественный вкус в столице?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967335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/>
              <a:t>1. Достижения </a:t>
            </a:r>
            <a:r>
              <a:rPr lang="ru-RU" sz="4000" dirty="0" smtClean="0"/>
              <a:t>предшествующего </a:t>
            </a:r>
            <a:r>
              <a:rPr lang="ru-RU" sz="4000" dirty="0" smtClean="0"/>
              <a:t>периода, идеи Просвещения,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2. Отечественная война 1812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Кто определял художественные вкусы и моду столицы?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Влияние на вкус петербуржцев: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императора,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Академии художеств,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аристократических салонов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Что такое салон? </a:t>
            </a:r>
            <a:r>
              <a:rPr lang="ru-RU" i="1" dirty="0" smtClean="0"/>
              <a:t>(с.53)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572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Почему Петербург называли "литературным городом"?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russify.ru/text/etiket/img/img1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3116"/>
            <a:ext cx="4216760" cy="3071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21495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Торжественный обед у </a:t>
            </a:r>
            <a:endParaRPr lang="ru-RU" dirty="0" smtClean="0"/>
          </a:p>
          <a:p>
            <a:pPr algn="ctr"/>
            <a:r>
              <a:rPr lang="ru-RU" dirty="0" smtClean="0"/>
              <a:t>А</a:t>
            </a:r>
            <a:r>
              <a:rPr lang="ru-RU" dirty="0" smtClean="0"/>
              <a:t>. Ф. Смирдина.</a:t>
            </a:r>
            <a:endParaRPr lang="ru-RU" dirty="0"/>
          </a:p>
        </p:txBody>
      </p:sp>
      <p:pic>
        <p:nvPicPr>
          <p:cNvPr id="20484" name="Picture 4" descr="http://assets.restoclub.ru/image/04%202011/%D0%BA%D0%B0%D1%84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828819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5357826"/>
            <a:ext cx="3842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Кондитерская Вольфа и Беранже.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3571876"/>
          <a:ext cx="6096000" cy="701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onotype Corsiva" pitchFamily="66" charset="0"/>
                        </a:rPr>
                        <a:t>Жуковский в Петербурге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85728"/>
          <a:ext cx="8286808" cy="265176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/>
                        <a:t>«...</a:t>
                      </a:r>
                      <a:r>
                        <a:rPr lang="ru-RU" sz="2400" i="1" dirty="0"/>
                        <a:t>проклятый Петербург с своими мелкими, убийственными рассеяниями! Здесь право нельзя иметь души! Здешняя жизнь давит меня и душит!</a:t>
                      </a:r>
                      <a:r>
                        <a:rPr lang="ru-RU" sz="2400" dirty="0"/>
                        <a:t>»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>- писал В.А. Жуковский о северной столице. Ни одного стихотворения не посвятил он этому городу, чуждому его широкой и страстной натуре.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s020.radikal.ru/i716/1302/a1/75a1943ce2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928934"/>
            <a:ext cx="2274415" cy="302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Памятник В. А. </a:t>
            </a:r>
            <a:r>
              <a:rPr lang="ru-RU" b="1" dirty="0" smtClean="0"/>
              <a:t>Жуковскому</a:t>
            </a:r>
            <a:r>
              <a:rPr lang="ru-RU" dirty="0" smtClean="0"/>
              <a:t> (1887, скульптор В. П. </a:t>
            </a:r>
            <a:r>
              <a:rPr lang="ru-RU" dirty="0" err="1" smtClean="0"/>
              <a:t>Крейтан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storiya-spb51.ru/images/phocagallery/uroki/do/8klass/urok6/thumbs/phoca_thumb_l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238750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А.С.Пушкин в книжной лавке А.Ф.Смирдина.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428604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Пушкин в Петербурге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Vcy;&amp;scy;&amp;iecy;&amp;rcy;&amp;ocy;&amp;scy;&amp;scy;&amp;icy;&amp;jcy;&amp;scy;&amp;kcy;&amp;icy;&amp;jcy; &amp;mcy;&amp;ucy;&amp;zcy;&amp;iecy;&amp;jcy; &amp;Pcy;&amp;ucy;&amp;shcy;&amp;kcy;&amp;icy;&amp;ncy;&amp;acy; &amp;vcy; &amp;Pcy;&amp;iecy;&amp;tcy;&amp;iecy;&amp;rcy;&amp;bcy;&amp;ucy;&amp;rcy;&amp;gcy;&amp;iecy; - &amp;Mcy;&amp;ocy;&amp;jcy;&amp;kcy;&amp;acy;,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51490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350043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Всероссийский музей Пушкина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Мойка, 12 </a:t>
            </a:r>
            <a:endParaRPr lang="ru-RU" dirty="0"/>
          </a:p>
        </p:txBody>
      </p:sp>
      <p:pic>
        <p:nvPicPr>
          <p:cNvPr id="22532" name="Picture 4" descr="&amp;Icy;&amp;scy;&amp;tcy;&amp;ocy;&amp;rcy;&amp;icy;&amp;yacy; &amp;pcy;&amp;ocy;&amp;yacy;&amp;vcy;&amp;lcy;&amp;iecy;&amp;ncy;&amp;icy;&amp;yacy; &amp;Pcy;&amp;ucy;&amp;shcy;&amp;kcy;&amp;icy;&amp;ncy;&amp;scy;&amp;kcy;&amp;ocy;&amp;gcy;&amp;ocy; &amp;dcy;&amp;ocy;&amp;mcy;&amp;acy; &amp;vcy; &amp;Pcy;&amp;iecy;&amp;tcy;&amp;iecy;&amp;rcy;&amp;bcy;&amp;ucy;&amp;rcy;&amp;g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562018" cy="267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3571876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Пушкинский Дом</a:t>
            </a:r>
            <a:endParaRPr lang="ru-RU" dirty="0"/>
          </a:p>
        </p:txBody>
      </p:sp>
      <p:pic>
        <p:nvPicPr>
          <p:cNvPr id="22534" name="Picture 6" descr="http://www.esosedi.ru/fiber/22018/fit/900x600/pamyatnik_a_s_pushkinu_na_ploschadi_iskusst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857628"/>
            <a:ext cx="3511396" cy="272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5500702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А.С. Пушкину на площади </a:t>
            </a:r>
            <a:r>
              <a:rPr lang="ru-RU" dirty="0" smtClean="0"/>
              <a:t>Искусств. </a:t>
            </a:r>
            <a:r>
              <a:rPr lang="ru-RU" dirty="0" err="1" smtClean="0"/>
              <a:t>Ск</a:t>
            </a:r>
            <a:r>
              <a:rPr lang="ru-RU" dirty="0" smtClean="0"/>
              <a:t>. М. </a:t>
            </a:r>
            <a:r>
              <a:rPr lang="ru-RU" dirty="0" err="1" smtClean="0"/>
              <a:t>Аникушин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Какие еще места в нашем городе связаны с великим поэтом?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360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Кто определял художественные вкусы и моду столицы?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</cp:revision>
  <dcterms:created xsi:type="dcterms:W3CDTF">2013-08-20T22:02:58Z</dcterms:created>
  <dcterms:modified xsi:type="dcterms:W3CDTF">2013-11-22T17:19:22Z</dcterms:modified>
</cp:coreProperties>
</file>