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8" r:id="rId3"/>
    <p:sldId id="260" r:id="rId4"/>
    <p:sldId id="261" r:id="rId5"/>
    <p:sldId id="282" r:id="rId6"/>
    <p:sldId id="262" r:id="rId7"/>
    <p:sldId id="263" r:id="rId8"/>
    <p:sldId id="285" r:id="rId9"/>
    <p:sldId id="264" r:id="rId10"/>
    <p:sldId id="265" r:id="rId11"/>
    <p:sldId id="266" r:id="rId12"/>
    <p:sldId id="267" r:id="rId13"/>
    <p:sldId id="286" r:id="rId14"/>
    <p:sldId id="268" r:id="rId15"/>
    <p:sldId id="290" r:id="rId16"/>
    <p:sldId id="291" r:id="rId17"/>
    <p:sldId id="292" r:id="rId18"/>
    <p:sldId id="269" r:id="rId19"/>
    <p:sldId id="274" r:id="rId20"/>
    <p:sldId id="270" r:id="rId21"/>
    <p:sldId id="275" r:id="rId22"/>
    <p:sldId id="272" r:id="rId23"/>
    <p:sldId id="276" r:id="rId24"/>
    <p:sldId id="280" r:id="rId25"/>
    <p:sldId id="277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9037" autoAdjust="0"/>
  </p:normalViewPr>
  <p:slideViewPr>
    <p:cSldViewPr>
      <p:cViewPr varScale="1">
        <p:scale>
          <a:sx n="88" d="100"/>
          <a:sy n="88" d="100"/>
        </p:scale>
        <p:origin x="-128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1A41F9-FF26-48A1-A6D6-6017A7B20A66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453BBE-0A50-4459-9CD0-EE9D44D48B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 </a:t>
            </a:r>
            <a:r>
              <a:rPr lang="ru-RU" sz="3000" dirty="0" smtClean="0">
                <a:solidFill>
                  <a:schemeClr val="tx1"/>
                </a:solidFill>
              </a:rPr>
              <a:t>составила</a:t>
            </a:r>
          </a:p>
          <a:p>
            <a:pPr algn="r"/>
            <a:r>
              <a:rPr lang="ru-RU" sz="3000" dirty="0" smtClean="0">
                <a:solidFill>
                  <a:schemeClr val="tx1"/>
                </a:solidFill>
              </a:rPr>
              <a:t> Балалаева И.А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Красноярск в годы Великой Отечественной войны (1941-1945)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116632"/>
            <a:ext cx="1800199" cy="1944216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9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04864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НИКОЛАЙ ЯКОВЛЕВИЧ ТОТМИН</a:t>
            </a:r>
          </a:p>
          <a:p>
            <a:r>
              <a:rPr lang="ru-RU" sz="2400" b="1" dirty="0" smtClean="0"/>
              <a:t>Защищая </a:t>
            </a:r>
            <a:r>
              <a:rPr lang="ru-RU" sz="2400" b="1" dirty="0"/>
              <a:t>Ленинград, одним из первых в стране совершил воздушный лобовой таран летчик Н. Я. </a:t>
            </a:r>
            <a:r>
              <a:rPr lang="ru-RU" sz="2400" b="1" dirty="0" err="1"/>
              <a:t>Тотмин</a:t>
            </a:r>
            <a:r>
              <a:rPr lang="ru-RU" sz="2400" b="1" dirty="0"/>
              <a:t>, уроженец деревни </a:t>
            </a:r>
            <a:r>
              <a:rPr lang="ru-RU" sz="2400" b="1" dirty="0" err="1"/>
              <a:t>Усть-Яруль</a:t>
            </a:r>
            <a:r>
              <a:rPr lang="ru-RU" sz="2400" b="1" dirty="0"/>
              <a:t> </a:t>
            </a:r>
            <a:r>
              <a:rPr lang="ru-RU" sz="2400" b="1" dirty="0" err="1"/>
              <a:t>Ирбейского</a:t>
            </a:r>
            <a:r>
              <a:rPr lang="ru-RU" sz="2400" b="1" dirty="0"/>
              <a:t> района. Он направил свою </a:t>
            </a:r>
            <a:r>
              <a:rPr lang="ru-RU" sz="2400" b="1" dirty="0" smtClean="0"/>
              <a:t>машину на </a:t>
            </a:r>
            <a:r>
              <a:rPr lang="ru-RU" sz="2400" b="1" dirty="0"/>
              <a:t>фашистского стервятника, протаранил его, а сам выбросился с парашютом. </a:t>
            </a:r>
            <a:endParaRPr lang="ru-RU" sz="2400" b="1" dirty="0" smtClean="0"/>
          </a:p>
          <a:p>
            <a:r>
              <a:rPr lang="ru-RU" sz="2400" b="1" dirty="0" smtClean="0"/>
              <a:t>	За </a:t>
            </a:r>
            <a:r>
              <a:rPr lang="ru-RU" sz="2400" b="1" dirty="0"/>
              <a:t>это Н. </a:t>
            </a:r>
            <a:r>
              <a:rPr lang="ru-RU" sz="2400" b="1" dirty="0" err="1"/>
              <a:t>Тотмину</a:t>
            </a:r>
            <a:r>
              <a:rPr lang="ru-RU" sz="2400" b="1" dirty="0"/>
              <a:t> 22 июля </a:t>
            </a:r>
            <a:r>
              <a:rPr lang="ru-RU" sz="2400" b="1" dirty="0" smtClean="0"/>
              <a:t>1941года </a:t>
            </a:r>
            <a:r>
              <a:rPr lang="ru-RU" sz="2400" b="1" dirty="0"/>
              <a:t>было присвоено звание Героя Советского Союза. В последующих боях он еще не раз прославлял советскую авиацию, но геройски погиб в неравном бою 27 октября 1942 года.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88641"/>
            <a:ext cx="1584176" cy="1584176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4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513" y="2060848"/>
            <a:ext cx="82009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СТЕПАН ИВАНОВИЧ КРЕТОВ</a:t>
            </a:r>
          </a:p>
          <a:p>
            <a:r>
              <a:rPr lang="ru-RU" sz="2400" b="1" dirty="0" smtClean="0"/>
              <a:t>	Из </a:t>
            </a:r>
            <a:r>
              <a:rPr lang="ru-RU" sz="2400" b="1" dirty="0"/>
              <a:t>летчиков-бомбардировщиков грозой для фашистов был дважды Герой Советского Союза, коммунист из Минусинска С. И. </a:t>
            </a:r>
            <a:r>
              <a:rPr lang="ru-RU" sz="2400" b="1" dirty="0" err="1"/>
              <a:t>Кретов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/>
              <a:t>Он </a:t>
            </a:r>
            <a:r>
              <a:rPr lang="ru-RU" sz="2400" b="1" dirty="0"/>
              <a:t>совершил более 400 боевых вылетов, наносил сокрушительные удары по железнодорожным узлам и переправам противника, бомбил передний край и глубокие тылы врага. После окончания войны С. И. </a:t>
            </a:r>
            <a:r>
              <a:rPr lang="ru-RU" sz="2400" b="1" dirty="0" err="1"/>
              <a:t>Кретов</a:t>
            </a:r>
            <a:r>
              <a:rPr lang="ru-RU" sz="2400" b="1" dirty="0"/>
              <a:t> много лет служил в авиации, передавая свой опыт новому поколению летчиков. Умер в 1975 году. В Минусинске сооружен бронзовый бюст Героя.</a:t>
            </a:r>
          </a:p>
        </p:txBody>
      </p:sp>
      <p:pic>
        <p:nvPicPr>
          <p:cNvPr id="4" name="Рисунок 3" descr="http://im7-tub-ru.yandex.net/i?id=332580257-14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135380" cy="1432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8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2826" y="476672"/>
            <a:ext cx="76816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КОМСОМОЛЕЦ ЭВЕНК ИННОКЕНТИЙ УВАЧАН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/>
              <a:t>на фронте был связистом. Он обеспечивал бесперебойную связь между подразделениями в самых трудных условиях боя. За образцовое выполнение заданий командования при форсировании реки Днепр, развитие боевых успехов на правом берегу реки и проявленную при этом отвагу и геройство гвардии красноармейцу И. </a:t>
            </a:r>
            <a:r>
              <a:rPr lang="ru-RU" sz="2400" b="1" dirty="0" smtClean="0"/>
              <a:t>Г. </a:t>
            </a:r>
            <a:r>
              <a:rPr lang="ru-RU" sz="2400" b="1" dirty="0" err="1"/>
              <a:t>Увачану</a:t>
            </a:r>
            <a:r>
              <a:rPr lang="ru-RU" sz="2400" b="1" dirty="0"/>
              <a:t> было присвоено звание Героя Советского Союза. Герою не суждено было вернуться к мирному труду. Вскоре после получения высокого звания он погиб, но земляки бережно хранят о нем память. Его именем названа одна из средних школ Эвенкии.</a:t>
            </a:r>
          </a:p>
        </p:txBody>
      </p:sp>
    </p:spTree>
    <p:extLst>
      <p:ext uri="{BB962C8B-B14F-4D97-AF65-F5344CB8AC3E}">
        <p14:creationId xmlns:p14="http://schemas.microsoft.com/office/powerpoint/2010/main" val="5560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3649" y="4372168"/>
            <a:ext cx="6902152" cy="114300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Форма солдат Красной Армии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6829" y="1398588"/>
            <a:ext cx="1822842" cy="2743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8298" y="1400175"/>
            <a:ext cx="1822842" cy="2743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1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404664"/>
            <a:ext cx="81369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СЕЛЬСКОЕ ХОЗЯЙСТВО И ДЕРЕВНЯ В ГОДЫ ВОЙНЫ</a:t>
            </a:r>
          </a:p>
          <a:p>
            <a:r>
              <a:rPr lang="ru-RU" sz="2000" b="1" dirty="0" smtClean="0"/>
              <a:t>Значительная часть мужского населения, механизаторских кадров и техники была отвлечена в армию. Рабочий день был увеличен до 12—15 часов в сутки. На колхозные поля и животноводческие фермы вышли старики, женщины и дети, юноши и девушки в короткие сроки овладевали мастерством управления машинами. </a:t>
            </a:r>
          </a:p>
          <a:p>
            <a:r>
              <a:rPr lang="ru-RU" sz="2000" b="1" dirty="0" smtClean="0"/>
              <a:t>	В горячие дни уборки урожая появилось много новых героев и героинь сельскохозяйственного труда. Мастер комбайновой уборки Нефедов в </a:t>
            </a:r>
            <a:r>
              <a:rPr lang="ru-RU" sz="2000" b="1" dirty="0" err="1" smtClean="0"/>
              <a:t>Краснотуранской</a:t>
            </a:r>
            <a:r>
              <a:rPr lang="ru-RU" sz="2000" b="1" dirty="0" smtClean="0"/>
              <a:t> МТС своим комбайном убрал более 350 гектаров при средней урожайности свыше 12 центнеров зерна с гектара. </a:t>
            </a:r>
          </a:p>
          <a:p>
            <a:r>
              <a:rPr lang="ru-RU" sz="2000" b="1" dirty="0" smtClean="0"/>
              <a:t>		Свыше двух тысяч вязальщиц снопов работали по методу лучшего в крае «фронтового» звена колхоза «Первое мая» Усть-Абаканского района. Под руководством комсомолки Дуси </a:t>
            </a:r>
            <a:r>
              <a:rPr lang="ru-RU" sz="2000" b="1" dirty="0" err="1" smtClean="0"/>
              <a:t>Дребенцовой</a:t>
            </a:r>
            <a:r>
              <a:rPr lang="ru-RU" sz="2000" b="1" dirty="0" smtClean="0"/>
              <a:t> это звено вязало до 25 тысячи снопов в день.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551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392" y="260648"/>
            <a:ext cx="8641104" cy="56323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ПРОМЫШЛЕННОСТЬ В ГОДЫ ВОЙНЫ</a:t>
            </a:r>
          </a:p>
          <a:p>
            <a:r>
              <a:rPr lang="ru-RU" sz="2400" b="1" dirty="0" smtClean="0"/>
              <a:t>Нападение </a:t>
            </a:r>
            <a:r>
              <a:rPr lang="ru-RU" sz="2400" b="1" dirty="0"/>
              <a:t>гитлеровской Германии на нашу Родину потребовало быстрого перевода экономики на военные рельсы. </a:t>
            </a:r>
            <a:r>
              <a:rPr lang="ru-RU" sz="2400" b="1" dirty="0" smtClean="0"/>
              <a:t>В </a:t>
            </a:r>
            <a:r>
              <a:rPr lang="ru-RU" sz="2400" b="1" dirty="0"/>
              <a:t>Красноярский край </a:t>
            </a:r>
            <a:r>
              <a:rPr lang="ru-RU" sz="2400" b="1" dirty="0" smtClean="0"/>
              <a:t>из </a:t>
            </a:r>
            <a:r>
              <a:rPr lang="ru-RU" sz="2400" b="1" dirty="0"/>
              <a:t>западных областей было эвакуировано более 80 крупных предприятий.</a:t>
            </a:r>
          </a:p>
          <a:p>
            <a:r>
              <a:rPr lang="ru-RU" sz="2400" b="1" dirty="0" smtClean="0"/>
              <a:t>Только </a:t>
            </a:r>
            <a:r>
              <a:rPr lang="ru-RU" sz="2400" b="1" dirty="0"/>
              <a:t>для перевозки завода «Красный </a:t>
            </a:r>
            <a:r>
              <a:rPr lang="ru-RU" sz="2400" b="1" dirty="0" smtClean="0"/>
              <a:t>Профинтерн» </a:t>
            </a:r>
            <a:r>
              <a:rPr lang="ru-RU" sz="2400" b="1" dirty="0"/>
              <a:t>(ныне «</a:t>
            </a:r>
            <a:r>
              <a:rPr lang="ru-RU" sz="2400" b="1" dirty="0" err="1"/>
              <a:t>Сибтяжмаш</a:t>
            </a:r>
            <a:r>
              <a:rPr lang="ru-RU" sz="2400" b="1" dirty="0"/>
              <a:t>») из Брянской области в августе 1941 года потребовалось 5934 вагона с оборудованием весом 19 тысяч тонн. Они разгружались вручную, рабочие трудились по 13 – 14 часов в сутки. Оборудование монтировалось в морозы, часто – прямо на снегу. Строительство цехов шло одновременно с освоением выпуска военной продукции. </a:t>
            </a:r>
            <a:r>
              <a:rPr lang="ru-RU" sz="2400" b="1" dirty="0" smtClean="0"/>
              <a:t>В </a:t>
            </a:r>
            <a:r>
              <a:rPr lang="ru-RU" sz="2400" b="1" dirty="0"/>
              <a:t>октябре 1941 года завод дал фронту первые минометы, ручные гранаты, снаряды.</a:t>
            </a:r>
          </a:p>
        </p:txBody>
      </p:sp>
    </p:spTree>
    <p:extLst>
      <p:ext uri="{BB962C8B-B14F-4D97-AF65-F5344CB8AC3E}">
        <p14:creationId xmlns:p14="http://schemas.microsoft.com/office/powerpoint/2010/main" val="36178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43841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ПРОМЫШЛЕННОСТЬ В ГОДЫ ВОЙНЫ</a:t>
            </a:r>
          </a:p>
          <a:p>
            <a:pPr algn="just"/>
            <a:r>
              <a:rPr lang="ru-RU" sz="2400" b="1" dirty="0" smtClean="0"/>
              <a:t>К </a:t>
            </a:r>
            <a:r>
              <a:rPr lang="ru-RU" sz="2400" b="1" dirty="0"/>
              <a:t>концу 1941-го в крае уже работали 22 предприятия, изготавливающие оружие и боеприпасы. Среди них завод «</a:t>
            </a:r>
            <a:r>
              <a:rPr lang="ru-RU" sz="2400" b="1" dirty="0" err="1"/>
              <a:t>Красмаш</a:t>
            </a:r>
            <a:r>
              <a:rPr lang="ru-RU" sz="2400" b="1" dirty="0"/>
              <a:t>», поставивший фронту за годы войны 26 тысяч пушек различных систем, более 5 тысяч минометов, 220 тысяч крупных авиабомб, 3500 морских мин. На площадях завода имени Побежимова выпускали запчасти к самолету СБ, </a:t>
            </a:r>
            <a:r>
              <a:rPr lang="ru-RU" sz="2400" b="1" dirty="0" err="1"/>
              <a:t>катапультовый</a:t>
            </a:r>
            <a:r>
              <a:rPr lang="ru-RU" sz="2400" b="1" dirty="0"/>
              <a:t> базовый разведчик Бе-4. Химические мины и снаряды выпускал комбайновый завод, а с середины 1944 года завод стал производить комбайны.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1334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9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114300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Промышленность края в годы войны. Музей «Мемориал Победы»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dns\Desktop\Экскурсия\DSC05755 -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796" y="731838"/>
            <a:ext cx="5211207" cy="347503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28343"/>
            <a:ext cx="813690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ПРОМЫШЛЕННОСТЬ В ГОДЫ ВОЙНЫ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ЗАДАНИЕ №1</a:t>
            </a:r>
            <a:r>
              <a:rPr lang="ru-RU" sz="2400" b="1" dirty="0" smtClean="0"/>
              <a:t>Прочитайте  отрывок из стихотворения</a:t>
            </a:r>
          </a:p>
          <a:p>
            <a:r>
              <a:rPr lang="ru-RU" sz="2400" b="1" dirty="0" smtClean="0"/>
              <a:t>И. Рождественского. Ответьте на вопрос. В каких условиях проходило освоение производства  и выпуск военной продукции?</a:t>
            </a:r>
          </a:p>
          <a:p>
            <a:endParaRPr lang="ru-RU" sz="2000" b="1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Станки стояли прямо на снегу,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 морозной стали руки примерзали,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 задыхалась вьюга на бегу,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 в белых вихрях затерялись дали.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Еще не воздвигали корпуса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 котлованы только начинали,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Но мы творили, нет, не чудеса,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Мы просто фронту честно помогали.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ЗАДАНИЕ №2. </a:t>
            </a:r>
            <a:r>
              <a:rPr lang="ru-RU" sz="2400" b="1" dirty="0" smtClean="0">
                <a:solidFill>
                  <a:srgbClr val="C00000"/>
                </a:solidFill>
              </a:rPr>
              <a:t>ДОКУМЕНТ.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Прочитать и ответить на </a:t>
            </a:r>
            <a:r>
              <a:rPr lang="ru-RU" sz="2400" b="1" dirty="0" err="1" smtClean="0">
                <a:solidFill>
                  <a:prstClr val="black"/>
                </a:solidFill>
              </a:rPr>
              <a:t>вопрос.Что</a:t>
            </a:r>
            <a:r>
              <a:rPr lang="ru-RU" sz="2400" b="1" dirty="0" smtClean="0">
                <a:solidFill>
                  <a:prstClr val="black"/>
                </a:solidFill>
              </a:rPr>
              <a:t> нового для </a:t>
            </a:r>
            <a:r>
              <a:rPr lang="ru-RU" sz="2400" b="1" dirty="0">
                <a:solidFill>
                  <a:prstClr val="black"/>
                </a:solidFill>
              </a:rPr>
              <a:t>себя вы  узнали о жизни советских людей и красноярцев  в годы Великой Отечественной войны</a:t>
            </a:r>
            <a:r>
              <a:rPr lang="ru-RU" sz="2400" b="1" dirty="0" smtClean="0">
                <a:solidFill>
                  <a:prstClr val="black"/>
                </a:solidFill>
              </a:rPr>
              <a:t>?</a:t>
            </a:r>
            <a:endParaRPr lang="ru-RU" sz="2400" b="1" dirty="0">
              <a:solidFill>
                <a:prstClr val="black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Из воспоминаний ветеранов завода комбайнов о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9 мая 1945года.</a:t>
            </a:r>
          </a:p>
          <a:p>
            <a:endParaRPr lang="ru-RU" sz="2400" b="1" dirty="0">
              <a:solidFill>
                <a:prstClr val="black"/>
              </a:solidFill>
            </a:endParaRPr>
          </a:p>
          <a:p>
            <a:r>
              <a:rPr lang="ru-RU" sz="2400" b="1" dirty="0" err="1">
                <a:solidFill>
                  <a:srgbClr val="C00000"/>
                </a:solidFill>
              </a:rPr>
              <a:t>Н.С.Макаров</a:t>
            </a:r>
            <a:r>
              <a:rPr lang="ru-RU" sz="2400" b="1" dirty="0">
                <a:solidFill>
                  <a:srgbClr val="C00000"/>
                </a:solidFill>
              </a:rPr>
              <a:t>:</a:t>
            </a:r>
            <a:r>
              <a:rPr lang="ru-RU" sz="2400" b="1" dirty="0">
                <a:solidFill>
                  <a:prstClr val="black"/>
                </a:solidFill>
              </a:rPr>
              <a:t> «Нас в бараке двадцать шесть семей жили, а радио только у двоих было. Знаете, такой черный картонный круг? Так в окошки выставили репродукторы, и на весь белый свет, на всю громкость: «Победа!» А день какой стоял – никогда в жизни, кажется, не было такого теплого весеннего дня. А я троих братьев своих, закадычного дружка Ваню Бачурина вспомнил. Меня тогда, в сорок третьем, не взяли в армию, а они вот не вернулись…»</a:t>
            </a:r>
          </a:p>
        </p:txBody>
      </p:sp>
    </p:spTree>
    <p:extLst>
      <p:ext uri="{BB962C8B-B14F-4D97-AF65-F5344CB8AC3E}">
        <p14:creationId xmlns:p14="http://schemas.microsoft.com/office/powerpoint/2010/main" val="25907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75" y="1054100"/>
            <a:ext cx="593725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6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C00000"/>
                </a:solidFill>
              </a:rPr>
              <a:t>ИЗ ВОСПОМИНАНИЙ ВЕТЕРАНОВ </a:t>
            </a:r>
            <a:r>
              <a:rPr lang="ru-RU" sz="2400" b="1" dirty="0" smtClean="0">
                <a:solidFill>
                  <a:srgbClr val="C00000"/>
                </a:solidFill>
              </a:rPr>
              <a:t>ЗАВОДА КОМБАЙНОВ  9 МАЯ 1945 ГОДА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ЗАДАНИЕ №2.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ДОКУМЕНТ. Прочитать и ответить на вопрос. Что нового для себя вы  узнали о жизни советских людей и красноярцев  в годы Великой Отечественной войны?</a:t>
            </a:r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Н.И.Романова</a:t>
            </a:r>
            <a:r>
              <a:rPr lang="ru-RU" sz="2400" b="1" dirty="0" smtClean="0"/>
              <a:t>: «Слышим по радио, что война окончена, а никому не верится, что она, проклятая, кончилась. Бежим по соседям, сообщаем, а сами боимся и радоваться-то: вдруг ошибка какая. И все не верим своим ушам: неужели вправду весь этот кошмар, все эти страшные похоронки – все-все кончилось?</a:t>
            </a:r>
          </a:p>
          <a:p>
            <a:r>
              <a:rPr lang="ru-RU" sz="2400" b="1" dirty="0" smtClean="0"/>
              <a:t>Ревем от радости, от счастья, а кто и от горя – у кого погибли близкие…»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211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0499"/>
            <a:ext cx="4680520" cy="648017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65399" y="980728"/>
            <a:ext cx="3096344" cy="3108543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ДОКУМЕНТ</a:t>
            </a:r>
            <a:endParaRPr lang="ru-RU" sz="2400" b="1" dirty="0" smtClean="0"/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ПОХОРОНКА НА  </a:t>
            </a:r>
            <a:r>
              <a:rPr lang="ru-RU" sz="2400" b="1" dirty="0">
                <a:solidFill>
                  <a:srgbClr val="C00000"/>
                </a:solidFill>
              </a:rPr>
              <a:t>НИКОЛАЯ МАКАРОВИЧА МАМАЕВА </a:t>
            </a:r>
            <a:r>
              <a:rPr lang="ru-RU" sz="2400" b="1" dirty="0" smtClean="0">
                <a:solidFill>
                  <a:srgbClr val="C00000"/>
                </a:solidFill>
              </a:rPr>
              <a:t>1943года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( Пришла в 1946 </a:t>
            </a:r>
            <a:r>
              <a:rPr lang="ru-RU" sz="2400" b="1" dirty="0" smtClean="0">
                <a:solidFill>
                  <a:srgbClr val="C00000"/>
                </a:solidFill>
              </a:rPr>
              <a:t>году)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C00000"/>
                </a:solidFill>
              </a:rPr>
              <a:t>ИЗ ВОСПОМИНАНИЙ ВЕТЕРАНОВ </a:t>
            </a:r>
            <a:r>
              <a:rPr lang="ru-RU" sz="2400" b="1" dirty="0" smtClean="0">
                <a:solidFill>
                  <a:srgbClr val="C00000"/>
                </a:solidFill>
              </a:rPr>
              <a:t>ЗАВОДА КОМБАЙНОВ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9 МАЯ 1945года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ЗАДАНИЕ №2</a:t>
            </a:r>
            <a:r>
              <a:rPr lang="ru-RU" sz="2400" b="1" dirty="0" smtClean="0"/>
              <a:t>. ДОКУМЕНТ. Прочитать и ответить на вопрос. Что нового для себя вы  узнали о жизни советских людей и красноярцев  в годы Великой Отечественной войны?</a:t>
            </a:r>
          </a:p>
          <a:p>
            <a:endParaRPr lang="ru-RU" sz="2400" b="1" dirty="0" smtClean="0"/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Ф.С.Дэка</a:t>
            </a:r>
            <a:r>
              <a:rPr lang="ru-RU" sz="2400" b="1" dirty="0" smtClean="0"/>
              <a:t>: «На работу пришли как обычно, а там митинг. Главный инженер Назар Степанович Корчагин начал выступать. Суровый был человек, строгий, а тут сказал несколько слов и заплакал…Объявили этот день нерабочим по всей стране. Первый выходной за годы войны! А уже назавтра перешли на восьмичасовой рабочий день.»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643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830" y="836712"/>
            <a:ext cx="7847609" cy="5442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+mj-lt"/>
                <a:ea typeface="Times New Roman"/>
                <a:cs typeface="Times New Roman"/>
              </a:rPr>
              <a:t>ТЕСТ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1. Назовите годы Великой Отечественной войны: а) 1941-1945 б) 1918-1920  в) 1939-1945 </a:t>
            </a:r>
            <a:endParaRPr lang="ru-RU" sz="2000" b="1" dirty="0" smtClean="0">
              <a:effectLst/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2"/>
              <a:tabLst>
                <a:tab pos="226695" algn="l"/>
              </a:tabLst>
            </a:pP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Сколько человек из края ушли на фронт в годы Великой Отечественной войны (человек)?</a:t>
            </a:r>
            <a:endParaRPr lang="ru-RU" sz="2000" b="1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а)100 тыс. б) 1 млн. в) 455 тыс. г) 360 тыс.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000" b="1" dirty="0" smtClean="0">
                <a:latin typeface="+mj-lt"/>
                <a:ea typeface="Times New Roman"/>
                <a:cs typeface="Times New Roman"/>
              </a:rPr>
              <a:t>3. </a:t>
            </a: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Сколько воинов из Красноярского края удостоены были высшего звания Героя Советского Союза (человек)?  а) 176   б) 180   в) 203  г) 144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latin typeface="+mj-lt"/>
                <a:ea typeface="Times New Roman"/>
                <a:cs typeface="Times New Roman"/>
              </a:rPr>
              <a:t>4. </a:t>
            </a: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Продолжительность рабочего дня в сельском хозяйстве края в годы Великой Отечественной войны (часы): а) 12-15  б) 7-8 в) 8-9  г) 10-11 </a:t>
            </a:r>
            <a:endParaRPr lang="ru-RU" sz="2000" b="1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5. Герой Советского Союза, наш земляк, одним из первых совершивший воздушный таран, защищая Ленинград: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а) </a:t>
            </a:r>
            <a:r>
              <a:rPr lang="ru-RU" sz="2000" b="1" dirty="0" err="1" smtClean="0">
                <a:effectLst/>
                <a:latin typeface="+mj-lt"/>
                <a:ea typeface="Times New Roman"/>
                <a:cs typeface="Times New Roman"/>
              </a:rPr>
              <a:t>Г.Жуков</a:t>
            </a: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 б) </a:t>
            </a:r>
            <a:r>
              <a:rPr lang="ru-RU" sz="2000" b="1" dirty="0" err="1" smtClean="0">
                <a:effectLst/>
                <a:latin typeface="+mj-lt"/>
                <a:ea typeface="Times New Roman"/>
                <a:cs typeface="Times New Roman"/>
              </a:rPr>
              <a:t>К.Рокоссовский</a:t>
            </a: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   в) </a:t>
            </a:r>
            <a:r>
              <a:rPr lang="ru-RU" sz="2000" b="1" dirty="0" err="1" smtClean="0">
                <a:effectLst/>
                <a:latin typeface="+mj-lt"/>
                <a:ea typeface="Times New Roman"/>
                <a:cs typeface="Times New Roman"/>
              </a:rPr>
              <a:t>Н.Тотмин</a:t>
            </a: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 г) </a:t>
            </a:r>
            <a:r>
              <a:rPr lang="ru-RU" sz="2000" b="1" dirty="0" smtClean="0">
                <a:latin typeface="+mj-lt"/>
                <a:ea typeface="Times New Roman"/>
                <a:cs typeface="Times New Roman"/>
              </a:rPr>
              <a:t>А. Матросов</a:t>
            </a:r>
            <a:endParaRPr lang="ru-RU" sz="2000" b="1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01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37112"/>
            <a:ext cx="6512511" cy="1143000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FF0000"/>
                </a:solidFill>
              </a:rPr>
              <a:t>Музей «Мемориал Победы» в Красноярске. </a:t>
            </a:r>
            <a:endParaRPr lang="ru-RU" dirty="0"/>
          </a:p>
        </p:txBody>
      </p:sp>
      <p:pic>
        <p:nvPicPr>
          <p:cNvPr id="2050" name="Picture 2" descr="E:\Экскурсия\DSC057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229590" cy="347503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5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4372168"/>
            <a:ext cx="6830144" cy="114300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Музей «Мемориал Победы» в Красноярске. Битва за Москву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ns\Desktop\Мемориал Победы\DSCF01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5112568" cy="347503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372168"/>
            <a:ext cx="6974161" cy="114300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Объявления на стенах домов блокадного Ленинграда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E:\Экскурсия\DSC0576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605" y="731838"/>
            <a:ext cx="5229590" cy="347503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Объявление времен Великой Отечественной войны. Музей «Мемориал Победы»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E:\Экскурсия\DSC0576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605" y="731838"/>
            <a:ext cx="5229590" cy="347503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4372168"/>
            <a:ext cx="6974160" cy="1143000"/>
          </a:xfrm>
        </p:spPr>
        <p:txBody>
          <a:bodyPr/>
          <a:lstStyle/>
          <a:p>
            <a:pPr algn="l"/>
            <a:r>
              <a:rPr lang="ru-RU" sz="3600" dirty="0">
                <a:solidFill>
                  <a:srgbClr val="FF0000"/>
                </a:solidFill>
              </a:rPr>
              <a:t>Памяти павших будьте </a:t>
            </a:r>
            <a:r>
              <a:rPr lang="ru-RU" sz="3600" dirty="0" smtClean="0">
                <a:solidFill>
                  <a:srgbClr val="FF0000"/>
                </a:solidFill>
              </a:rPr>
              <a:t>достойны!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145" name="Picture 1" descr="C:\Users\dns\Desktop\Мемориал Победы\DSCF009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0/49205/img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344815" cy="554461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893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7346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22 июня 1941 года</a:t>
            </a:r>
            <a:endParaRPr lang="ru-RU" sz="4800" b="1" dirty="0">
              <a:solidFill>
                <a:srgbClr val="FF0000"/>
              </a:solidFill>
            </a:endParaRPr>
          </a:p>
          <a:p>
            <a:r>
              <a:rPr lang="ru-RU" sz="2400" b="1" dirty="0" smtClean="0"/>
              <a:t>фашистская Германия вероломно напала на СССР.</a:t>
            </a:r>
          </a:p>
          <a:p>
            <a:r>
              <a:rPr lang="ru-RU" sz="2400" b="1" dirty="0" smtClean="0"/>
              <a:t>Правительственное сообщение, с которым выступил В.М. Молотов, прозвучало в Красноярске в 16 часов по местному времени. Горожане, замерев, стояли перед радиорепродукторами на улицах и площадях, слушая о бомбежке городов, боях на западных границах страны.</a:t>
            </a:r>
          </a:p>
          <a:p>
            <a:r>
              <a:rPr lang="ru-RU" sz="2400" b="1" dirty="0" smtClean="0"/>
              <a:t>	Сотни красноярцев шли в военкоматы, райкомы и горкомы партии, на призывной пункт, который был оборудован в ЦПКиО им </a:t>
            </a:r>
            <a:r>
              <a:rPr lang="ru-RU" sz="2400" b="1" dirty="0" err="1" smtClean="0"/>
              <a:t>А.М.Горького</a:t>
            </a:r>
            <a:r>
              <a:rPr lang="ru-RU" sz="2400" b="1" dirty="0" smtClean="0"/>
              <a:t>, с одной просьбой – направить их на фронт.</a:t>
            </a:r>
          </a:p>
          <a:p>
            <a:r>
              <a:rPr lang="ru-RU" sz="2400" b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993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Начало войны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ns\Desktop\Мемориал Победы\DSCF0103 -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3938524" cy="383507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074783"/>
            <a:ext cx="7056784" cy="31700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455 тысяч жителей Красноярского края ушли на фронт в годы войны,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165 тысяч из них не вернулись.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im7-tub-ru.yandex.net/i?id=332580257-14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1368152" cy="1432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6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97346"/>
            <a:ext cx="73448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 </a:t>
            </a:r>
            <a:r>
              <a:rPr lang="ru-RU" sz="2400" dirty="0"/>
              <a:t>время войны Сибирский военный округ направил на фронт десятки дивизий и бригад, 27 из них стали гвардейскими. Все соединения, формировавшиеся в Сибирском военном округе, были награждены орденами. </a:t>
            </a:r>
            <a:endParaRPr lang="ru-RU" sz="2400" dirty="0" smtClean="0"/>
          </a:p>
          <a:p>
            <a:r>
              <a:rPr lang="ru-RU" sz="2400" dirty="0" smtClean="0"/>
              <a:t>1232 </a:t>
            </a:r>
            <a:r>
              <a:rPr lang="ru-RU" sz="2400" dirty="0"/>
              <a:t>воина-сибиряка удостоены звания Героя Советского Союза. Пятеро стали дважды Героями, в их числе красноярец С. И. </a:t>
            </a:r>
            <a:r>
              <a:rPr lang="ru-RU" sz="2400" dirty="0" err="1"/>
              <a:t>Кретов</a:t>
            </a:r>
            <a:r>
              <a:rPr lang="ru-RU" sz="2400" dirty="0"/>
              <a:t>. Новосибирец А. И. </a:t>
            </a:r>
            <a:r>
              <a:rPr lang="ru-RU" sz="2400" dirty="0" err="1"/>
              <a:t>Покрышкин</a:t>
            </a:r>
            <a:r>
              <a:rPr lang="ru-RU" sz="2400" dirty="0"/>
              <a:t> стал трижды Героем Советского Союза. 140 сибиряков, в их числе 55 красноярцев, стали полными кавалерами ордена Славы. Героический подвиг Александра Матросова повторили 28 воинов, среди них красноярцы лейтенант Ефим Белинский, рядовые Михаил Ивченко и Михаил Юшков.</a:t>
            </a:r>
          </a:p>
        </p:txBody>
      </p:sp>
    </p:spTree>
    <p:extLst>
      <p:ext uri="{BB962C8B-B14F-4D97-AF65-F5344CB8AC3E}">
        <p14:creationId xmlns:p14="http://schemas.microsoft.com/office/powerpoint/2010/main" val="13659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Ордена и медали Великой Отечественной войны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dns\Desktop\Мемориал Победы\DSCF01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574" y="731838"/>
            <a:ext cx="4447652" cy="347503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2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412776"/>
            <a:ext cx="72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176 </a:t>
            </a:r>
            <a:r>
              <a:rPr lang="ru-RU" sz="2800" b="1" dirty="0"/>
              <a:t>воинам Красноярского края было присвоено звание Героя Советского Союза</a:t>
            </a:r>
            <a:r>
              <a:rPr lang="ru-RU" sz="2800" b="1" dirty="0" smtClean="0"/>
              <a:t>. </a:t>
            </a:r>
            <a:r>
              <a:rPr lang="ru-RU" sz="2800" b="1" dirty="0"/>
              <a:t>Из них пять навечно зачислены в строй воинских подразделений Советской </a:t>
            </a:r>
            <a:r>
              <a:rPr lang="ru-RU" sz="2800" b="1" dirty="0" smtClean="0"/>
              <a:t>Армии: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Михаил </a:t>
            </a:r>
            <a:r>
              <a:rPr lang="ru-RU" sz="2800" b="1" dirty="0">
                <a:solidFill>
                  <a:srgbClr val="C00000"/>
                </a:solidFill>
              </a:rPr>
              <a:t>Лаврентьевич Ивченко</a:t>
            </a:r>
            <a:r>
              <a:rPr lang="ru-RU" sz="2800" b="1" dirty="0" smtClean="0">
                <a:solidFill>
                  <a:srgbClr val="C00000"/>
                </a:solidFill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Михаил </a:t>
            </a:r>
            <a:r>
              <a:rPr lang="ru-RU" sz="2800" b="1" dirty="0" err="1">
                <a:solidFill>
                  <a:srgbClr val="C00000"/>
                </a:solidFill>
              </a:rPr>
              <a:t>Поликарпович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Хвастайцев</a:t>
            </a:r>
            <a:r>
              <a:rPr lang="ru-RU" sz="2800" b="1" dirty="0">
                <a:solidFill>
                  <a:srgbClr val="C00000"/>
                </a:solidFill>
              </a:rPr>
              <a:t>,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Александр </a:t>
            </a:r>
            <a:r>
              <a:rPr lang="ru-RU" sz="2800" b="1" dirty="0">
                <a:solidFill>
                  <a:srgbClr val="C00000"/>
                </a:solidFill>
              </a:rPr>
              <a:t>Акимович Петряев</a:t>
            </a:r>
            <a:r>
              <a:rPr lang="ru-RU" sz="2800" b="1" dirty="0" smtClean="0">
                <a:solidFill>
                  <a:srgbClr val="C00000"/>
                </a:solidFill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Мария Никитична </a:t>
            </a:r>
            <a:r>
              <a:rPr lang="ru-RU" sz="2800" b="1" dirty="0" err="1">
                <a:solidFill>
                  <a:srgbClr val="C00000"/>
                </a:solidFill>
              </a:rPr>
              <a:t>Цуканова</a:t>
            </a:r>
            <a:r>
              <a:rPr lang="ru-RU" sz="2800" b="1" dirty="0" smtClean="0">
                <a:solidFill>
                  <a:srgbClr val="C00000"/>
                </a:solidFill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Леонид Георгиевич Храпов.</a:t>
            </a:r>
          </a:p>
        </p:txBody>
      </p:sp>
      <p:pic>
        <p:nvPicPr>
          <p:cNvPr id="4" name="Рисунок 3" descr="http://im7-tub-ru.yandex.net/i?id=332580257-14-72&amp;n=2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008112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6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1213</Words>
  <Application>Microsoft Office PowerPoint</Application>
  <PresentationFormat>Экран (4:3)</PresentationFormat>
  <Paragraphs>84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Красноярск в годы Великой Отечественной войны (1941-1945)</vt:lpstr>
      <vt:lpstr>Презентация PowerPoint</vt:lpstr>
      <vt:lpstr>Презентация PowerPoint</vt:lpstr>
      <vt:lpstr>Презентация PowerPoint</vt:lpstr>
      <vt:lpstr>Начало войны</vt:lpstr>
      <vt:lpstr>Презентация PowerPoint</vt:lpstr>
      <vt:lpstr>Презентация PowerPoint</vt:lpstr>
      <vt:lpstr>Ордена и медали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солдат Красной Армии</vt:lpstr>
      <vt:lpstr>Презентация PowerPoint</vt:lpstr>
      <vt:lpstr>Презентация PowerPoint</vt:lpstr>
      <vt:lpstr>Презентация PowerPoint</vt:lpstr>
      <vt:lpstr>Промышленность края в годы войны. Музей «Мемориал Победы»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Музей «Мемориал Победы» в Красноярске. </vt:lpstr>
      <vt:lpstr>Музей «Мемориал Победы» в Красноярске. Битва за Москву</vt:lpstr>
      <vt:lpstr>Объявления на стенах домов блокадного Ленинграда </vt:lpstr>
      <vt:lpstr>Объявление времен Великой Отечественной войны. Музей «Мемориал Победы»</vt:lpstr>
      <vt:lpstr>Памяти павших будьте достойны!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42</cp:revision>
  <dcterms:created xsi:type="dcterms:W3CDTF">2014-04-28T11:15:14Z</dcterms:created>
  <dcterms:modified xsi:type="dcterms:W3CDTF">2014-05-02T05:27:02Z</dcterms:modified>
</cp:coreProperties>
</file>