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5" r:id="rId2"/>
    <p:sldId id="296" r:id="rId3"/>
    <p:sldId id="297" r:id="rId4"/>
    <p:sldId id="290" r:id="rId5"/>
    <p:sldId id="291" r:id="rId6"/>
    <p:sldId id="288" r:id="rId7"/>
    <p:sldId id="293" r:id="rId8"/>
    <p:sldId id="286" r:id="rId9"/>
    <p:sldId id="284" r:id="rId10"/>
    <p:sldId id="257" r:id="rId11"/>
    <p:sldId id="261" r:id="rId12"/>
    <p:sldId id="263" r:id="rId13"/>
    <p:sldId id="264" r:id="rId14"/>
    <p:sldId id="274" r:id="rId15"/>
    <p:sldId id="275" r:id="rId16"/>
    <p:sldId id="269" r:id="rId17"/>
    <p:sldId id="262" r:id="rId18"/>
    <p:sldId id="276" r:id="rId19"/>
    <p:sldId id="268" r:id="rId20"/>
    <p:sldId id="278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3E00D-999E-41E1-9D2D-94C99780FC29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711D6-22B0-4359-B22B-24655B9FA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11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54FDE-F640-4D44-B07F-C8CB94084D13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C0F87-4BB5-4FDA-9839-1CD2D973EF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5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 образовательных технологий для достижения целей и решения задач, поставленных в рамках учебной дисциплины «Иностранный язык» обусловлен потребностью сформировать у студентов комплекс общекультурных компетенций, необходимых для осуществления межличностного взаимодействия и сотрудничества в условиях межкультурной коммуникации, а также обеспечивать требуемое качество обучения на всех его этапах.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/>
                <a:ea typeface="Times New Roman"/>
              </a:rPr>
              <a:t>А большое разнообразие таких программ дает возможность выбора наиболее актуального на данный момент ресурса.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Мы придаем огромное значение просмотру учебных фильмов на </a:t>
            </a:r>
            <a:r>
              <a:rPr lang="ru-RU" sz="1200" dirty="0" err="1" smtClean="0">
                <a:latin typeface="Times New Roman"/>
                <a:ea typeface="Times New Roman"/>
              </a:rPr>
              <a:t>англиском</a:t>
            </a:r>
            <a:r>
              <a:rPr lang="ru-RU" sz="1200" dirty="0" smtClean="0">
                <a:latin typeface="Times New Roman"/>
                <a:ea typeface="Times New Roman"/>
              </a:rPr>
              <a:t> языке. А если эти фильмы созданы с использованием любимых персонажей, мотивация значительно повышается. Мы частые гости странички Диснея. Посмотреть трейлеры к новым мультфильмам дает нам что-то вроде </a:t>
            </a:r>
            <a:r>
              <a:rPr lang="en-GB" sz="1200" dirty="0" smtClean="0">
                <a:latin typeface="Times New Roman"/>
                <a:ea typeface="Times New Roman"/>
              </a:rPr>
              <a:t>up</a:t>
            </a:r>
            <a:r>
              <a:rPr lang="ru-RU" sz="1200" dirty="0" smtClean="0">
                <a:latin typeface="Times New Roman"/>
                <a:ea typeface="Times New Roman"/>
              </a:rPr>
              <a:t>-</a:t>
            </a:r>
            <a:r>
              <a:rPr lang="en-GB" sz="1200" dirty="0" smtClean="0">
                <a:latin typeface="Times New Roman"/>
                <a:ea typeface="Times New Roman"/>
              </a:rPr>
              <a:t>to</a:t>
            </a:r>
            <a:r>
              <a:rPr lang="ru-RU" sz="1200" dirty="0" smtClean="0">
                <a:latin typeface="Times New Roman"/>
                <a:ea typeface="Times New Roman"/>
              </a:rPr>
              <a:t>-</a:t>
            </a:r>
            <a:r>
              <a:rPr lang="en-GB" sz="1200" dirty="0" smtClean="0">
                <a:latin typeface="Times New Roman"/>
                <a:ea typeface="Times New Roman"/>
              </a:rPr>
              <a:t>date </a:t>
            </a:r>
            <a:r>
              <a:rPr lang="ru-RU" sz="1200" dirty="0" smtClean="0">
                <a:latin typeface="Times New Roman"/>
                <a:ea typeface="Times New Roman"/>
              </a:rPr>
              <a:t>состояния.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/>
                <a:ea typeface="Times New Roman"/>
              </a:rPr>
              <a:t>В среднем и старшем звене часть из заданий с возможностью автоматизации проверки.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Возможность проводить тестирования с обработкой результатов </a:t>
            </a:r>
            <a:r>
              <a:rPr lang="ru-RU" sz="1200" dirty="0" err="1" smtClean="0">
                <a:latin typeface="Times New Roman"/>
                <a:ea typeface="Times New Roman"/>
              </a:rPr>
              <a:t>он-лайн</a:t>
            </a:r>
            <a:r>
              <a:rPr lang="ru-RU" sz="1200" dirty="0" smtClean="0">
                <a:latin typeface="Times New Roman"/>
                <a:ea typeface="Times New Roman"/>
              </a:rPr>
              <a:t> позволила мне увеличить интенсивность подобной деятельности вдвое и сократить время проверки домашних заданий на порядок.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ученик пропустил урок, он всегда может воспользоваться подходящими интернет ресурсами,</a:t>
            </a:r>
            <a:r>
              <a:rPr lang="ru-RU" baseline="0" dirty="0" smtClean="0"/>
              <a:t> чтобы позаниматься самостоятельно.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Отправив мне ссылку с результатами упражнений</a:t>
            </a:r>
            <a:r>
              <a:rPr lang="ru-RU" baseline="0" dirty="0" smtClean="0"/>
              <a:t> он может быть уверен, что этот результат будет учтен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Поэтому в моей</a:t>
            </a:r>
            <a:r>
              <a:rPr lang="ru-RU" baseline="0" dirty="0" smtClean="0"/>
              <a:t> коллекции обязательно присутствуют интернет ресурсы для самоподготовки и дистанционного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касается экзаменов, то мы нацелены не только и не столько на ЕГЭ с</a:t>
            </a:r>
            <a:r>
              <a:rPr lang="ru-RU" baseline="0" dirty="0" smtClean="0"/>
              <a:t>колько на международные экзамены. Я сама, имея сертификат </a:t>
            </a:r>
            <a:r>
              <a:rPr lang="en-GB" baseline="0" dirty="0" smtClean="0"/>
              <a:t>FCE, </a:t>
            </a:r>
            <a:r>
              <a:rPr lang="ru-RU" baseline="0" dirty="0" smtClean="0"/>
              <a:t>настраиваю детей именно на международное признание своих достижений.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</a:t>
            </a:r>
            <a:r>
              <a:rPr lang="ru-RU" baseline="0" dirty="0" smtClean="0"/>
              <a:t> школа – участник системы интерклубов, а я  - руководитель школьного интерклуба. Естественно, нас интересует проектная работа с детьми из других стран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 и конечно, не стоит забывать и о своем профессиональном развитии. Всегда приятно пользоваться ресурсом, созданным специально для тебя.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Формы и технологии, используемые для обучения английскому языку, реализуют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компетентностный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личностно-деятельностный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подходы, которые в свою очередь, способствуют формированию и развитию а) поликультурной языковой личности, способной осуществлять продуктивное общение с носителями других культур; б) способностей студентов осуществлять различные виды деятельности, используя английский язык; в) когнитивных способностей студентов; г) их готовности к саморазвитию и самообразованию, а также способствуют повышению творческого потенциала личности к осуществлению своих профессиональных обязанностей.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Учебный процесс базируется на модели смешанного обучения, которая помогает эффективно сочетать традиционные формы обучения и новые технологии.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Специфика дисциплины «Иностранный язык» определяет необходимость более широко использовать новые образовательные технологии, наряду с традиционными методами, направленными на формирование базовых навыков практической деятельности с использованием преимущественно фронтальных форм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Именно поэтому я могу обеспечить своих детей актуальными </a:t>
            </a:r>
            <a:r>
              <a:rPr lang="ru-RU" dirty="0" err="1" smtClean="0"/>
              <a:t>видео-роликами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давно перестали пользоваться обычными словарями. Гораздо удобнее да и полезнее пользоваться словарями системы </a:t>
            </a:r>
            <a:r>
              <a:rPr lang="en-GB" dirty="0" err="1" smtClean="0"/>
              <a:t>english-english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Технология коммуникативного обучения – направлена на формирование коммуникативной компетентности студентов, которая является базовой, необходимой для адаптации к современным условиям межкультурной коммуникации.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Технология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разноуровневого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(дифференцированного) обучения – предполагает осуществление познавательной деятельности студентов с учётом их индивидуальных способностей, возможностей и интересов, поощряя их реализовывать свой творческий потенциал. Создание и использование диагностических тестов является неотъемлемой частью данной технологии.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Технология модульного обучения – предусматривает деление содержания дисциплины на достаточно автономные разделы (модули), интегрированные в общий курс.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Информационно-коммуникационные технологии (ИКТ) - расширяют рамки образовательного процесса, повышая его практическую направленность, способствуют интенсификации самостоятельной работы учащихся и повышению познавательной активности. В рамках ИКТ выделяются 2 вида технологий: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Технология использования компьютерных программ – позволяет эффективно дополнить процесс обучения языку на всех уровнях.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Мультимедийные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программы предназначены как для аудиторной, так и самостоятельной работы студентов и направлены на развитие грамматических и лексических навыков.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Интернет-технологии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предоставляют широкие возможности для поиска информации, разработки международных научных проектов, ведения научных исследований.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/>
                <a:ea typeface="Times New Roman"/>
              </a:rPr>
              <a:t>Давайте определимся с терминологией, что же такое компьютерная технология обучения. В этом плане я больше всего доверяю </a:t>
            </a:r>
            <a:r>
              <a:rPr lang="ru-RU" sz="1200" dirty="0" err="1" smtClean="0">
                <a:latin typeface="Times New Roman"/>
                <a:ea typeface="Times New Roman"/>
              </a:rPr>
              <a:t>Викип</a:t>
            </a:r>
            <a:r>
              <a:rPr lang="en-GB" sz="1200" dirty="0" smtClean="0">
                <a:latin typeface="Times New Roman"/>
                <a:ea typeface="Times New Roman"/>
              </a:rPr>
              <a:t>E</a:t>
            </a:r>
            <a:r>
              <a:rPr lang="ru-RU" sz="1200" dirty="0" err="1" smtClean="0">
                <a:latin typeface="Times New Roman"/>
                <a:ea typeface="Times New Roman"/>
              </a:rPr>
              <a:t>дии</a:t>
            </a:r>
            <a:r>
              <a:rPr lang="ru-RU" sz="1200" dirty="0" smtClean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1E5B-8DA7-4254-B4C0-971B7567690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Естественно, используя ИКТ мы преследуем определенные цели.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1E5B-8DA7-4254-B4C0-971B7567690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/>
                <a:ea typeface="Times New Roman"/>
              </a:rPr>
              <a:t>Справедливо заметить, что ИКТ в иностранном языке – это не только </a:t>
            </a:r>
            <a:r>
              <a:rPr lang="ru-RU" sz="1200" b="1" dirty="0" err="1" smtClean="0">
                <a:latin typeface="Times New Roman"/>
                <a:ea typeface="Times New Roman"/>
              </a:rPr>
              <a:t>мультимедиапрезентации</a:t>
            </a:r>
            <a:r>
              <a:rPr lang="ru-RU" sz="1200" dirty="0" smtClean="0">
                <a:latin typeface="Times New Roman"/>
                <a:ea typeface="Times New Roman"/>
              </a:rPr>
              <a:t>, которые, конечно, экономят время и способствуют визуализации информации и формированию </a:t>
            </a:r>
            <a:r>
              <a:rPr lang="ru-RU" sz="1200" dirty="0" err="1" smtClean="0">
                <a:latin typeface="Times New Roman"/>
                <a:ea typeface="Times New Roman"/>
              </a:rPr>
              <a:t>мыслеобразов</a:t>
            </a:r>
            <a:r>
              <a:rPr lang="ru-RU" sz="1200" dirty="0" smtClean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В целях достижения должного уровня своей профессиональной </a:t>
            </a:r>
            <a:r>
              <a:rPr lang="ru-RU" sz="1200" dirty="0" err="1" smtClean="0">
                <a:latin typeface="Times New Roman"/>
                <a:ea typeface="Times New Roman"/>
              </a:rPr>
              <a:t>ИКТ-компетентности</a:t>
            </a:r>
            <a:r>
              <a:rPr lang="ru-RU" sz="1200" dirty="0" smtClean="0">
                <a:latin typeface="Times New Roman"/>
                <a:ea typeface="Times New Roman"/>
              </a:rPr>
              <a:t> я самостоятельно обучилась использованию офисным приложениями, </a:t>
            </a:r>
            <a:r>
              <a:rPr lang="ru-RU" sz="1200" dirty="0" err="1" smtClean="0">
                <a:latin typeface="Times New Roman"/>
                <a:ea typeface="Times New Roman"/>
              </a:rPr>
              <a:t>Интернет-браузером</a:t>
            </a:r>
            <a:r>
              <a:rPr lang="ru-RU" sz="1200" dirty="0" smtClean="0">
                <a:latin typeface="Times New Roman"/>
                <a:ea typeface="Times New Roman"/>
              </a:rPr>
              <a:t>, </a:t>
            </a:r>
            <a:r>
              <a:rPr lang="ru-RU" sz="1200" dirty="0" err="1" smtClean="0">
                <a:latin typeface="Times New Roman"/>
                <a:ea typeface="Times New Roman"/>
              </a:rPr>
              <a:t>Интернет-мессенджерами</a:t>
            </a:r>
            <a:r>
              <a:rPr lang="ru-RU" sz="1200" dirty="0" smtClean="0">
                <a:latin typeface="Times New Roman"/>
                <a:ea typeface="Times New Roman"/>
              </a:rPr>
              <a:t>, приложений для обработки графики, звука и видео. Например, вот такие мини-фильмы я делаю для фонетической зарядки.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/>
                <a:ea typeface="Times New Roman"/>
              </a:rPr>
              <a:t> В результате внедрения ИКТ в мой курс произошло повышение уровня </a:t>
            </a:r>
            <a:r>
              <a:rPr lang="ru-RU" sz="1200" dirty="0" err="1" smtClean="0">
                <a:latin typeface="Times New Roman"/>
                <a:ea typeface="Times New Roman"/>
              </a:rPr>
              <a:t>ИКТ-компетентности</a:t>
            </a:r>
            <a:r>
              <a:rPr lang="ru-RU" sz="1200" dirty="0" smtClean="0">
                <a:latin typeface="Times New Roman"/>
                <a:ea typeface="Times New Roman"/>
              </a:rPr>
              <a:t> моих учащихся, свободно использующих </a:t>
            </a:r>
            <a:r>
              <a:rPr lang="ru-RU" sz="1200" dirty="0" err="1" smtClean="0">
                <a:latin typeface="Times New Roman"/>
                <a:ea typeface="Times New Roman"/>
              </a:rPr>
              <a:t>Интернет-мессенджеры</a:t>
            </a:r>
            <a:r>
              <a:rPr lang="ru-RU" sz="1200" dirty="0" smtClean="0">
                <a:latin typeface="Times New Roman"/>
                <a:ea typeface="Times New Roman"/>
              </a:rPr>
              <a:t> для образовательной коммуникации в системах </a:t>
            </a:r>
            <a:r>
              <a:rPr lang="ru-RU" sz="1200" b="1" dirty="0" smtClean="0">
                <a:latin typeface="Times New Roman"/>
                <a:ea typeface="Times New Roman"/>
              </a:rPr>
              <a:t>учитель-ученик</a:t>
            </a:r>
            <a:r>
              <a:rPr lang="ru-RU" sz="1200" dirty="0" smtClean="0">
                <a:latin typeface="Times New Roman"/>
                <a:ea typeface="Times New Roman"/>
              </a:rPr>
              <a:t> и </a:t>
            </a:r>
            <a:r>
              <a:rPr lang="ru-RU" sz="1200" b="1" dirty="0" smtClean="0">
                <a:latin typeface="Times New Roman"/>
                <a:ea typeface="Times New Roman"/>
              </a:rPr>
              <a:t>ученик-ученик</a:t>
            </a:r>
            <a:r>
              <a:rPr lang="ru-RU" sz="1200" dirty="0" smtClean="0">
                <a:latin typeface="Times New Roman"/>
                <a:ea typeface="Times New Roman"/>
              </a:rPr>
              <a:t>, приложений для обработки графики, звука и видео при работе над проектами, офисных приложений для подготовки заданий, </a:t>
            </a:r>
            <a:r>
              <a:rPr lang="ru-RU" sz="1200" dirty="0" err="1" smtClean="0">
                <a:latin typeface="Times New Roman"/>
                <a:ea typeface="Times New Roman"/>
              </a:rPr>
              <a:t>веб-сервисов</a:t>
            </a:r>
            <a:r>
              <a:rPr lang="ru-RU" sz="1200" dirty="0" smtClean="0">
                <a:latin typeface="Times New Roman"/>
                <a:ea typeface="Times New Roman"/>
              </a:rPr>
              <a:t> для коммуникации и размещения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/>
                <a:ea typeface="Times New Roman"/>
              </a:rPr>
              <a:t>Широкие возможности открывают ИКТ в процессе информирования родителей – с использованием сайта школы (</a:t>
            </a:r>
            <a:r>
              <a:rPr lang="ru-RU" sz="1200" i="1" dirty="0" smtClean="0">
                <a:latin typeface="Times New Roman"/>
                <a:ea typeface="Times New Roman"/>
              </a:rPr>
              <a:t>слайд</a:t>
            </a:r>
            <a:r>
              <a:rPr lang="ru-RU" sz="1200" dirty="0" smtClean="0">
                <a:latin typeface="Times New Roman"/>
                <a:ea typeface="Times New Roman"/>
              </a:rPr>
              <a:t>), где я размещаю актуальную информацию, ссылки на наши проекты, сделанные совместно с учащимися, электронных рассылок параллельно с внесением информации в дневник.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0F87-4BB5-4FDA-9839-1CD2D973EF3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AA3894-994D-459B-B6DB-02374244E158}" type="datetimeFigureOut">
              <a:rPr lang="ru-RU" smtClean="0"/>
              <a:pPr/>
              <a:t>14.04.2012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A527DF-F112-406E-8B60-E945D9B9AF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Qodx6oc0F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Инновационные технологии в учебно-воспитательном процессе в рамках ФГОС нового поколения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Абрамова Юлия Александровна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507207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СОШ №330. 12.04.2012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Ahead Flash</a:t>
            </a:r>
            <a:endParaRPr lang="ru-RU" dirty="0"/>
          </a:p>
        </p:txBody>
      </p:sp>
      <p:pic>
        <p:nvPicPr>
          <p:cNvPr id="11" name="Содержимое 10" descr="Way ahea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450306"/>
            <a:ext cx="4038600" cy="2524125"/>
          </a:xfrm>
        </p:spPr>
      </p:pic>
      <p:pic>
        <p:nvPicPr>
          <p:cNvPr id="12" name="Содержимое 11" descr="Way ahead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450306"/>
            <a:ext cx="4038600" cy="252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Обучающее видео (с аудио и печатными материалами)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Официальный сайт</a:t>
            </a:r>
            <a:endParaRPr lang="ru-RU" dirty="0"/>
          </a:p>
        </p:txBody>
      </p:sp>
      <p:pic>
        <p:nvPicPr>
          <p:cNvPr id="7" name="Содержимое 6" descr="Фильмы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2856946"/>
            <a:ext cx="4041775" cy="3047521"/>
          </a:xfrm>
        </p:spPr>
      </p:pic>
      <p:pic>
        <p:nvPicPr>
          <p:cNvPr id="8" name="Содержимое 7" descr="Disne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3120231"/>
            <a:ext cx="4038600" cy="2524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Дисней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 to England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Flash </a:t>
            </a:r>
            <a:r>
              <a:rPr lang="ru-RU" dirty="0" smtClean="0"/>
              <a:t>программа для комплекта </a:t>
            </a:r>
            <a:r>
              <a:rPr lang="en-US" dirty="0" smtClean="0"/>
              <a:t>Laser</a:t>
            </a:r>
            <a:endParaRPr lang="ru-RU" dirty="0"/>
          </a:p>
        </p:txBody>
      </p:sp>
      <p:pic>
        <p:nvPicPr>
          <p:cNvPr id="7" name="Содержимое 6" descr="Bridge to England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3071629"/>
            <a:ext cx="4041775" cy="2618154"/>
          </a:xfrm>
        </p:spPr>
      </p:pic>
      <p:pic>
        <p:nvPicPr>
          <p:cNvPr id="8" name="Содержимое 7" descr="Lase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3120231"/>
            <a:ext cx="4038600" cy="2524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Среднее звено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Англ язык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3066308"/>
            <a:ext cx="4041775" cy="2628797"/>
          </a:xfrm>
        </p:spPr>
      </p:pic>
      <p:pic>
        <p:nvPicPr>
          <p:cNvPr id="8" name="Содержимое 7" descr="Англ язык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3120231"/>
            <a:ext cx="4038600" cy="2524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</a:t>
            </a:r>
            <a:r>
              <a:rPr lang="en-GB" dirty="0" smtClean="0"/>
              <a:t>on-line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</a:t>
            </a:r>
            <a:endParaRPr lang="ru-RU" dirty="0"/>
          </a:p>
        </p:txBody>
      </p:sp>
      <p:pic>
        <p:nvPicPr>
          <p:cNvPr id="4" name="Содержимое 3" descr="Study.r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96144" y="1527175"/>
            <a:ext cx="7315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</a:t>
            </a:r>
            <a:endParaRPr lang="ru-RU" dirty="0"/>
          </a:p>
        </p:txBody>
      </p:sp>
      <p:pic>
        <p:nvPicPr>
          <p:cNvPr id="4" name="Содержимое 3" descr="Study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96144" y="1527175"/>
            <a:ext cx="7315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интернет ресурсов</a:t>
            </a:r>
            <a:endParaRPr lang="ru-RU" dirty="0"/>
          </a:p>
        </p:txBody>
      </p:sp>
      <p:pic>
        <p:nvPicPr>
          <p:cNvPr id="9" name="Содержимое 8" descr="english.r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1803384"/>
            <a:ext cx="8504238" cy="4019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ЕГЭ и международным экзаменам</a:t>
            </a:r>
            <a:endParaRPr lang="ru-RU" dirty="0"/>
          </a:p>
        </p:txBody>
      </p:sp>
      <p:pic>
        <p:nvPicPr>
          <p:cNvPr id="9" name="Содержимое 8" descr="Exams.r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1733623"/>
            <a:ext cx="8504238" cy="4159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интерклуба</a:t>
            </a:r>
            <a:endParaRPr lang="ru-RU" dirty="0"/>
          </a:p>
        </p:txBody>
      </p:sp>
      <p:pic>
        <p:nvPicPr>
          <p:cNvPr id="4" name="Содержимое 3" descr="Teach toda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5364424" cy="3240360"/>
          </a:xfrm>
        </p:spPr>
      </p:pic>
      <p:sp>
        <p:nvSpPr>
          <p:cNvPr id="3" name="Прямоугольник 2"/>
          <p:cNvSpPr/>
          <p:nvPr/>
        </p:nvSpPr>
        <p:spPr>
          <a:xfrm>
            <a:off x="1979712" y="530120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www.youtube.com/watch?v=mQodx6oc0F0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интернет ресурсов</a:t>
            </a:r>
            <a:endParaRPr lang="ru-RU" dirty="0"/>
          </a:p>
        </p:txBody>
      </p:sp>
      <p:pic>
        <p:nvPicPr>
          <p:cNvPr id="7" name="Содержимое 6" descr="Busy Teach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21967" y="1527175"/>
            <a:ext cx="706355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9718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Поликультурная языковая личность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Способность осуществлять различные виды деятельности, используя английский язык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Обладание Когнитивными способностями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Готовность к саморазвитию и самообразованию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Повышение творческого потенциала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инновационных технологий формируют: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учителя</a:t>
            </a:r>
            <a:endParaRPr lang="ru-RU" dirty="0"/>
          </a:p>
        </p:txBody>
      </p:sp>
      <p:pic>
        <p:nvPicPr>
          <p:cNvPr id="4" name="Содержимое 3" descr="Teacher TV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571612"/>
            <a:ext cx="704965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электронных словарей</a:t>
            </a:r>
            <a:endParaRPr lang="ru-RU" dirty="0"/>
          </a:p>
        </p:txBody>
      </p:sp>
      <p:pic>
        <p:nvPicPr>
          <p:cNvPr id="4" name="Содержимое 3" descr="Словарь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96144" y="1527175"/>
            <a:ext cx="7315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428868"/>
            <a:ext cx="7772400" cy="376398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Коммуникативного обучения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Дифференцированного обучения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Модульного обучения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ИКТ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Использования компьютерных программ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Интернет-технологии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Индивидуализации обучения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Тестирования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Проектная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Обучения в сотрудничестве</a:t>
            </a:r>
          </a:p>
          <a:p>
            <a:pPr marL="457200" indent="-457200">
              <a:buAutoNum type="arabicPeriod"/>
            </a:pPr>
            <a:r>
              <a:rPr lang="ru-RU" dirty="0" smtClean="0"/>
              <a:t>Игровая</a:t>
            </a:r>
          </a:p>
          <a:p>
            <a:pPr marL="457200" indent="-457200">
              <a:buAutoNum type="arabicPeriod"/>
            </a:pPr>
            <a:r>
              <a:rPr lang="ru-RU" dirty="0" smtClean="0"/>
              <a:t>Технология развития критического мышления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Технологии, используемые при обучении иностранному языку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Что такое компьютерная технология обучения?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Компьютерные (новые информационные) технологии обучения – это процессы подготовки и передачи информации обучаемому, средством осуществления которых является компьютер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цели использования информационно-коммуникационных технологий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ru-RU" sz="2800" dirty="0"/>
              <a:t>формирование умений работать с информацией, развитие коммуникативных способностей; </a:t>
            </a:r>
          </a:p>
          <a:p>
            <a:r>
              <a:rPr lang="ru-RU" sz="2800" dirty="0"/>
              <a:t>знакомство ребенка с таким объемом учебного материала, который он способен усвоить; </a:t>
            </a:r>
          </a:p>
          <a:p>
            <a:r>
              <a:rPr lang="ru-RU" sz="2800" dirty="0"/>
              <a:t>формирование исследовательских умений, умений принимать оптимальные решения.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en-GB" dirty="0" smtClean="0"/>
              <a:t>Power Point</a:t>
            </a:r>
            <a:endParaRPr lang="ru-RU" dirty="0"/>
          </a:p>
        </p:txBody>
      </p:sp>
      <p:pic>
        <p:nvPicPr>
          <p:cNvPr id="5" name="Содержимое 4" descr="Проект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1625" y="2544164"/>
            <a:ext cx="4038600" cy="2336410"/>
          </a:xfrm>
        </p:spPr>
      </p:pic>
      <p:pic>
        <p:nvPicPr>
          <p:cNvPr id="6" name="Содержимое 5" descr="Проект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2679055"/>
            <a:ext cx="4038600" cy="20666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Movie Maker</a:t>
            </a:r>
            <a:endParaRPr lang="ru-RU" dirty="0"/>
          </a:p>
        </p:txBody>
      </p:sp>
      <p:pic>
        <p:nvPicPr>
          <p:cNvPr id="6" name="Содержимое 5" descr="Movie mak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5576" y="1628800"/>
            <a:ext cx="7373619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GB" dirty="0" smtClean="0"/>
              <a:t>twitter </a:t>
            </a:r>
            <a:r>
              <a:rPr lang="ru-RU" dirty="0" smtClean="0"/>
              <a:t>для общения с учениками.</a:t>
            </a:r>
            <a:endParaRPr lang="ru-RU" dirty="0"/>
          </a:p>
        </p:txBody>
      </p:sp>
      <p:pic>
        <p:nvPicPr>
          <p:cNvPr id="4" name="Содержимое 3" descr="Twitt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45231" y="1527175"/>
            <a:ext cx="701702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школы</a:t>
            </a:r>
            <a:endParaRPr lang="ru-RU" dirty="0"/>
          </a:p>
        </p:txBody>
      </p:sp>
      <p:pic>
        <p:nvPicPr>
          <p:cNvPr id="4" name="Содержимое 3" descr="сайт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24731" y="1527175"/>
            <a:ext cx="70580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</TotalTime>
  <Words>832</Words>
  <Application>Microsoft Office PowerPoint</Application>
  <PresentationFormat>Экран (4:3)</PresentationFormat>
  <Paragraphs>106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Абрамова Юлия Александровна</vt:lpstr>
      <vt:lpstr>Использование инновационных технологий формируют:</vt:lpstr>
      <vt:lpstr>Технологии, используемые при обучении иностранному языку</vt:lpstr>
      <vt:lpstr>Что такое компьютерная технология обучения? </vt:lpstr>
      <vt:lpstr>цели использования информационно-коммуникационных технологий </vt:lpstr>
      <vt:lpstr>Использование Power Point</vt:lpstr>
      <vt:lpstr>Movie Maker</vt:lpstr>
      <vt:lpstr>Использование twitter для общения с учениками.</vt:lpstr>
      <vt:lpstr>Сайт школы</vt:lpstr>
      <vt:lpstr>Way Ahead Flash</vt:lpstr>
      <vt:lpstr>Дисней</vt:lpstr>
      <vt:lpstr>Среднее звено</vt:lpstr>
      <vt:lpstr>Тестирование on-line</vt:lpstr>
      <vt:lpstr>Дистанционное обучение</vt:lpstr>
      <vt:lpstr>Дистанционное обучение</vt:lpstr>
      <vt:lpstr>Использование интернет ресурсов</vt:lpstr>
      <vt:lpstr>Подготовка к ЕГЭ и международным экзаменам</vt:lpstr>
      <vt:lpstr>Работа интерклуба</vt:lpstr>
      <vt:lpstr>Использование интернет ресурсов</vt:lpstr>
      <vt:lpstr>Ресурсы учителя</vt:lpstr>
      <vt:lpstr>Использование электронных словарей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Абрамова Юлия Александровна</dc:title>
  <cp:lastModifiedBy>Рабочий</cp:lastModifiedBy>
  <cp:revision>17</cp:revision>
  <dcterms:modified xsi:type="dcterms:W3CDTF">2012-04-14T18:45:45Z</dcterms:modified>
</cp:coreProperties>
</file>