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28588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10 ежегодная научно-практическая конференция</a:t>
            </a:r>
            <a:br>
              <a:rPr lang="ru-RU" sz="1600" b="1" dirty="0" smtClean="0"/>
            </a:br>
            <a:r>
              <a:rPr lang="ru-RU" sz="1600" b="1" dirty="0" smtClean="0"/>
              <a:t>«ЛОМОНОСОВА ДОСТОЙНЫЕ ПОТОМКИ»,</a:t>
            </a:r>
            <a:br>
              <a:rPr lang="ru-RU" sz="1600" b="1" dirty="0" smtClean="0"/>
            </a:br>
            <a:r>
              <a:rPr lang="ru-RU" sz="1600" b="1" dirty="0" smtClean="0"/>
              <a:t>посвящённая 300-летию со дня рождения М.В.Ломоносова</a:t>
            </a:r>
            <a:endParaRPr lang="ru-RU" sz="1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071678"/>
            <a:ext cx="6400800" cy="150019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Обрядовые полотенца в традиционной культуре Русского Севера 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(на примере полотенец Архангельской и Вологодской областей)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4414" y="3933056"/>
            <a:ext cx="714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Работа  ученицы 11 А класса </a:t>
            </a:r>
            <a:r>
              <a:rPr lang="ru-RU" sz="2400" b="1" i="1" dirty="0" err="1" smtClean="0"/>
              <a:t>Куртяник</a:t>
            </a:r>
            <a:r>
              <a:rPr lang="ru-RU" sz="2400" b="1" i="1" dirty="0" smtClean="0"/>
              <a:t> Анастасии </a:t>
            </a:r>
            <a:r>
              <a:rPr lang="ru-RU" sz="2400" b="1" i="1" dirty="0" err="1" smtClean="0"/>
              <a:t>Ярославовны</a:t>
            </a:r>
            <a:r>
              <a:rPr lang="ru-RU" sz="2400" b="1" i="1" dirty="0" smtClean="0"/>
              <a:t>;</a:t>
            </a:r>
          </a:p>
          <a:p>
            <a:pPr algn="ctr"/>
            <a:r>
              <a:rPr lang="ru-RU" sz="2400" b="1" i="1" dirty="0" smtClean="0"/>
              <a:t>Научный руководитель:  Пичугина Наталья </a:t>
            </a:r>
          </a:p>
          <a:p>
            <a:pPr algn="ctr"/>
            <a:r>
              <a:rPr lang="ru-RU" sz="2400" b="1" i="1" dirty="0" smtClean="0"/>
              <a:t>Валентиновна, учитель русского языка</a:t>
            </a:r>
          </a:p>
          <a:p>
            <a:pPr algn="ctr"/>
            <a:r>
              <a:rPr lang="ru-RU" sz="2400" b="1" i="1" dirty="0" smtClean="0"/>
              <a:t>и  литературы высшей квалификационной категории МОУ «СОШ №23», г. Северодвинск</a:t>
            </a:r>
            <a:endParaRPr lang="ru-RU" sz="2400" b="1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Обрядовая роль полотенца - рушника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471990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sz="2400" b="1" dirty="0" smtClean="0"/>
              <a:t>1. РУШНИК – непременный атрибут всех народных праздников, обрядов;</a:t>
            </a:r>
          </a:p>
          <a:p>
            <a:r>
              <a:rPr lang="ru-RU" sz="2400" b="1" dirty="0" smtClean="0"/>
              <a:t>2. РУШНИК  - олицетворение человеческой жизни, символ судьбы, космического пространства;</a:t>
            </a:r>
          </a:p>
          <a:p>
            <a:r>
              <a:rPr lang="ru-RU" sz="2400" b="1" dirty="0" smtClean="0"/>
              <a:t>3. РУШНИК – украшение северной избы, церкви, часовни;</a:t>
            </a:r>
          </a:p>
          <a:p>
            <a:r>
              <a:rPr lang="ru-RU" sz="2400" b="1" dirty="0" smtClean="0"/>
              <a:t>4. РУШНИК – знаменитый символ  русского гостеприимства</a:t>
            </a:r>
            <a:endParaRPr lang="ru-RU" sz="2400" b="1" dirty="0"/>
          </a:p>
        </p:txBody>
      </p:sp>
      <p:pic>
        <p:nvPicPr>
          <p:cNvPr id="6" name="Рисунок 5" descr="Рисуно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2276872"/>
            <a:ext cx="3452799" cy="2592288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Орнаментальные мотивы северной вышивки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329114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rmAutofit fontScale="40000" lnSpcReduction="20000"/>
          </a:bodyPr>
          <a:lstStyle/>
          <a:p>
            <a:pPr algn="ctr">
              <a:buNone/>
            </a:pPr>
            <a:r>
              <a:rPr lang="ru-RU" sz="2400" b="1" dirty="0" smtClean="0"/>
              <a:t>  </a:t>
            </a:r>
            <a:r>
              <a:rPr lang="ru-RU" sz="3800" b="1" dirty="0" smtClean="0"/>
              <a:t>1.    Начало изучению орнамента русской народной вышивки положил </a:t>
            </a:r>
            <a:r>
              <a:rPr lang="ru-RU" sz="3800" b="1" i="1" dirty="0" smtClean="0"/>
              <a:t>В.В.Стасов</a:t>
            </a:r>
            <a:r>
              <a:rPr lang="ru-RU" sz="3800" b="1" dirty="0" smtClean="0"/>
              <a:t>, отыскавший </a:t>
            </a:r>
            <a:r>
              <a:rPr lang="ru-RU" sz="3800" b="1" i="1" dirty="0" smtClean="0"/>
              <a:t>финские и иракские  </a:t>
            </a:r>
            <a:r>
              <a:rPr lang="ru-RU" sz="3800" b="1" dirty="0" smtClean="0"/>
              <a:t>влияния  в вышивке;</a:t>
            </a:r>
          </a:p>
          <a:p>
            <a:pPr algn="ctr">
              <a:buNone/>
            </a:pPr>
            <a:r>
              <a:rPr lang="ru-RU" sz="3800" b="1" dirty="0" smtClean="0"/>
              <a:t>   2. </a:t>
            </a:r>
            <a:r>
              <a:rPr lang="ru-RU" sz="3800" b="1" i="1" dirty="0" smtClean="0"/>
              <a:t>Ф.И.Буслаев </a:t>
            </a:r>
            <a:r>
              <a:rPr lang="ru-RU" sz="3800" b="1" dirty="0" smtClean="0"/>
              <a:t>усмотрел </a:t>
            </a:r>
            <a:r>
              <a:rPr lang="ru-RU" sz="3800" b="1" i="1" dirty="0" smtClean="0"/>
              <a:t>азиатское, </a:t>
            </a:r>
            <a:r>
              <a:rPr lang="ru-RU" sz="3800" b="1" i="1" dirty="0" err="1" smtClean="0"/>
              <a:t>позднеримское</a:t>
            </a:r>
            <a:r>
              <a:rPr lang="ru-RU" sz="3800" b="1" i="1" dirty="0" smtClean="0"/>
              <a:t>, византийское, германское </a:t>
            </a:r>
            <a:r>
              <a:rPr lang="ru-RU" sz="3800" b="1" dirty="0" smtClean="0"/>
              <a:t>влияния;</a:t>
            </a:r>
          </a:p>
          <a:p>
            <a:pPr algn="ctr">
              <a:buNone/>
            </a:pPr>
            <a:r>
              <a:rPr lang="ru-RU" sz="3800" b="1" dirty="0" smtClean="0"/>
              <a:t>    3. Исследователь </a:t>
            </a:r>
            <a:r>
              <a:rPr lang="ru-RU" sz="3800" b="1" i="1" dirty="0" smtClean="0"/>
              <a:t>В.А.Городцов </a:t>
            </a:r>
            <a:r>
              <a:rPr lang="ru-RU" sz="3800" b="1" dirty="0" smtClean="0"/>
              <a:t>увидел </a:t>
            </a:r>
            <a:r>
              <a:rPr lang="ru-RU" sz="3800" b="1" i="1" dirty="0" err="1" smtClean="0"/>
              <a:t>дако-сарматские</a:t>
            </a:r>
            <a:r>
              <a:rPr lang="ru-RU" sz="3800" b="1" i="1" dirty="0" smtClean="0"/>
              <a:t> элементы;</a:t>
            </a:r>
          </a:p>
          <a:p>
            <a:pPr algn="ctr">
              <a:buNone/>
            </a:pPr>
            <a:r>
              <a:rPr lang="ru-RU" sz="3800" b="1" i="1" dirty="0" smtClean="0"/>
              <a:t>    </a:t>
            </a:r>
            <a:r>
              <a:rPr lang="ru-RU" sz="3800" b="1" dirty="0" smtClean="0"/>
              <a:t>4. Этнограф </a:t>
            </a:r>
            <a:r>
              <a:rPr lang="ru-RU" sz="3800" b="1" i="1" dirty="0" err="1" smtClean="0"/>
              <a:t>Е.Н.Клетнёва</a:t>
            </a:r>
            <a:r>
              <a:rPr lang="ru-RU" sz="3800" b="1" i="1" dirty="0" smtClean="0"/>
              <a:t> </a:t>
            </a:r>
            <a:r>
              <a:rPr lang="ru-RU" sz="3800" b="1" dirty="0" smtClean="0"/>
              <a:t>возвела русские узоры на ткани </a:t>
            </a:r>
            <a:r>
              <a:rPr lang="ru-RU" sz="3800" b="1" i="1" dirty="0" smtClean="0"/>
              <a:t>к «великой культуре Востока».</a:t>
            </a:r>
          </a:p>
          <a:p>
            <a:pPr algn="ctr">
              <a:buNone/>
            </a:pPr>
            <a:r>
              <a:rPr lang="ru-RU" sz="3800" b="1" i="1" u="sng" dirty="0" smtClean="0"/>
              <a:t>     ОРНАМЕНТАЛЬНЫЕ МОТИВЫ НА ТКАНИ У СЕВЕРНЫХ НАРОДОВ ВЫПОЛНЯЛИ ФУНКЦИИ МАГИЧЕСКИХ ОБЕРЕГОВ ОТ ЗЛЫХ ДУХОВ</a:t>
            </a:r>
          </a:p>
          <a:p>
            <a:pPr algn="ctr">
              <a:buNone/>
            </a:pPr>
            <a:endParaRPr lang="ru-RU" sz="3800" b="1" dirty="0" smtClean="0"/>
          </a:p>
          <a:p>
            <a:pPr algn="ctr">
              <a:buNone/>
            </a:pPr>
            <a:r>
              <a:rPr lang="ru-RU" sz="3800" b="1" i="1" dirty="0" smtClean="0"/>
              <a:t>    </a:t>
            </a:r>
            <a:endParaRPr lang="ru-RU" sz="3800" b="1" dirty="0" smtClean="0"/>
          </a:p>
          <a:p>
            <a:pPr algn="ctr">
              <a:buNone/>
            </a:pPr>
            <a:r>
              <a:rPr lang="ru-RU" sz="3800" b="1" dirty="0" smtClean="0"/>
              <a:t>      </a:t>
            </a:r>
          </a:p>
          <a:p>
            <a:pPr>
              <a:buNone/>
            </a:pPr>
            <a:r>
              <a:rPr lang="ru-RU" sz="2400" b="1" i="1" dirty="0" smtClean="0"/>
              <a:t> </a:t>
            </a:r>
            <a:endParaRPr lang="ru-RU" sz="2400" b="1" i="1" dirty="0"/>
          </a:p>
        </p:txBody>
      </p:sp>
      <p:pic>
        <p:nvPicPr>
          <p:cNvPr id="4" name="Рисунок 3" descr="лето 2009 0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95879" y="2071678"/>
            <a:ext cx="3762370" cy="2821777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932040" y="5286388"/>
            <a:ext cx="38884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Таким образом оформляли Красный угол</a:t>
            </a:r>
          </a:p>
          <a:p>
            <a:r>
              <a:rPr lang="ru-RU" sz="1400" b="1" dirty="0" smtClean="0"/>
              <a:t>в северном доме (музей г.Тотьма, </a:t>
            </a:r>
          </a:p>
          <a:p>
            <a:r>
              <a:rPr lang="ru-RU" sz="1400" b="1" dirty="0" smtClean="0"/>
              <a:t>Вологодская обл.)</a:t>
            </a:r>
            <a:endParaRPr lang="ru-RU" sz="14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Мотивы северной вышивки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757742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/>
              <a:t>Зооморфные мотивы</a:t>
            </a:r>
          </a:p>
          <a:p>
            <a:r>
              <a:rPr lang="ru-RU" sz="2800" b="1" dirty="0" smtClean="0"/>
              <a:t>Растительные мотивы</a:t>
            </a:r>
          </a:p>
          <a:p>
            <a:r>
              <a:rPr lang="ru-RU" sz="2800" b="1" dirty="0" smtClean="0"/>
              <a:t>Геометрические мотивы</a:t>
            </a:r>
          </a:p>
          <a:p>
            <a:r>
              <a:rPr lang="ru-RU" sz="2800" b="1" dirty="0" smtClean="0"/>
              <a:t>Культовые (встречаются редко)</a:t>
            </a:r>
          </a:p>
          <a:p>
            <a:r>
              <a:rPr lang="ru-RU" sz="2800" b="1" dirty="0" smtClean="0"/>
              <a:t>Бытовые (встречаются редко)</a:t>
            </a:r>
            <a:endParaRPr lang="ru-RU" sz="2800" b="1" dirty="0"/>
          </a:p>
        </p:txBody>
      </p:sp>
      <p:pic>
        <p:nvPicPr>
          <p:cNvPr id="4" name="Рисунок 3" descr="CIMG27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2214554"/>
            <a:ext cx="3000396" cy="225029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715009" y="5072074"/>
            <a:ext cx="3428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Растительный орнамент на  полотенце </a:t>
            </a:r>
            <a:r>
              <a:rPr lang="ru-RU" b="1" i="1" dirty="0" err="1" smtClean="0"/>
              <a:t>Каргополья</a:t>
            </a:r>
            <a:endParaRPr lang="ru-RU" b="1" i="1" dirty="0" smtClean="0"/>
          </a:p>
          <a:p>
            <a:endParaRPr lang="ru-RU" b="1" i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Путешествуя по музеям Архангельской и Вологодской областей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лето 2009 1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643702" y="1500174"/>
            <a:ext cx="2322902" cy="3097203"/>
          </a:xfrm>
        </p:spPr>
      </p:pic>
      <p:pic>
        <p:nvPicPr>
          <p:cNvPr id="5" name="Рисунок 4" descr="лето 2009 1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1714488"/>
            <a:ext cx="3429024" cy="2571768"/>
          </a:xfrm>
          <a:prstGeom prst="rect">
            <a:avLst/>
          </a:prstGeom>
        </p:spPr>
      </p:pic>
      <p:pic>
        <p:nvPicPr>
          <p:cNvPr id="6" name="Рисунок 5" descr="лето 2009 1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4429132"/>
            <a:ext cx="3000364" cy="2250273"/>
          </a:xfrm>
          <a:prstGeom prst="rect">
            <a:avLst/>
          </a:prstGeom>
        </p:spPr>
      </p:pic>
      <p:pic>
        <p:nvPicPr>
          <p:cNvPr id="7" name="Рисунок 6" descr="лето 2009 09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1785926"/>
            <a:ext cx="3428992" cy="2571744"/>
          </a:xfrm>
          <a:prstGeom prst="rect">
            <a:avLst/>
          </a:prstGeom>
        </p:spPr>
      </p:pic>
      <p:pic>
        <p:nvPicPr>
          <p:cNvPr id="8" name="Рисунок 7" descr="лето 2009 10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00100" y="4286256"/>
            <a:ext cx="3428992" cy="257174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Заключение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00174"/>
            <a:ext cx="7929618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b="1" u="sng" dirty="0" smtClean="0"/>
              <a:t>Обрядовое полотенце– </a:t>
            </a:r>
            <a:r>
              <a:rPr lang="ru-RU" b="1" dirty="0" smtClean="0"/>
              <a:t>единственный ритуальный предмет из языческого прошлого, который без перерыва традиции используется в народном быту по своему прямому назначению – защищать святые углы, божницы, дверные и оконные проёмы. До сих пор оно используется при встрече дорогих гостей, в свадебных обрядах, на праздниках и похоронах.</a:t>
            </a:r>
            <a:endParaRPr lang="ru-RU" b="1" u="sng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/>
              <a:t>Список литературы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1. </a:t>
            </a:r>
            <a:r>
              <a:rPr lang="ru-RU" sz="2000" b="1" dirty="0" err="1" smtClean="0">
                <a:solidFill>
                  <a:schemeClr val="tx1"/>
                </a:solidFill>
              </a:rPr>
              <a:t>Блинова</a:t>
            </a:r>
            <a:r>
              <a:rPr lang="ru-RU" sz="2000" b="1" dirty="0" smtClean="0">
                <a:solidFill>
                  <a:schemeClr val="tx1"/>
                </a:solidFill>
              </a:rPr>
              <a:t>  Т. </a:t>
            </a:r>
            <a:r>
              <a:rPr lang="ru-RU" sz="2000" b="1" i="1" dirty="0" smtClean="0">
                <a:solidFill>
                  <a:schemeClr val="tx1"/>
                </a:solidFill>
              </a:rPr>
              <a:t>Рушники – наше языческое прошлое</a:t>
            </a:r>
            <a:r>
              <a:rPr lang="ru-RU" sz="2000" b="1" dirty="0" smtClean="0">
                <a:solidFill>
                  <a:schemeClr val="tx1"/>
                </a:solidFill>
              </a:rPr>
              <a:t>, 2002, Народное творчество, №7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2. </a:t>
            </a:r>
            <a:r>
              <a:rPr lang="ru-RU" sz="2000" b="1" dirty="0" err="1" smtClean="0">
                <a:solidFill>
                  <a:schemeClr val="tx1"/>
                </a:solidFill>
              </a:rPr>
              <a:t>Бломквист</a:t>
            </a:r>
            <a:r>
              <a:rPr lang="ru-RU" sz="2000" b="1" dirty="0" smtClean="0">
                <a:solidFill>
                  <a:schemeClr val="tx1"/>
                </a:solidFill>
              </a:rPr>
              <a:t> Е.Э. </a:t>
            </a:r>
            <a:r>
              <a:rPr lang="ru-RU" sz="2000" b="1" i="1" dirty="0" smtClean="0">
                <a:solidFill>
                  <a:schemeClr val="tx1"/>
                </a:solidFill>
              </a:rPr>
              <a:t>Полотенце в русском быту. Путеводитель по Русскому музею, </a:t>
            </a:r>
            <a:r>
              <a:rPr lang="ru-RU" sz="2000" b="1" dirty="0" smtClean="0">
                <a:solidFill>
                  <a:schemeClr val="tx1"/>
                </a:solidFill>
              </a:rPr>
              <a:t>Л., 1984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3. Горбунова Р.В. </a:t>
            </a:r>
            <a:r>
              <a:rPr lang="ru-RU" sz="2000" b="1" i="1" dirty="0" smtClean="0">
                <a:solidFill>
                  <a:schemeClr val="tx1"/>
                </a:solidFill>
              </a:rPr>
              <a:t>Русь – синеокая страна, </a:t>
            </a:r>
            <a:r>
              <a:rPr lang="ru-RU" sz="2000" b="1" dirty="0" smtClean="0">
                <a:solidFill>
                  <a:schemeClr val="tx1"/>
                </a:solidFill>
              </a:rPr>
              <a:t>2007, №25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4. </a:t>
            </a:r>
            <a:r>
              <a:rPr lang="ru-RU" sz="2000" b="1" dirty="0" err="1" smtClean="0">
                <a:solidFill>
                  <a:schemeClr val="tx1"/>
                </a:solidFill>
              </a:rPr>
              <a:t>Голубкова</a:t>
            </a:r>
            <a:r>
              <a:rPr lang="ru-RU" sz="2000" b="1" dirty="0" smtClean="0">
                <a:solidFill>
                  <a:schemeClr val="tx1"/>
                </a:solidFill>
              </a:rPr>
              <a:t> О.В. </a:t>
            </a:r>
            <a:r>
              <a:rPr lang="ru-RU" sz="2000" b="1" i="1" dirty="0" smtClean="0">
                <a:solidFill>
                  <a:schemeClr val="tx1"/>
                </a:solidFill>
              </a:rPr>
              <a:t>Образ богини – Матери в традиционной культуре Русского Севера, </a:t>
            </a:r>
            <a:r>
              <a:rPr lang="ru-RU" sz="2000" b="1" dirty="0" smtClean="0">
                <a:solidFill>
                  <a:schemeClr val="tx1"/>
                </a:solidFill>
              </a:rPr>
              <a:t>Петрозаводск, 2003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5. Кожевникова Л. </a:t>
            </a:r>
            <a:r>
              <a:rPr lang="ru-RU" sz="2000" b="1" i="1" dirty="0" smtClean="0">
                <a:solidFill>
                  <a:schemeClr val="tx1"/>
                </a:solidFill>
              </a:rPr>
              <a:t>Ткачество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Кокшеньги</a:t>
            </a:r>
            <a:r>
              <a:rPr lang="ru-RU" sz="2000" b="1" i="1" dirty="0" smtClean="0">
                <a:solidFill>
                  <a:schemeClr val="tx1"/>
                </a:solidFill>
              </a:rPr>
              <a:t>, </a:t>
            </a:r>
            <a:r>
              <a:rPr lang="ru-RU" sz="2000" b="1" dirty="0" smtClean="0">
                <a:solidFill>
                  <a:schemeClr val="tx1"/>
                </a:solidFill>
              </a:rPr>
              <a:t>Вологда, 1962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6. Маслова Г.С. </a:t>
            </a:r>
            <a:r>
              <a:rPr lang="ru-RU" sz="2000" b="1" i="1" dirty="0" smtClean="0">
                <a:solidFill>
                  <a:schemeClr val="tx1"/>
                </a:solidFill>
              </a:rPr>
              <a:t>Бытовые сюжеты в русской народной вышивке, </a:t>
            </a:r>
            <a:r>
              <a:rPr lang="ru-RU" sz="2000" b="1" dirty="0" smtClean="0">
                <a:solidFill>
                  <a:schemeClr val="tx1"/>
                </a:solidFill>
              </a:rPr>
              <a:t>Советская этнография, 1970, №6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7. Рыбаков Б.А. </a:t>
            </a:r>
            <a:r>
              <a:rPr lang="ru-RU" sz="2000" b="1" i="1" dirty="0" smtClean="0">
                <a:solidFill>
                  <a:schemeClr val="tx1"/>
                </a:solidFill>
              </a:rPr>
              <a:t>Язычество древних славян, </a:t>
            </a:r>
            <a:r>
              <a:rPr lang="ru-RU" sz="2000" b="1" dirty="0" smtClean="0">
                <a:solidFill>
                  <a:schemeClr val="tx1"/>
                </a:solidFill>
              </a:rPr>
              <a:t>М., 1981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8. Фасмер М. </a:t>
            </a:r>
            <a:r>
              <a:rPr lang="ru-RU" sz="2000" b="1" i="1" dirty="0" smtClean="0">
                <a:solidFill>
                  <a:schemeClr val="tx1"/>
                </a:solidFill>
              </a:rPr>
              <a:t>Этимологический словарь русского языка, </a:t>
            </a:r>
            <a:r>
              <a:rPr lang="ru-RU" sz="2000" b="1" dirty="0" smtClean="0">
                <a:solidFill>
                  <a:schemeClr val="tx1"/>
                </a:solidFill>
              </a:rPr>
              <a:t>СПб, 1996</a:t>
            </a:r>
          </a:p>
          <a:p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Цели и задачи исследования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900618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/>
            <a:r>
              <a:rPr lang="ru-RU" sz="2400" b="1" u="sng" dirty="0" smtClean="0"/>
              <a:t>Цель исследования </a:t>
            </a:r>
            <a:r>
              <a:rPr lang="ru-RU" sz="2400" b="1" dirty="0" smtClean="0"/>
              <a:t>– изучение и анализ использования ритуального полотенца в традиционной культуре Русского Севера</a:t>
            </a:r>
          </a:p>
          <a:p>
            <a:pPr algn="ctr"/>
            <a:r>
              <a:rPr lang="ru-RU" sz="2400" b="1" u="sng" dirty="0" smtClean="0"/>
              <a:t>Задачи:</a:t>
            </a:r>
          </a:p>
          <a:p>
            <a:pPr algn="ctr"/>
            <a:r>
              <a:rPr lang="ru-RU" sz="2400" b="1" dirty="0" smtClean="0"/>
              <a:t>1. рассмотреть обрядовую роль полотенец в традиционной культуре Русского Севера;</a:t>
            </a:r>
          </a:p>
          <a:p>
            <a:pPr algn="ctr"/>
            <a:r>
              <a:rPr lang="ru-RU" sz="2400" b="1" dirty="0" smtClean="0"/>
              <a:t>2. проанализировать орнаментальные мотивы северной вышивки;</a:t>
            </a:r>
          </a:p>
          <a:p>
            <a:pPr algn="ctr"/>
            <a:r>
              <a:rPr lang="ru-RU" sz="2400" b="1" dirty="0" smtClean="0"/>
              <a:t>3. выявить особенности народной вышивки Русского Севера</a:t>
            </a:r>
            <a:endParaRPr lang="ru-RU" sz="2400" b="1" dirty="0"/>
          </a:p>
        </p:txBody>
      </p:sp>
      <p:pic>
        <p:nvPicPr>
          <p:cNvPr id="4" name="Рисунок 3" descr="CIMG78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48286" y="2786034"/>
            <a:ext cx="3309994" cy="2482496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Актуальность проблемы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1600200"/>
            <a:ext cx="3971924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sz="2400" b="1" i="1" dirty="0" smtClean="0"/>
              <a:t>Важность и актуальность данного исследования заключается в том, что полотенце на протяжении многих столетий остаётся обязательным атрибутом в проведении праздников, обрядов; оно является необходимым элементом крестьянского быта. Считаю данную тему интересной, познавательной, современной, необходимой для изучения культуры родного края.</a:t>
            </a:r>
            <a:endParaRPr lang="ru-RU" sz="2400" b="1" i="1" dirty="0"/>
          </a:p>
        </p:txBody>
      </p:sp>
      <p:pic>
        <p:nvPicPr>
          <p:cNvPr id="5" name="Рисунок 4" descr="CIMG27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643050"/>
            <a:ext cx="3643338" cy="2970114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71472" y="4786322"/>
            <a:ext cx="3929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Фото из этнографического уголка</a:t>
            </a:r>
          </a:p>
          <a:p>
            <a:pPr algn="ctr"/>
            <a:r>
              <a:rPr lang="ru-RU" b="1" i="1" dirty="0" smtClean="0"/>
              <a:t>кабинета русского языка и литературы</a:t>
            </a:r>
          </a:p>
          <a:p>
            <a:pPr algn="ctr"/>
            <a:r>
              <a:rPr lang="ru-RU" b="1" i="1" dirty="0" smtClean="0"/>
              <a:t>МОУ «СОШ №23»</a:t>
            </a:r>
            <a:endParaRPr lang="ru-RU" b="1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Степень научной разработанности проблемы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/>
              <a:t>К изучению традиций, связанных с использованием ритуального полотенца в России, а также его функций и эстетической значимости обращались известные учёные:</a:t>
            </a:r>
          </a:p>
          <a:p>
            <a:pPr>
              <a:buNone/>
            </a:pPr>
            <a:r>
              <a:rPr lang="ru-RU" sz="2400" b="1" dirty="0" smtClean="0"/>
              <a:t>     </a:t>
            </a:r>
            <a:r>
              <a:rPr lang="ru-RU" sz="2400" b="1" i="1" dirty="0" smtClean="0"/>
              <a:t>Б.А.Рыбаков</a:t>
            </a:r>
          </a:p>
          <a:p>
            <a:pPr>
              <a:buNone/>
            </a:pPr>
            <a:r>
              <a:rPr lang="ru-RU" sz="2400" b="1" i="1" dirty="0" smtClean="0"/>
              <a:t>      В.В.Стасов</a:t>
            </a:r>
          </a:p>
          <a:p>
            <a:pPr>
              <a:buNone/>
            </a:pPr>
            <a:r>
              <a:rPr lang="ru-RU" sz="2400" b="1" i="1" dirty="0" smtClean="0"/>
              <a:t>      А.Н.Афанасьев</a:t>
            </a:r>
          </a:p>
          <a:p>
            <a:pPr>
              <a:buNone/>
            </a:pPr>
            <a:r>
              <a:rPr lang="ru-RU" sz="2400" b="1" i="1" dirty="0" smtClean="0"/>
              <a:t>      Г.С.Маслова и др.</a:t>
            </a:r>
            <a:endParaRPr lang="ru-RU" sz="2400" b="1" dirty="0"/>
          </a:p>
        </p:txBody>
      </p:sp>
      <p:pic>
        <p:nvPicPr>
          <p:cNvPr id="4" name="Рисунок 3" descr="лето 2009 1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3071810"/>
            <a:ext cx="3524243" cy="2643182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Методы исследования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/>
              <a:t>Намеченная в работе проблематика потребовала особого внимания к методам исследования.</a:t>
            </a:r>
          </a:p>
          <a:p>
            <a:r>
              <a:rPr lang="ru-RU" sz="2400" b="1" dirty="0" smtClean="0"/>
              <a:t>Использовались следующие методы:</a:t>
            </a:r>
          </a:p>
          <a:p>
            <a:r>
              <a:rPr lang="ru-RU" sz="2400" b="1" dirty="0" smtClean="0"/>
              <a:t>-</a:t>
            </a:r>
            <a:r>
              <a:rPr lang="ru-RU" sz="2400" b="1" i="1" dirty="0" smtClean="0"/>
              <a:t>интеграционный;</a:t>
            </a:r>
          </a:p>
          <a:p>
            <a:r>
              <a:rPr lang="ru-RU" sz="2400" b="1" i="1" dirty="0" smtClean="0"/>
              <a:t>- исторический метод;</a:t>
            </a:r>
          </a:p>
          <a:p>
            <a:r>
              <a:rPr lang="ru-RU" sz="2400" b="1" i="1" dirty="0" smtClean="0"/>
              <a:t>- метод научной объективности;</a:t>
            </a:r>
          </a:p>
          <a:p>
            <a:r>
              <a:rPr lang="ru-RU" sz="2400" b="1" i="1" dirty="0" smtClean="0"/>
              <a:t>- метод личностного подхода;</a:t>
            </a:r>
          </a:p>
          <a:p>
            <a:r>
              <a:rPr lang="ru-RU" sz="2400" b="1" i="1" dirty="0" smtClean="0"/>
              <a:t>- логический метод</a:t>
            </a:r>
            <a:endParaRPr lang="ru-RU" sz="2400" b="1" dirty="0"/>
          </a:p>
        </p:txBody>
      </p:sp>
      <p:pic>
        <p:nvPicPr>
          <p:cNvPr id="4" name="Рисунок 3" descr="CIMG78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3071810"/>
            <a:ext cx="2571768" cy="1928827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Что такое РУШНИК?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614866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В словаре М.Фасмера «</a:t>
            </a:r>
            <a:r>
              <a:rPr lang="ru-RU" sz="2400" b="1" i="1" dirty="0" smtClean="0">
                <a:solidFill>
                  <a:schemeClr val="tx1"/>
                </a:solidFill>
              </a:rPr>
              <a:t>РУШИТЬ – ЗНАЧИТ «ЛОМАТЬ, РВАТЬ», значит, </a:t>
            </a:r>
            <a:r>
              <a:rPr lang="ru-RU" sz="2400" b="1" i="1" u="sng" dirty="0" smtClean="0">
                <a:solidFill>
                  <a:schemeClr val="tx1"/>
                </a:solidFill>
              </a:rPr>
              <a:t>рушник – оторванный кусок ткани, отрез;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Исследователь, академик Б.Рыбаков говорит, что </a:t>
            </a:r>
            <a:r>
              <a:rPr lang="ru-RU" sz="2400" b="1" i="1" u="sng" dirty="0" smtClean="0">
                <a:solidFill>
                  <a:schemeClr val="tx1"/>
                </a:solidFill>
              </a:rPr>
              <a:t>«рушник – изделие глубоко символичное, многозначное. Он по праву считается символическим напоминанием о связи человека с его родом, предками»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лето 2009 0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1857364"/>
            <a:ext cx="2928958" cy="390527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643570" y="5786454"/>
            <a:ext cx="3143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Фото. Музей народной </a:t>
            </a:r>
          </a:p>
          <a:p>
            <a:r>
              <a:rPr lang="ru-RU" b="1" i="1" dirty="0" smtClean="0"/>
              <a:t>культуры, </a:t>
            </a:r>
            <a:r>
              <a:rPr lang="ru-RU" b="1" i="1" dirty="0" err="1" smtClean="0"/>
              <a:t>Тарнога</a:t>
            </a:r>
            <a:r>
              <a:rPr lang="ru-RU" b="1" i="1" dirty="0" smtClean="0"/>
              <a:t>,</a:t>
            </a:r>
          </a:p>
          <a:p>
            <a:r>
              <a:rPr lang="ru-RU" b="1" i="1" dirty="0" smtClean="0"/>
              <a:t>Вологодская область</a:t>
            </a:r>
            <a:endParaRPr lang="ru-RU" b="1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Полотенца для родильных и крестильных обрядов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86380" y="1600200"/>
            <a:ext cx="3400420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2400" b="1" dirty="0" smtClean="0"/>
              <a:t>Такие полотенца несли огромную смысловую нагрузку:</a:t>
            </a:r>
          </a:p>
          <a:p>
            <a:pPr>
              <a:buNone/>
            </a:pPr>
            <a:r>
              <a:rPr lang="ru-RU" sz="2400" b="1" dirty="0" smtClean="0"/>
              <a:t>    младенец появлялся на свет и его заворачивали в полотенце, которое служило символическим оберегом от трудностей жизни.</a:t>
            </a:r>
            <a:endParaRPr lang="ru-RU" sz="2400" b="1" dirty="0"/>
          </a:p>
        </p:txBody>
      </p:sp>
      <p:pic>
        <p:nvPicPr>
          <p:cNvPr id="4" name="Рисунок 3" descr="CIMG27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809599" y="2262179"/>
            <a:ext cx="3810026" cy="2857520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928662" y="5661248"/>
            <a:ext cx="38073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Полотенце многоцелевого назначения</a:t>
            </a:r>
          </a:p>
          <a:p>
            <a:r>
              <a:rPr lang="ru-RU" b="1" i="1" dirty="0" err="1" smtClean="0"/>
              <a:t>Каргополье</a:t>
            </a:r>
            <a:r>
              <a:rPr lang="ru-RU" b="1" i="1" dirty="0" smtClean="0"/>
              <a:t>, середина 20-го века</a:t>
            </a:r>
            <a:endParaRPr lang="ru-RU" b="1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86808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СВАДЕБНЫЕ ПОЛОТЕНЦА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CIMG27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214283" y="2143116"/>
            <a:ext cx="4000528" cy="3000396"/>
          </a:xfrm>
          <a:ln w="57150">
            <a:solidFill>
              <a:srgbClr val="FFFF00"/>
            </a:solidFill>
          </a:ln>
        </p:spPr>
      </p:pic>
      <p:pic>
        <p:nvPicPr>
          <p:cNvPr id="5" name="Рисунок 4" descr="CIMG27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964882" y="2125255"/>
            <a:ext cx="3857653" cy="2893240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71472" y="5661248"/>
            <a:ext cx="40725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Полотенце привезено из </a:t>
            </a:r>
            <a:r>
              <a:rPr lang="ru-RU" b="1" i="1" dirty="0" err="1" smtClean="0"/>
              <a:t>Плесецкого</a:t>
            </a:r>
            <a:r>
              <a:rPr lang="ru-RU" b="1" i="1" dirty="0" smtClean="0"/>
              <a:t>  района Архангельской области</a:t>
            </a:r>
          </a:p>
          <a:p>
            <a:r>
              <a:rPr lang="ru-RU" b="1" i="1" dirty="0" smtClean="0"/>
              <a:t>(середина 20-го века)</a:t>
            </a:r>
            <a:endParaRPr lang="ru-RU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788024" y="5589240"/>
            <a:ext cx="41269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Полотенце привезено из </a:t>
            </a:r>
            <a:r>
              <a:rPr lang="ru-RU" b="1" i="1" dirty="0" err="1" smtClean="0"/>
              <a:t>Тарногского</a:t>
            </a:r>
            <a:r>
              <a:rPr lang="ru-RU" b="1" i="1" dirty="0" smtClean="0"/>
              <a:t>  района Вологодской области</a:t>
            </a:r>
          </a:p>
          <a:p>
            <a:r>
              <a:rPr lang="ru-RU" b="1" i="1" dirty="0" smtClean="0"/>
              <a:t>(30-е годы 20-го века)</a:t>
            </a:r>
            <a:endParaRPr lang="ru-RU" b="1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Полотенца для обрядов периода сбора урожая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471990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sz="2400" b="1" dirty="0" smtClean="0"/>
              <a:t>Как правило, такие полотенца украшены традиционной для Русского Севера вышивкой – КРАСНЫМ ПО БЕЛОМУ.</a:t>
            </a:r>
          </a:p>
          <a:p>
            <a:r>
              <a:rPr lang="ru-RU" sz="2400" b="1" dirty="0" smtClean="0"/>
              <a:t>Вышитые символы – РОМБЫ, ГЕОМЕТРИЧЕСКИЙ ОРНАМЕНТ, СВАСТИКА, ФИГУРА БОГИНИ-БЕРЕГИНИ МАКОШЬ – говорят о том, что полотенце предназначалось для обрядов осеннего сбора урожая.</a:t>
            </a:r>
            <a:endParaRPr lang="ru-RU" sz="2400" b="1" dirty="0"/>
          </a:p>
        </p:txBody>
      </p:sp>
      <p:pic>
        <p:nvPicPr>
          <p:cNvPr id="4" name="Рисунок 3" descr="лето 2009 0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1643050"/>
            <a:ext cx="2946836" cy="3929114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357818" y="5643578"/>
            <a:ext cx="3724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Фото. Музей народной культуры.</a:t>
            </a:r>
          </a:p>
          <a:p>
            <a:r>
              <a:rPr lang="ru-RU" b="1" i="1" dirty="0" err="1" smtClean="0"/>
              <a:t>Тарногский</a:t>
            </a:r>
            <a:r>
              <a:rPr lang="ru-RU" b="1" i="1" dirty="0" smtClean="0"/>
              <a:t> Городок, Вологодская</a:t>
            </a:r>
          </a:p>
          <a:p>
            <a:r>
              <a:rPr lang="ru-RU" b="1" i="1" dirty="0" smtClean="0"/>
              <a:t>область</a:t>
            </a:r>
            <a:endParaRPr lang="ru-RU" b="1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</TotalTime>
  <Words>787</Words>
  <Application>Microsoft Office PowerPoint</Application>
  <PresentationFormat>Экран (4:3)</PresentationFormat>
  <Paragraphs>91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10 ежегодная научно-практическая конференция «ЛОМОНОСОВА ДОСТОЙНЫЕ ПОТОМКИ», посвящённая 300-летию со дня рождения М.В.Ломоносова</vt:lpstr>
      <vt:lpstr>Цели и задачи исследования</vt:lpstr>
      <vt:lpstr>Актуальность проблемы</vt:lpstr>
      <vt:lpstr>Степень научной разработанности проблемы</vt:lpstr>
      <vt:lpstr>Методы исследования</vt:lpstr>
      <vt:lpstr>Что такое РУШНИК?</vt:lpstr>
      <vt:lpstr>Полотенца для родильных и крестильных обрядов</vt:lpstr>
      <vt:lpstr>СВАДЕБНЫЕ ПОЛОТЕНЦА</vt:lpstr>
      <vt:lpstr>Полотенца для обрядов периода сбора урожая</vt:lpstr>
      <vt:lpstr>Обрядовая роль полотенца - рушника</vt:lpstr>
      <vt:lpstr>Орнаментальные мотивы северной вышивки</vt:lpstr>
      <vt:lpstr>Мотивы северной вышивки</vt:lpstr>
      <vt:lpstr>Путешествуя по музеям Архангельской и Вологодской областей</vt:lpstr>
      <vt:lpstr>Заключение</vt:lpstr>
      <vt:lpstr>Список литературы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образования администрации Северодвинска МОУ ДОД Детско-юношеский центр 12 открытая городская учебно- исследовательская  конференция школьников «ЮНОСТЬ СЕВЕРОДВИНСКА» СЕКЦИЯ ЭТНОГРАФИИ</dc:title>
  <dc:creator>Натаха</dc:creator>
  <cp:lastModifiedBy>Maks</cp:lastModifiedBy>
  <cp:revision>28</cp:revision>
  <dcterms:created xsi:type="dcterms:W3CDTF">2010-02-10T12:39:48Z</dcterms:created>
  <dcterms:modified xsi:type="dcterms:W3CDTF">2013-03-02T18:14:10Z</dcterms:modified>
</cp:coreProperties>
</file>