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97" r:id="rId5"/>
    <p:sldId id="313" r:id="rId6"/>
    <p:sldId id="314" r:id="rId7"/>
    <p:sldId id="298" r:id="rId8"/>
    <p:sldId id="300" r:id="rId9"/>
    <p:sldId id="312" r:id="rId10"/>
    <p:sldId id="31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FFFF"/>
    <a:srgbClr val="D9ED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20A3A-9012-44E8-87B6-563285FB0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6CAC-200A-4462-B38F-262FEF4F3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276A-75E2-477E-A730-ABC3D7BE5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BEAA-AEB8-4449-BE1B-80D2F99E9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01CDF-8707-44B9-B146-311EF926E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26A8-9817-4C42-B245-F5E1A081B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E3376-7A55-43EB-920D-F6CB67925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01B71-6F09-4FF5-9906-ECB14C13C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2E11C-8EA8-4861-A091-8C639A1FB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C836-0AB0-4EE5-99BC-4820BEE1B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5655-CF33-4740-B568-F38DE60C2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DACE493-D89C-42FA-8642-3BD05F906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/>
          <a:lstStyle/>
          <a:p>
            <a:pPr eaLnBrk="1" hangingPunct="1"/>
            <a:r>
              <a:rPr lang="ru-RU" sz="4000" smtClean="0"/>
              <a:t>Социализация личности ребенка  в условиях сельского социума.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sz="2400" smtClean="0"/>
              <a:t>Токарева Г.Р. – заместитель директора по воспитательной работе </a:t>
            </a:r>
          </a:p>
          <a:p>
            <a:pPr algn="r" eaLnBrk="1" hangingPunct="1"/>
            <a:r>
              <a:rPr lang="ru-RU" sz="2400" smtClean="0"/>
              <a:t>МБОУ «Матюшинская СОШ</a:t>
            </a:r>
            <a:r>
              <a:rPr lang="ru-RU" smtClean="0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248150" y="0"/>
          <a:ext cx="5076825" cy="3678238"/>
        </p:xfrm>
        <a:graphic>
          <a:graphicData uri="http://schemas.openxmlformats.org/presentationml/2006/ole">
            <p:oleObj spid="_x0000_s25602" name="Диаграмма" r:id="rId3" imgW="4114709" imgH="2981416" progId="MSGraph.Chart.8">
              <p:embed followColorScheme="full"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4925" y="3279775"/>
          <a:ext cx="5076825" cy="3821113"/>
        </p:xfrm>
        <a:graphic>
          <a:graphicData uri="http://schemas.openxmlformats.org/presentationml/2006/ole">
            <p:oleObj spid="_x0000_s25603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-36513" y="333375"/>
            <a:ext cx="4356101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latin typeface="Arial" charset="0"/>
              </a:rPr>
              <a:t>Государственные награды: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4925" y="909638"/>
            <a:ext cx="43561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563" indent="-182563">
              <a:buFontTx/>
              <a:buChar char="•"/>
            </a:pPr>
            <a:r>
              <a:rPr lang="ru-RU" sz="2000" b="1"/>
              <a:t>Почетный работник общего образования России – 1</a:t>
            </a:r>
          </a:p>
          <a:p>
            <a:pPr marL="182563" indent="-182563">
              <a:buFontTx/>
              <a:buChar char="•"/>
            </a:pPr>
            <a:r>
              <a:rPr lang="ru-RU" sz="2000" b="1"/>
              <a:t>Заслуженный учитель     Республики Татарстан – 1</a:t>
            </a:r>
          </a:p>
          <a:p>
            <a:pPr marL="182563" indent="-182563">
              <a:buFontTx/>
              <a:buChar char="•"/>
            </a:pPr>
            <a:r>
              <a:rPr lang="ru-RU" sz="2000" b="1"/>
              <a:t>За заслуги в образовании – 1</a:t>
            </a:r>
          </a:p>
          <a:p>
            <a:pPr marL="182563" indent="-182563">
              <a:buFontTx/>
              <a:buChar char="•"/>
            </a:pPr>
            <a:r>
              <a:rPr lang="ru-RU" sz="2000" b="1"/>
              <a:t>Почетная грамота МО и Н РФ – 3</a:t>
            </a:r>
          </a:p>
          <a:p>
            <a:pPr marL="182563" indent="-182563">
              <a:buFontTx/>
              <a:buChar char="•"/>
            </a:pPr>
            <a:r>
              <a:rPr lang="ru-RU" sz="2000" b="1"/>
              <a:t>Почетная грамота МО и Н РТ - 5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276" grpId="0"/>
      <p:bldOleChart spid="54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Социализация</a:t>
            </a:r>
            <a:r>
              <a:rPr lang="ru-RU" smtClean="0"/>
              <a:t>– развитие человека на протяжении всей его жизни во взаимодействии с окружающей средой в процессе усвоения и воспроизводства социальных норм и культурных ценностей, а также саморазвития и самореализации в том обществе, к которому он принадлежит.</a:t>
            </a:r>
          </a:p>
          <a:p>
            <a:pPr eaLnBrk="1" hangingPunct="1">
              <a:buFontTx/>
              <a:buNone/>
            </a:pPr>
            <a:r>
              <a:rPr lang="ru-RU" smtClean="0"/>
              <a:t>Понятие «социализация» связано с такими понятиями, как «воспитание», «обучение», «развитие личности».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3810000" y="2667000"/>
            <a:ext cx="1752600" cy="1371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ШКОЛА</a:t>
            </a:r>
          </a:p>
        </p:txBody>
      </p: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838200" y="1828800"/>
            <a:ext cx="2514600" cy="914400"/>
          </a:xfrm>
          <a:prstGeom prst="hexagon">
            <a:avLst>
              <a:gd name="adj" fmla="val 6875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Верхнеуслонский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Дом школьников</a:t>
            </a:r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0" y="3048000"/>
            <a:ext cx="2743200" cy="838200"/>
          </a:xfrm>
          <a:prstGeom prst="hexagon">
            <a:avLst>
              <a:gd name="adj" fmla="val 81818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Филиал ОАО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«Татагрохимсервис»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Матюшинский карьер</a:t>
            </a:r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1403350" y="4149725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Приволжский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лесхоз</a:t>
            </a:r>
          </a:p>
          <a:p>
            <a:pPr algn="ctr"/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3429000" y="4953000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ОАО «Красный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Восток Агро»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638800" y="4191000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Матюшинский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ФАП</a:t>
            </a:r>
          </a:p>
        </p:txBody>
      </p:sp>
      <p:sp>
        <p:nvSpPr>
          <p:cNvPr id="6152" name="AutoShape 11"/>
          <p:cNvSpPr>
            <a:spLocks noChangeArrowheads="1"/>
          </p:cNvSpPr>
          <p:nvPr/>
        </p:nvSpPr>
        <p:spPr bwMode="auto">
          <a:xfrm>
            <a:off x="5715000" y="1828800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Сельский дом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культуры,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библиотека</a:t>
            </a: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3419475" y="1052513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КГПУ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(географический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факультет)</a:t>
            </a:r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 flipH="1">
            <a:off x="3429000" y="38862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5" name="Line 15"/>
          <p:cNvSpPr>
            <a:spLocks noChangeShapeType="1"/>
          </p:cNvSpPr>
          <p:nvPr/>
        </p:nvSpPr>
        <p:spPr bwMode="auto">
          <a:xfrm flipH="1" flipV="1">
            <a:off x="28194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6" name="Line 16"/>
          <p:cNvSpPr>
            <a:spLocks noChangeShapeType="1"/>
          </p:cNvSpPr>
          <p:nvPr/>
        </p:nvSpPr>
        <p:spPr bwMode="auto">
          <a:xfrm flipH="1" flipV="1">
            <a:off x="3200400" y="2514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 flipH="1" flipV="1">
            <a:off x="4643438" y="1989138"/>
            <a:ext cx="0" cy="614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>
            <a:off x="5334000" y="3962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9" name="Line 19"/>
          <p:cNvSpPr>
            <a:spLocks noChangeShapeType="1"/>
          </p:cNvSpPr>
          <p:nvPr/>
        </p:nvSpPr>
        <p:spPr bwMode="auto">
          <a:xfrm flipV="1">
            <a:off x="5334000" y="25146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0" name="Line 20"/>
          <p:cNvSpPr>
            <a:spLocks noChangeShapeType="1"/>
          </p:cNvSpPr>
          <p:nvPr/>
        </p:nvSpPr>
        <p:spPr bwMode="auto">
          <a:xfrm flipV="1">
            <a:off x="5638800" y="3429000"/>
            <a:ext cx="6858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1" name="Line 21"/>
          <p:cNvSpPr>
            <a:spLocks noChangeShapeType="1"/>
          </p:cNvSpPr>
          <p:nvPr/>
        </p:nvSpPr>
        <p:spPr bwMode="auto">
          <a:xfrm flipH="1">
            <a:off x="4572000" y="4114800"/>
            <a:ext cx="1905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2" name="AutoShape 27"/>
          <p:cNvSpPr>
            <a:spLocks noChangeArrowheads="1"/>
          </p:cNvSpPr>
          <p:nvPr/>
        </p:nvSpPr>
        <p:spPr bwMode="auto">
          <a:xfrm>
            <a:off x="6324600" y="2971800"/>
            <a:ext cx="2819400" cy="914400"/>
          </a:xfrm>
          <a:prstGeom prst="hexagon">
            <a:avLst>
              <a:gd name="adj" fmla="val 77083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Республиканский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 центр безопасности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жизнедеятельности </a:t>
            </a:r>
          </a:p>
          <a:p>
            <a:pPr algn="ctr"/>
            <a:endParaRPr lang="ru-RU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63" name="AutoShape 11"/>
          <p:cNvSpPr>
            <a:spLocks noChangeArrowheads="1"/>
          </p:cNvSpPr>
          <p:nvPr/>
        </p:nvSpPr>
        <p:spPr bwMode="auto">
          <a:xfrm>
            <a:off x="5715000" y="1828800"/>
            <a:ext cx="2286000" cy="914400"/>
          </a:xfrm>
          <a:prstGeom prst="hexagon">
            <a:avLst>
              <a:gd name="adj" fmla="val 62500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Сельский дом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культуры,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библиотека</a:t>
            </a:r>
          </a:p>
        </p:txBody>
      </p:sp>
      <p:sp>
        <p:nvSpPr>
          <p:cNvPr id="6164" name="AutoShape 27"/>
          <p:cNvSpPr>
            <a:spLocks noChangeArrowheads="1"/>
          </p:cNvSpPr>
          <p:nvPr/>
        </p:nvSpPr>
        <p:spPr bwMode="auto">
          <a:xfrm>
            <a:off x="6324600" y="2971800"/>
            <a:ext cx="2819400" cy="914400"/>
          </a:xfrm>
          <a:prstGeom prst="hexagon">
            <a:avLst>
              <a:gd name="adj" fmla="val 77083"/>
              <a:gd name="vf" fmla="val 1154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Республиканский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 центр безопасности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жизнедеятельности </a:t>
            </a:r>
          </a:p>
          <a:p>
            <a:pPr algn="ctr"/>
            <a:endParaRPr lang="ru-RU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4213" y="115888"/>
            <a:ext cx="75596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Инновационная деятельность школы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50825" y="1412875"/>
            <a:ext cx="24479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Школа </a:t>
            </a:r>
          </a:p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молодого </a:t>
            </a:r>
          </a:p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Фермера</a:t>
            </a:r>
          </a:p>
          <a:p>
            <a:pPr algn="ctr">
              <a:defRPr/>
            </a:pPr>
            <a:r>
              <a:rPr lang="ru-RU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01.09.2004 г.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916238" y="1412875"/>
            <a:ext cx="3240087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Учебный пункт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 обучению граждан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начальным знаниям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в области обороны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 их подготовки по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основам военной службы.</a:t>
            </a:r>
            <a:endParaRPr lang="ru-RU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01.08.2007 г.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370638" y="1412875"/>
            <a:ext cx="2449512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Кадетский </a:t>
            </a:r>
          </a:p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класс</a:t>
            </a:r>
          </a:p>
          <a:p>
            <a:pPr algn="ctr">
              <a:defRPr/>
            </a:pPr>
            <a:r>
              <a:rPr lang="ru-RU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01.09.2007 г.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356100" y="9080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56100" y="908050"/>
            <a:ext cx="32400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1476375" y="908050"/>
            <a:ext cx="2879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50825" y="3213100"/>
            <a:ext cx="2447925" cy="287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916238" y="3644900"/>
            <a:ext cx="3240087" cy="3024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370638" y="3213100"/>
            <a:ext cx="2449512" cy="287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3850" y="3284538"/>
            <a:ext cx="22320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По совместным приказам Министерства сельского хозяйства и продовольствия РТ и Министерства образования и науки РТ № 745/187/2 от 08. 08. 2003 года и №460/96/2 от 09. 04. 2004 года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373813" y="3213100"/>
            <a:ext cx="25193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Во исполнение Государственной программы «Патриотическое воспитание граждан Российской Федерации на 2006-2010 годы», Постановления Кабинета Министров Республики Татарстан №720 от 19. 12. 02 «О развитии кадетского образования в РТ» 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60700" y="3789363"/>
            <a:ext cx="302418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В соответствии с Федеральным Законом «О воинской обязанности и военной службе и во исполнение Постановления Правительства Российской Федерации от 31 декабря 1999 года №1441 «Об утверждении Положения о подготовке граждан Российской Федерации к военной службе»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FF0000"/>
                </a:solidFill>
              </a:rPr>
              <a:t>Почему школа выбирает агротехнический профиль.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381000" y="1981200"/>
            <a:ext cx="4191000" cy="3581400"/>
          </a:xfrm>
        </p:spPr>
        <p:txBody>
          <a:bodyPr/>
          <a:lstStyle/>
          <a:p>
            <a:r>
              <a:rPr lang="ru-RU" sz="2400"/>
              <a:t>Статистика трудоустрой-ства выпускников:</a:t>
            </a:r>
          </a:p>
          <a:p>
            <a:pPr>
              <a:buFont typeface="Wingdings" pitchFamily="2" charset="2"/>
              <a:buNone/>
            </a:pPr>
            <a:endParaRPr lang="ru-RU" sz="2400"/>
          </a:p>
          <a:p>
            <a:endParaRPr lang="ru-RU" sz="24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 flipH="1">
            <a:off x="4800600" y="205740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 flipH="1">
            <a:off x="4572000" y="1905000"/>
            <a:ext cx="419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компьютерного профтестирования.</a:t>
            </a: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28600" y="2895600"/>
          <a:ext cx="3733800" cy="3702050"/>
        </p:xfrm>
        <a:graphic>
          <a:graphicData uri="http://schemas.openxmlformats.org/presentationml/2006/ole">
            <p:oleObj spid="_x0000_s26626" name="Диаграмма" r:id="rId4" imgW="2762305" imgH="2695557" progId="MSGraph.Chart.8">
              <p:embed followColorScheme="full"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3962400" y="3103563"/>
          <a:ext cx="4818063" cy="3754437"/>
        </p:xfrm>
        <a:graphic>
          <a:graphicData uri="http://schemas.openxmlformats.org/presentationml/2006/ole">
            <p:oleObj spid="_x0000_s26627" name="Диаграмма" r:id="rId5" imgW="4152770" imgH="324811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9398" grpId="0"/>
      <p:bldOleChart spid="593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3"/>
          <p:cNvSpPr>
            <a:spLocks noChangeArrowheads="1"/>
          </p:cNvSpPr>
          <p:nvPr/>
        </p:nvSpPr>
        <p:spPr bwMode="auto">
          <a:xfrm>
            <a:off x="395288" y="765175"/>
            <a:ext cx="831691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61925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500" b="1" dirty="0">
                <a:latin typeface="Times New Roman" pitchFamily="18" charset="0"/>
              </a:rPr>
              <a:t>     </a:t>
            </a:r>
            <a:r>
              <a:rPr lang="ru-RU" sz="45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Школа работает над темой:</a:t>
            </a:r>
          </a:p>
          <a:p>
            <a:pPr marL="180975" indent="-161925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ru-RU" sz="45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180975" indent="-161925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«Психолого-педагогические и социально-экономические основы профильной дифференциации обучения в рамках программы школы молодого фермера»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Реализация воспитательной программы школы: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458200" cy="3078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/>
              <a:t>«Человек-общество»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«Человек-здоровье»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«Человек –национальная культура»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«Человек-труд»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«Человек-природа»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686800" cy="8683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>Участие учащихся в реализации долгосрочного проекта</a:t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 «Наш новый дом» через мини-проекты.</a:t>
            </a:r>
            <a:br>
              <a:rPr lang="ru-RU" sz="3200" smtClean="0">
                <a:solidFill>
                  <a:schemeClr val="tx1"/>
                </a:solidFill>
              </a:rPr>
            </a:br>
            <a:endParaRPr lang="ru-RU" sz="320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                     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Человек и здоровье:          </a:t>
            </a:r>
            <a:r>
              <a:rPr lang="ru-RU" sz="1800" smtClean="0"/>
              <a:t>«Добрые дела», </a:t>
            </a: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                                          </a:t>
            </a:r>
            <a:r>
              <a:rPr lang="ru-RU" sz="1800" smtClean="0"/>
              <a:t>«Путь к себе»,</a:t>
            </a: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                                          </a:t>
            </a:r>
            <a:r>
              <a:rPr lang="ru-RU" sz="1800" smtClean="0"/>
              <a:t>«Театр здоровья».</a:t>
            </a: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Человек и труд:</a:t>
            </a:r>
            <a:r>
              <a:rPr lang="ru-RU" sz="1800" smtClean="0"/>
              <a:t>                  «Игрушки для садика»,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«Кормушки для животных»,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«Школьный сад»,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«Зелёное ожерелье школы»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Человек и природа:</a:t>
            </a:r>
            <a:r>
              <a:rPr lang="ru-RU" sz="1800" smtClean="0"/>
              <a:t>           «Школьный парк»,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                                 </a:t>
            </a:r>
            <a:r>
              <a:rPr lang="ru-RU" sz="1800" smtClean="0"/>
              <a:t>         «Семена - будущий лес»,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«Помоги птицам».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Человек и общество:         </a:t>
            </a:r>
            <a:r>
              <a:rPr lang="ru-RU" sz="1800" smtClean="0"/>
              <a:t>«Взгляд»,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                                          </a:t>
            </a:r>
            <a:r>
              <a:rPr lang="ru-RU" sz="1800" smtClean="0"/>
              <a:t>« Люди села»,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«Защити свою планету».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Человек и национальная  культура: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«Следопыты  этнографическому   музею»,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«Книжки -наши друзья»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92100"/>
            <a:ext cx="8893175" cy="760413"/>
          </a:xfrm>
        </p:spPr>
        <p:txBody>
          <a:bodyPr/>
          <a:lstStyle/>
          <a:p>
            <a:r>
              <a:rPr lang="ru-RU" sz="3600" b="0">
                <a:solidFill>
                  <a:schemeClr val="tx1"/>
                </a:solidFill>
              </a:rPr>
              <a:t>Состав детской общественной организации «СТГ»</a:t>
            </a:r>
          </a:p>
        </p:txBody>
      </p:sp>
      <p:sp>
        <p:nvSpPr>
          <p:cNvPr id="38915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3284538"/>
            <a:ext cx="2987675" cy="108108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Следопыты</a:t>
            </a:r>
          </a:p>
        </p:txBody>
      </p:sp>
      <p:sp>
        <p:nvSpPr>
          <p:cNvPr id="38916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24525" y="4652963"/>
            <a:ext cx="295275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Шефская группа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348038" y="5589588"/>
            <a:ext cx="2592387" cy="12684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 b="1">
              <a:solidFill>
                <a:srgbClr val="FFFF66"/>
              </a:solidFill>
              <a:latin typeface="Tahoma" pitchFamily="34" charset="0"/>
            </a:endParaRPr>
          </a:p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Культмассовая</a:t>
            </a:r>
          </a:p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 группа</a:t>
            </a:r>
          </a:p>
          <a:p>
            <a:pPr algn="ctr"/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827088" y="4508500"/>
            <a:ext cx="2735262" cy="1295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 b="1">
              <a:solidFill>
                <a:srgbClr val="FFFF66"/>
              </a:solidFill>
              <a:latin typeface="Tahoma" pitchFamily="34" charset="0"/>
            </a:endParaRPr>
          </a:p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Экологическая</a:t>
            </a:r>
          </a:p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 группа</a:t>
            </a:r>
          </a:p>
          <a:p>
            <a:pPr algn="ctr"/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6227763" y="3357563"/>
            <a:ext cx="2916237" cy="1152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Учебная группа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43213" y="1412875"/>
            <a:ext cx="4032250" cy="504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    Председатель</a:t>
            </a:r>
            <a:r>
              <a:rPr lang="ru-RU" sz="2400" b="1">
                <a:solidFill>
                  <a:srgbClr val="000000"/>
                </a:solidFill>
                <a:latin typeface="Tahoma" pitchFamily="34" charset="0"/>
              </a:rPr>
              <a:t> СТГ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843213" y="2276475"/>
            <a:ext cx="4032250" cy="504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Совет командиров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4716463" y="2924175"/>
            <a:ext cx="0" cy="2520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3419475" y="2924175"/>
            <a:ext cx="1296988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2987675" y="2924175"/>
            <a:ext cx="1728788" cy="719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716463" y="2997200"/>
            <a:ext cx="1223962" cy="1800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716463" y="2924175"/>
            <a:ext cx="1584325" cy="720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716463" y="1916113"/>
            <a:ext cx="0" cy="360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501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Диаграмма</vt:lpstr>
      <vt:lpstr>Социализация личности ребенка  в условиях сельского социума.</vt:lpstr>
      <vt:lpstr>Слайд 2</vt:lpstr>
      <vt:lpstr>Слайд 3</vt:lpstr>
      <vt:lpstr>Слайд 4</vt:lpstr>
      <vt:lpstr>Почему школа выбирает агротехнический профиль.</vt:lpstr>
      <vt:lpstr>Слайд 6</vt:lpstr>
      <vt:lpstr>Реализация воспитательной программы школы:</vt:lpstr>
      <vt:lpstr>Участие учащихся в реализации долгосрочного проекта  «Наш новый дом» через мини-проекты. </vt:lpstr>
      <vt:lpstr>Состав детской общественной организации «СТГ»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Токарева Г.Р.</dc:creator>
  <cp:lastModifiedBy>Токарев А.В.</cp:lastModifiedBy>
  <cp:revision>12</cp:revision>
  <cp:lastPrinted>1601-01-01T00:00:00Z</cp:lastPrinted>
  <dcterms:created xsi:type="dcterms:W3CDTF">2010-12-07T19:16:14Z</dcterms:created>
  <dcterms:modified xsi:type="dcterms:W3CDTF">2013-01-10T15:13:53Z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