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71" r:id="rId11"/>
    <p:sldId id="263" r:id="rId12"/>
    <p:sldId id="272" r:id="rId13"/>
    <p:sldId id="264" r:id="rId14"/>
    <p:sldId id="265" r:id="rId15"/>
    <p:sldId id="266" r:id="rId16"/>
    <p:sldId id="267" r:id="rId17"/>
    <p:sldId id="273" r:id="rId18"/>
    <p:sldId id="268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BFEB92-571B-42B3-B0DD-4606BBCE60DE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989510-9299-45A9-B3C0-894BAF317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64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FE07-42D8-489B-A7D0-ED8CE0D1D2BF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C0766-C861-40DD-A0EC-F246C5141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23E18-A38E-4BF9-B501-C0C7E9FF2D10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37B1-0968-4269-9D0D-59FF53E2E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95A87-E92A-4906-A139-8CBD4C6BC7F1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A4ED9-38D7-4517-A6EF-E379D9528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7FBA2-5C6C-4AD9-BE35-FC5BC41C2614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E793-233F-4CFD-B836-23A3FEF10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8F958-9117-4EAC-AB99-C244C527BE66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7B1C-C483-4F9F-B499-A74589749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F2A5F-5C63-4AA6-9FE6-0699925C4509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17-0F90-4EC3-9D22-00AC53532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612C2-2F2A-4E11-B450-FCAB379CD1E9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940C-07B8-4A97-8926-67EB10541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60239-5EB6-4B06-9144-A54C577CB317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5676-3173-4EE6-B13D-E9E5E33BD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FFC7A-0D9D-467A-B19E-E8DE6D389510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C9B5-993B-4A75-B9C4-A4325B933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5F90-26D5-4A1D-AF5A-DE026306C94D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AFDB-A9BB-4093-AA66-67C707951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00EEF-590E-4444-B12F-2FCA2D35D489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D238-2387-499F-87AE-BF55F9208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07F1BD-82F9-4398-806D-F9F6F4DE0DEE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EAF782-9935-428D-965A-668156F93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/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Литература как учебный предмет. Писатели о роли книги в жизни человека и общества. Книга как духовное завещание одного поколения другому. Книга и ее компоненты: обложка, титул, форзац, сноски, оглавление. Создатели книги: автор, художник, редактор, корректор, оператор. Учебник литературы и работа с ним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Урок № 1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5 класс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Учитель: Чистякова Е.Е.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85852" y="357166"/>
            <a:ext cx="7643866" cy="5768997"/>
          </a:xfrm>
        </p:spPr>
        <p:txBody>
          <a:bodyPr/>
          <a:lstStyle/>
          <a:p>
            <a:r>
              <a:rPr lang="ru-RU" sz="1400" dirty="0" smtClean="0"/>
              <a:t>     </a:t>
            </a:r>
            <a:r>
              <a:rPr lang="ru-RU" sz="2400" dirty="0" smtClean="0"/>
              <a:t> Сначала люди изучали мир только с помощью наблюдений и опытов, знания передавали из уст в уста. Потом научились записывать самые важные мысли. Книги хранят в себе факты, размышления и открытия, которые накопило человечество за тысячелетия своего существования. Из научных книг мы получаем знания о законах природы и мира. Из художественной литературы мы узнаем о людях, их чувствах и переживаниях, учимся горевать и радоваться вместе с ними.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 Чтение — лучший способ стать 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образованным человеком.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9698" name="Picture 2" descr="http://www.kayserikent.com/images/cocuk_kitapB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4286256"/>
            <a:ext cx="3071834" cy="2303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29718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 </a:t>
            </a:r>
            <a:r>
              <a:rPr lang="ru-RU" dirty="0" smtClean="0"/>
              <a:t>Что вы знаете о книгах в Древней Руси? Благодаря кому «учительное» книжное слово стало доступно каждому?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    </a:t>
            </a:r>
            <a:endParaRPr lang="ru-RU" sz="2400" dirty="0"/>
          </a:p>
        </p:txBody>
      </p:sp>
      <p:pic>
        <p:nvPicPr>
          <p:cNvPr id="8194" name="Picture 2" descr="http://i68.beon.ru/6/43/1184306/21/35349421/2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3143248"/>
            <a:ext cx="5314950" cy="3438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357166"/>
            <a:ext cx="8001056" cy="5768997"/>
          </a:xfrm>
        </p:spPr>
        <p:txBody>
          <a:bodyPr/>
          <a:lstStyle/>
          <a:p>
            <a:r>
              <a:rPr lang="ru-RU" sz="2400" dirty="0" smtClean="0"/>
              <a:t>           </a:t>
            </a:r>
            <a:r>
              <a:rPr lang="ru-RU" sz="2400" b="1" dirty="0" smtClean="0"/>
              <a:t>В Древней Руси книги были очень дорогими. Их писали на пергаменте от руки. Простые люди не могли купить себе книгу. Иван Федоров устроил первую в России типографию и в 1564 г. выпустил первую русскую печатную книгу «Апостол». Благодаря труду Ивана Федорова и его учеников книга стала доступна широкому кругу читателей.</a:t>
            </a:r>
            <a:endParaRPr lang="ru-RU" sz="2400" b="1" dirty="0"/>
          </a:p>
        </p:txBody>
      </p:sp>
      <p:pic>
        <p:nvPicPr>
          <p:cNvPr id="30722" name="Picture 2" descr="http://savepic.net/2594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3000372"/>
            <a:ext cx="3170061" cy="3571900"/>
          </a:xfrm>
          <a:prstGeom prst="rect">
            <a:avLst/>
          </a:prstGeom>
          <a:noFill/>
        </p:spPr>
      </p:pic>
      <p:pic>
        <p:nvPicPr>
          <p:cNvPr id="30724" name="Picture 4" descr="http://900igr.net/datas/istorija/Kultura-Drevnej-Rusi/0011-011-Rukopisnaja-knig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3071810"/>
            <a:ext cx="4458749" cy="3348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/>
          <a:p>
            <a:r>
              <a:rPr lang="ru-RU" sz="2800" dirty="0" smtClean="0"/>
              <a:t>Рассмотрим вместе иллюстрации в учебнике </a:t>
            </a:r>
            <a:r>
              <a:rPr lang="ru-RU" sz="2800" i="1" dirty="0" smtClean="0"/>
              <a:t>(с. 4)</a:t>
            </a:r>
            <a:r>
              <a:rPr lang="ru-RU" sz="2800" dirty="0" smtClean="0"/>
              <a:t>. Что на них изображено?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     </a:t>
            </a:r>
            <a:r>
              <a:rPr lang="ru-RU" sz="2000" dirty="0" smtClean="0"/>
              <a:t> На иллюстрациях воспроизведены страницы из книги «Апостол», созданной в 1564 г. Это первая книга, изданная на Руси типографским способом — на бумаге с помощью типографского станка. Создал ее первопечатник Иван Федоров на первом в стране Печатном дворе в Москве, недалеко от Кремля.</a:t>
            </a:r>
            <a:br>
              <a:rPr lang="ru-RU" sz="2000" dirty="0" smtClean="0"/>
            </a:br>
            <a:r>
              <a:rPr lang="ru-RU" sz="2000" dirty="0" smtClean="0"/>
              <a:t>      Левая страница разворота книги украшена миниатюрой, на которой изображен один из апостолов, пишущий Евангелие. Правая страница сверху тоже украшена миниатюрой с растительным орнаментом, который в старину назывался «травы </a:t>
            </a:r>
            <a:r>
              <a:rPr lang="ru-RU" sz="2000" dirty="0" err="1" smtClean="0"/>
              <a:t>размётные</a:t>
            </a:r>
            <a:r>
              <a:rPr lang="ru-RU" sz="2000" dirty="0" smtClean="0"/>
              <a:t>». Верхняя строка, выполненная киноварью (красным цветом), — обращение к Богу с просьбой благословить «сие писание». Эта строка написана причудливым шрифтом, в котором некоторые буквы высокие, другие маленькие, третьи вообще вынесены на верх строки (так называемые </a:t>
            </a:r>
            <a:r>
              <a:rPr lang="ru-RU" sz="2000" i="1" dirty="0" smtClean="0"/>
              <a:t>титло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8429684" cy="4840303"/>
          </a:xfrm>
        </p:spPr>
        <p:txBody>
          <a:bodyPr/>
          <a:lstStyle/>
          <a:p>
            <a:r>
              <a:rPr lang="ru-RU" sz="2400" b="1" dirty="0" smtClean="0"/>
              <a:t>На нижней странице после миниатюры и строки, выполненной киноварью, мы видим тщательно прорисованную буквицу, изображающую букву </a:t>
            </a:r>
            <a:r>
              <a:rPr lang="ru-RU" sz="2400" b="1" i="1" dirty="0" smtClean="0"/>
              <a:t>С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с</a:t>
            </a:r>
            <a:r>
              <a:rPr lang="ru-RU" sz="2400" b="1" dirty="0" smtClean="0"/>
              <a:t> нее начинается слово </a:t>
            </a:r>
            <a:r>
              <a:rPr lang="ru-RU" sz="2400" b="1" i="1" dirty="0" smtClean="0"/>
              <a:t>старец</a:t>
            </a:r>
            <a:r>
              <a:rPr lang="ru-RU" sz="2400" b="1" dirty="0" smtClean="0"/>
              <a:t>). Буквы в строках написаны почерком, который называется </a:t>
            </a:r>
            <a:r>
              <a:rPr lang="ru-RU" sz="2400" b="1" i="1" dirty="0" smtClean="0"/>
              <a:t>устав</a:t>
            </a:r>
            <a:r>
              <a:rPr lang="ru-RU" sz="2400" b="1" dirty="0" smtClean="0"/>
              <a:t> (в отличие от менее понятного </a:t>
            </a:r>
            <a:r>
              <a:rPr lang="ru-RU" sz="2400" b="1" i="1" dirty="0" smtClean="0"/>
              <a:t>полуустава</a:t>
            </a:r>
            <a:r>
              <a:rPr lang="ru-RU" sz="2400" b="1" dirty="0" smtClean="0"/>
              <a:t> и часто неразборчивой </a:t>
            </a:r>
            <a:r>
              <a:rPr lang="ru-RU" sz="2400" b="1" i="1" dirty="0" smtClean="0"/>
              <a:t>скорописи</a:t>
            </a:r>
            <a:r>
              <a:rPr lang="ru-RU" sz="2400" b="1" dirty="0" smtClean="0"/>
              <a:t>). В строках нет заглавных букв, редко встречаются привычные нам точки внизу строки. Часто мы видим точки в середине строки. Это говорит о том, что во времена Ивана Федорова не было привычной нам разбивки на предложения (хотя уже появилась разбивка на слова, в отличие от более ранних текстов). Некоторые буквы нам понятны, некоторые непривычны, так как сейчас, после реформы алфавита, мы ими не пользуемся.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642918"/>
            <a:ext cx="8358246" cy="5483245"/>
          </a:xfrm>
        </p:spPr>
        <p:txBody>
          <a:bodyPr/>
          <a:lstStyle/>
          <a:p>
            <a:r>
              <a:rPr lang="ru-RU" sz="2800" b="1" dirty="0" smtClean="0"/>
              <a:t> — Как вы думаете, много ли было в старину книг не в княжеских, а, например, в купеческих или крестьянских семьях? Как относились к книгам?</a:t>
            </a:r>
            <a:br>
              <a:rPr lang="ru-RU" sz="2800" b="1" dirty="0" smtClean="0"/>
            </a:br>
            <a:r>
              <a:rPr lang="ru-RU" sz="2800" b="1" dirty="0" smtClean="0"/>
              <a:t>      — Мы уже знаем, что выражение </a:t>
            </a:r>
            <a:r>
              <a:rPr lang="ru-RU" sz="2800" b="1" i="1" dirty="0" smtClean="0"/>
              <a:t>уметь читать</a:t>
            </a:r>
            <a:r>
              <a:rPr lang="ru-RU" sz="2800" b="1" dirty="0" smtClean="0"/>
              <a:t> имеет два значения. Первое — уметь складывать из букв слова и читать текст. Как вы понимаете второе значение этого выражения?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    </a:t>
            </a:r>
          </a:p>
          <a:p>
            <a:r>
              <a:rPr lang="ru-RU" sz="1800" dirty="0" smtClean="0"/>
              <a:t> </a:t>
            </a:r>
            <a:r>
              <a:rPr lang="ru-RU" sz="2800" i="1" dirty="0" smtClean="0">
                <a:solidFill>
                  <a:srgbClr val="C00000"/>
                </a:solidFill>
              </a:rPr>
              <a:t>Уметь читать</a:t>
            </a:r>
            <a:r>
              <a:rPr lang="ru-RU" sz="2800" dirty="0" smtClean="0">
                <a:solidFill>
                  <a:srgbClr val="C00000"/>
                </a:solidFill>
              </a:rPr>
              <a:t> — значит внимательно следить за мыслью автора, сопереживать его героям, стараться понять главное, что хотел сказать нам писатель своим произведением.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357166"/>
            <a:ext cx="8215370" cy="5768997"/>
          </a:xfrm>
        </p:spPr>
        <p:txBody>
          <a:bodyPr/>
          <a:lstStyle/>
          <a:p>
            <a:r>
              <a:rPr lang="ru-RU" sz="2800" b="1" dirty="0" smtClean="0"/>
              <a:t> — Как вы понимаете, что такое </a:t>
            </a:r>
            <a:r>
              <a:rPr lang="ru-RU" sz="2800" b="1" i="1" dirty="0" smtClean="0"/>
              <a:t>доверительный разговор</a:t>
            </a:r>
            <a:r>
              <a:rPr lang="ru-RU" sz="2800" b="1" dirty="0" smtClean="0"/>
              <a:t> между автором и читателем? Когда он происходит?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    </a:t>
            </a:r>
            <a:br>
              <a:rPr lang="ru-RU" sz="1600" dirty="0" smtClean="0"/>
            </a:br>
            <a:r>
              <a:rPr lang="ru-RU" sz="1600" dirty="0" smtClean="0"/>
              <a:t>     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5FFC7A-0D9D-467A-B19E-E8DE6D389510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CC9B5-993B-4A75-B9C4-A4325B93333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428736"/>
            <a:ext cx="75724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     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Доверие</a:t>
            </a:r>
            <a:r>
              <a:rPr lang="ru-RU" sz="2800" b="1" dirty="0" smtClean="0">
                <a:solidFill>
                  <a:srgbClr val="C00000"/>
                </a:solidFill>
              </a:rPr>
              <a:t> </a:t>
            </a:r>
            <a:r>
              <a:rPr lang="ru-RU" sz="2800" dirty="0" smtClean="0">
                <a:solidFill>
                  <a:srgbClr val="C00000"/>
                </a:solidFill>
              </a:rPr>
              <a:t>— это уверенность в искренности и правильности слов собеседника.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      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Доверительный разговор</a:t>
            </a:r>
            <a:r>
              <a:rPr lang="ru-RU" sz="2800" dirty="0" smtClean="0">
                <a:solidFill>
                  <a:srgbClr val="C00000"/>
                </a:solidFill>
              </a:rPr>
              <a:t> — это разговор искренний, честный, открытый. Доверительный разговор происходит, когда читатель ищет ответы на те вопросы, которые поднимает автор, или находит в книге ответы на собственные вопросы, когда читатель увлекается и наслаждается чтением.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500042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книги вы любите читать и перечитывать?      </a:t>
            </a:r>
            <a:r>
              <a:rPr lang="ru-RU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книги вы прочитали прошедшим летом?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3073" name="Picture 1" descr="E:\лена2\шаблоны и анимашки\книги\книга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2857496"/>
            <a:ext cx="5296540" cy="3533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3-4 .Чтение статьи.</a:t>
            </a:r>
          </a:p>
          <a:p>
            <a:r>
              <a:rPr lang="ru-RU" dirty="0" smtClean="0"/>
              <a:t>Вопросы и задания: № 4.</a:t>
            </a:r>
          </a:p>
          <a:p>
            <a:r>
              <a:rPr lang="ru-RU" dirty="0" smtClean="0"/>
              <a:t>Обогащайте свою речь: № 1.</a:t>
            </a:r>
          </a:p>
          <a:p>
            <a:r>
              <a:rPr lang="ru-RU" dirty="0" smtClean="0"/>
              <a:t>Запишите и выучите 3-5 пословиц об учении.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5FFC7A-0D9D-467A-B19E-E8DE6D389510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CC9B5-993B-4A75-B9C4-A4325B93333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 </a:t>
            </a:r>
            <a:r>
              <a:rPr lang="ru-RU" sz="4000" dirty="0" smtClean="0"/>
              <a:t>— </a:t>
            </a:r>
            <a:r>
              <a:rPr lang="ru-RU" sz="4000" dirty="0" smtClean="0">
                <a:solidFill>
                  <a:srgbClr val="FF0000"/>
                </a:solidFill>
              </a:rPr>
              <a:t>Как назывались в начальной школе уроки, на которых вы учились читать?</a:t>
            </a:r>
          </a:p>
          <a:p>
            <a:pPr>
              <a:buNone/>
            </a:pPr>
            <a:r>
              <a:rPr lang="ru-RU" sz="4000" dirty="0" smtClean="0"/>
              <a:t> — </a:t>
            </a:r>
            <a:r>
              <a:rPr lang="ru-RU" sz="4000" dirty="0" smtClean="0">
                <a:solidFill>
                  <a:srgbClr val="C00000"/>
                </a:solidFill>
              </a:rPr>
              <a:t>Чему  учились, что делали на этих уроках?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     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EF841-3C46-4BF4-87D3-C9E8255F2DEE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Picture 2" descr="H:\4 класс\SAM_10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4429132"/>
            <a:ext cx="2678651" cy="20089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 </a:t>
            </a:r>
            <a:r>
              <a:rPr lang="ru-RU" i="1" dirty="0" smtClean="0">
                <a:solidFill>
                  <a:srgbClr val="C00000"/>
                </a:solidFill>
              </a:rPr>
              <a:t>литература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пришло к нам из языка древних римлян — из латинского языка. В переводе оно означает </a:t>
            </a:r>
            <a:r>
              <a:rPr lang="ru-RU" i="1" dirty="0" smtClean="0"/>
              <a:t>написанное</a:t>
            </a:r>
            <a:r>
              <a:rPr lang="ru-RU" dirty="0" smtClean="0"/>
              <a:t>. Запишем в тетрадях:</a:t>
            </a:r>
            <a:br>
              <a:rPr lang="ru-RU" dirty="0" smtClean="0"/>
            </a:br>
            <a:r>
              <a:rPr lang="ru-RU" dirty="0" smtClean="0"/>
              <a:t>      </a:t>
            </a:r>
            <a:r>
              <a:rPr lang="ru-RU" b="1" i="1" dirty="0" smtClean="0"/>
              <a:t>Литература </a:t>
            </a:r>
            <a:r>
              <a:rPr lang="ru-RU" b="1" dirty="0" smtClean="0"/>
              <a:t>(лат.) — «написанное».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026" name="Picture 2" descr="E:\лена2\шаблоны и анимашки\книги\картинка книг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14752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71604" y="214291"/>
            <a:ext cx="7358114" cy="2357454"/>
          </a:xfrm>
        </p:spPr>
        <p:txBody>
          <a:bodyPr/>
          <a:lstStyle/>
          <a:p>
            <a:r>
              <a:rPr lang="ru-RU" sz="2800" dirty="0" smtClean="0"/>
              <a:t>Мы с вами будем изучать </a:t>
            </a:r>
            <a:r>
              <a:rPr lang="ru-RU" sz="2800" i="1" dirty="0" smtClean="0">
                <a:solidFill>
                  <a:srgbClr val="C00000"/>
                </a:solidFill>
              </a:rPr>
              <a:t>художественную литературу</a:t>
            </a:r>
            <a:r>
              <a:rPr lang="ru-RU" sz="2800" dirty="0" smtClean="0">
                <a:solidFill>
                  <a:srgbClr val="C00000"/>
                </a:solidFill>
              </a:rPr>
              <a:t>, </a:t>
            </a:r>
            <a:r>
              <a:rPr lang="ru-RU" sz="2800" dirty="0" smtClean="0"/>
              <a:t>которая рассказывает нам о жизни человека и природы, о чувствах, мыслях и желаниях многих поколений людей.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    </a:t>
            </a:r>
            <a:endParaRPr lang="ru-RU" sz="2400" dirty="0"/>
          </a:p>
        </p:txBody>
      </p:sp>
      <p:pic>
        <p:nvPicPr>
          <p:cNvPr id="12294" name="Picture 6" descr="http://chibis6.files.wordpress.com/2012/05/image0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4000504"/>
            <a:ext cx="2009481" cy="2571768"/>
          </a:xfrm>
          <a:prstGeom prst="rect">
            <a:avLst/>
          </a:prstGeom>
          <a:noFill/>
        </p:spPr>
      </p:pic>
      <p:pic>
        <p:nvPicPr>
          <p:cNvPr id="12296" name="Picture 8" descr="http://webserver.modus2.ru/kimages/788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3500438"/>
            <a:ext cx="2286016" cy="2939163"/>
          </a:xfrm>
          <a:prstGeom prst="rect">
            <a:avLst/>
          </a:prstGeom>
          <a:noFill/>
        </p:spPr>
      </p:pic>
      <p:pic>
        <p:nvPicPr>
          <p:cNvPr id="12298" name="Picture 10" descr="http://www.booksiti.net.ru/books/9217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2143116"/>
            <a:ext cx="2019300" cy="2762251"/>
          </a:xfrm>
          <a:prstGeom prst="rect">
            <a:avLst/>
          </a:prstGeom>
          <a:noFill/>
        </p:spPr>
      </p:pic>
      <p:pic>
        <p:nvPicPr>
          <p:cNvPr id="12300" name="Picture 12" descr="http://www.libex.ru/dimg/2299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357430"/>
            <a:ext cx="2286000" cy="2962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728" y="357167"/>
            <a:ext cx="7572428" cy="3214710"/>
          </a:xfrm>
        </p:spPr>
        <p:txBody>
          <a:bodyPr/>
          <a:lstStyle/>
          <a:p>
            <a:r>
              <a:rPr lang="ru-RU" sz="2400" dirty="0" smtClean="0"/>
              <a:t>Читать, т. е. составлять из букв слова, из слов — предложения, вы уже научились. Теперь мы будем главное внимание уделять тому, что хотел сказать нам с вами автор — тот, кто создал литературное произведение. Мы будем узнавать о жизни писателей, о тех временах, в которые они жили, о том, как развивалась человеческая мысль и как люди учились выражать свои чувства словами.</a:t>
            </a:r>
            <a:endParaRPr lang="ru-RU" sz="2400" dirty="0"/>
          </a:p>
        </p:txBody>
      </p:sp>
      <p:pic>
        <p:nvPicPr>
          <p:cNvPr id="2050" name="Picture 2" descr="http://www.tsarselo.ru/images/photos/7cda3873d30bfdaffa91a45fb5bbd1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3357562"/>
            <a:ext cx="1763909" cy="2214578"/>
          </a:xfrm>
          <a:prstGeom prst="rect">
            <a:avLst/>
          </a:prstGeom>
          <a:noFill/>
        </p:spPr>
      </p:pic>
      <p:pic>
        <p:nvPicPr>
          <p:cNvPr id="2052" name="Picture 4" descr="http://stat18.privet.ru/lr/0a16ee7adcbaff6ab9b6e220fcf75d6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4286256"/>
            <a:ext cx="1781707" cy="2143140"/>
          </a:xfrm>
          <a:prstGeom prst="rect">
            <a:avLst/>
          </a:prstGeom>
          <a:noFill/>
        </p:spPr>
      </p:pic>
      <p:pic>
        <p:nvPicPr>
          <p:cNvPr id="2054" name="Picture 6" descr="http://us.ekabu.ru/50ee91d37efa6e69405bb65c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3429000"/>
            <a:ext cx="1433881" cy="2286016"/>
          </a:xfrm>
          <a:prstGeom prst="rect">
            <a:avLst/>
          </a:prstGeom>
          <a:noFill/>
        </p:spPr>
      </p:pic>
      <p:pic>
        <p:nvPicPr>
          <p:cNvPr id="2056" name="Picture 8" descr="http://book.inf.uz/uploads/posts/2010-10/1286440559_ivan-turgenev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4357694"/>
            <a:ext cx="1666415" cy="2214578"/>
          </a:xfrm>
          <a:prstGeom prst="rect">
            <a:avLst/>
          </a:prstGeom>
          <a:noFill/>
        </p:spPr>
      </p:pic>
      <p:pic>
        <p:nvPicPr>
          <p:cNvPr id="2058" name="Picture 10" descr="http://img15.nnm.ru/b/3/3/6/d/ff0c67dba330d09ed549ef770a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00" y="3214686"/>
            <a:ext cx="1666887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r>
              <a:rPr lang="ru-RU" sz="1600" b="1" dirty="0" smtClean="0"/>
              <a:t> </a:t>
            </a:r>
            <a:r>
              <a:rPr lang="ru-RU" sz="2000" b="1" dirty="0" smtClean="0">
                <a:solidFill>
                  <a:srgbClr val="C00000"/>
                </a:solidFill>
              </a:rPr>
              <a:t>Писатели о роли книги в жизни человека и общества. Книга как духовное завещание одного поколения другому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4857784" cy="4697427"/>
          </a:xfrm>
        </p:spPr>
        <p:txBody>
          <a:bodyPr/>
          <a:lstStyle/>
          <a:p>
            <a:r>
              <a:rPr lang="ru-RU" sz="2800" dirty="0" smtClean="0"/>
              <a:t>  В древности на Руси книги называли реками, «</a:t>
            </a:r>
            <a:r>
              <a:rPr lang="ru-RU" sz="2800" dirty="0" err="1" smtClean="0"/>
              <a:t>напояющими</a:t>
            </a:r>
            <a:r>
              <a:rPr lang="ru-RU" sz="2800" dirty="0" smtClean="0"/>
              <a:t> вселенную». Пока будет стоять Россия, люди будут помнить великого князя Ярослава Мудрого, который любил читать книги, собрал прекрасную библиотеку и организовал особые школы для переписчиков книг. 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1266" name="Picture 2" descr="http://www.religion.in.ua/uploads/posts/2010-02/1266055478_yarosla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1643050"/>
            <a:ext cx="4295775" cy="3476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357298"/>
            <a:ext cx="5214942" cy="4740277"/>
          </a:xfrm>
        </p:spPr>
        <p:txBody>
          <a:bodyPr/>
          <a:lstStyle/>
          <a:p>
            <a:r>
              <a:rPr lang="ru-RU" dirty="0" smtClean="0"/>
              <a:t>Много сделал для русских людей первопечатник Иван Федоров, который в 1564 году выпустил первую русскую печатную книгу «Апостол». Любовь и уважение к книге передавались из поколения в поколение.</a:t>
            </a:r>
            <a:endParaRPr lang="ru-RU" dirty="0"/>
          </a:p>
        </p:txBody>
      </p:sp>
      <p:pic>
        <p:nvPicPr>
          <p:cNvPr id="10242" name="Picture 2" descr="http://www.oboznik.ru/wp-content/uploads/2013/04/1_2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1285860"/>
            <a:ext cx="3971925" cy="52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«Апостол»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5FFC7A-0D9D-467A-B19E-E8DE6D389510}" type="datetime1">
              <a:rPr lang="ru-RU" smtClean="0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CC9B5-993B-4A75-B9C4-A4325B93333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28674" name="Picture 2" descr="http://img0.liveinternet.ru/images/attach/c/2/74/673/74673630_large_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571612"/>
            <a:ext cx="838128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FBA2-5C6C-4AD9-BE35-FC5BC41C2614}" type="datetime1">
              <a:rPr lang="ru-RU" smtClean="0"/>
              <a:pPr>
                <a:defRPr/>
              </a:pPr>
              <a:t>03.09.2014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793-233F-4CFD-B836-23A3FEF1073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71604" y="928670"/>
            <a:ext cx="6657996" cy="519749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Александр Сергеевич Пушкин писал: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«Чтение — вот лучшее учение»</a:t>
            </a:r>
            <a:r>
              <a:rPr lang="ru-RU" sz="2800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ru-RU" sz="2800" dirty="0" smtClean="0"/>
              <a:t>                                         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           Как вы понимаете </a:t>
            </a:r>
          </a:p>
          <a:p>
            <a:pPr>
              <a:buNone/>
            </a:pPr>
            <a:r>
              <a:rPr lang="ru-RU" sz="2800" dirty="0" smtClean="0"/>
              <a:t>                                               эти слова?</a:t>
            </a:r>
            <a:br>
              <a:rPr lang="ru-RU" sz="2800" dirty="0" smtClean="0"/>
            </a:br>
            <a:r>
              <a:rPr lang="ru-RU" sz="1400" dirty="0" smtClean="0"/>
              <a:t>      </a:t>
            </a:r>
            <a:endParaRPr lang="ru-RU" sz="1400" dirty="0"/>
          </a:p>
        </p:txBody>
      </p:sp>
      <p:pic>
        <p:nvPicPr>
          <p:cNvPr id="9218" name="Picture 2" descr="http://www.rosconcert.com/ic/images.newsru.com/pict/id/large/930387_200702101110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2857496"/>
            <a:ext cx="4500594" cy="3375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76</TotalTime>
  <Words>401</Words>
  <Application>Microsoft Office PowerPoint</Application>
  <PresentationFormat>Экран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Литература 3</vt:lpstr>
      <vt:lpstr>Литература как учебный предмет. Писатели о роли книги в жизни человека и общества. Книга как духовное завещание одного поколения другому. Книга и ее компоненты: обложка, титул, форзац, сноски, оглавление. Создатели книги: автор, художник, редактор, корректор, оператор. Учебник литературы и работа с ним</vt:lpstr>
      <vt:lpstr>Ответьте на вопросы</vt:lpstr>
      <vt:lpstr>Слово литература</vt:lpstr>
      <vt:lpstr>Презентация PowerPoint</vt:lpstr>
      <vt:lpstr>Презентация PowerPoint</vt:lpstr>
      <vt:lpstr> Писатели о роли книги в жизни человека и общества. Книга как духовное завещание одного поколения другому</vt:lpstr>
      <vt:lpstr>Презентация PowerPoint</vt:lpstr>
      <vt:lpstr>«Апостол»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Рассмотрим вместе иллюстрации в учебнике (с. 4). Что на них изображено?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как учебный предмет. Писатели о роли книги в жизни человека и общества. Книга как духовное завещание одного поколения другому. Книга и ее компоненты: обложка, титул, форзац, сноски, оглавление. Создатели книги: автор, художник, редактор, корректор, оператор. Учебник литературы и работа с ним</dc:title>
  <dc:creator>Andrey</dc:creator>
  <dc:description>http://aida.ucoz.ru</dc:description>
  <cp:lastModifiedBy>User</cp:lastModifiedBy>
  <cp:revision>12</cp:revision>
  <dcterms:created xsi:type="dcterms:W3CDTF">2013-03-31T10:08:18Z</dcterms:created>
  <dcterms:modified xsi:type="dcterms:W3CDTF">2014-09-03T17:39:49Z</dcterms:modified>
  <cp:category>шаблоны к Powerpoint</cp:category>
</cp:coreProperties>
</file>