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64" r:id="rId4"/>
    <p:sldId id="259" r:id="rId5"/>
    <p:sldId id="260" r:id="rId6"/>
    <p:sldId id="263" r:id="rId7"/>
    <p:sldId id="257" r:id="rId8"/>
    <p:sldId id="262" r:id="rId9"/>
    <p:sldId id="268" r:id="rId10"/>
    <p:sldId id="267" r:id="rId11"/>
    <p:sldId id="261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382" autoAdjust="0"/>
    <p:restoredTop sz="86323" autoAdjust="0"/>
  </p:normalViewPr>
  <p:slideViewPr>
    <p:cSldViewPr>
      <p:cViewPr varScale="1">
        <p:scale>
          <a:sx n="103" d="100"/>
          <a:sy n="103" d="100"/>
        </p:scale>
        <p:origin x="-1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891A5-A7FE-4A5A-A29E-E0991900B664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E4EA2-39E8-4EC9-9453-850B147C3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9452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E4EA2-39E8-4EC9-9453-850B147C34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103B13-9800-491A-9CBF-BDDA20AF2F05}" type="datetimeFigureOut">
              <a:rPr lang="ru-RU" smtClean="0"/>
              <a:pPr/>
              <a:t>22.11.2014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399A1D-D414-487B-B3C7-2A0FDC8FF9E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85;&#1072;\Desktop\&#1091;&#1088;&#1086;&#1082;\&#1095;&#1072;&#1081;&#1082;&#1086;&#1074;&#1089;&#1082;&#1080;&#1081;%20&#1086;&#1082;&#1090;&#1103;&#1073;&#1088;&#1100;.mp3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3;&#1072;&#1083;&#1080;&#1085;&#1072;\Desktop\&#1091;&#1088;&#1086;&#1082;\&#1095;&#1072;&#1081;&#1082;&#1086;&#1074;&#1089;&#1082;&#1080;&#1081;%20&#1086;&#1082;&#1090;&#1103;&#1073;&#1088;&#1100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file:///C:\Users\&#1043;&#1072;&#1083;&#1080;&#1085;&#1072;\Desktop\&#1091;&#1088;&#1086;&#1082;\&#1060;.%20&#1058;&#1102;&#1090;&#1095;&#1077;&#1074;%20-%20&#1053;&#1077;%20&#1058;&#1086;%20&#1063;&#1090;&#1086;,%20&#1052;&#1085;&#1080;&#1090;&#1077;%20&#1042;&#1099;,%20&#1055;&#1088;&#1080;&#1088;&#1086;&#1076;&#1072;%20%5b&#1089;%20&#1089;&#1072;&#1081;&#1090;&#1072;%20www.ololo.fm%5d.mp3" TargetMode="External"/><Relationship Id="rId1" Type="http://schemas.openxmlformats.org/officeDocument/2006/relationships/audio" Target="file:///C:\Users\&#1043;&#1072;&#1083;&#1080;&#1085;&#1072;\Desktop\&#1091;&#1088;&#1086;&#1082;\vivaldi_zima_2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3;&#1072;&#1083;&#1080;&#1085;&#1072;\Desktop\&#1091;&#1088;&#1086;&#1082;\Fedor_Tyutchev_-_Kak_vesel_grohot_letnih_bur_-_Yuriy_Tomashevskiy.mp3" TargetMode="External"/><Relationship Id="rId1" Type="http://schemas.openxmlformats.org/officeDocument/2006/relationships/audio" Target="file:///C:\Users\&#1043;&#1072;&#1083;&#1080;&#1085;&#1072;\Desktop\&#1091;&#1088;&#1086;&#1082;\&#1047;&#1074;&#1091;&#1082;&#1080;%20&#1087;&#1088;&#1080;&#1088;&#1086;&#1076;&#1099;%20-%20&#1043;&#1088;&#1086;&#1079;&#1072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3;&#1072;&#1083;&#1080;&#1085;&#1072;\Desktop\&#1091;&#1088;&#1086;&#1082;\&#1095;&#1072;&#1081;&#1082;&#1086;&#1074;&#1089;&#1082;&#1080;&#1081;%20&#1086;&#1082;&#1090;&#1103;&#1073;&#1088;&#1100;.mp3" TargetMode="External"/><Relationship Id="rId1" Type="http://schemas.openxmlformats.org/officeDocument/2006/relationships/audio" Target="file:///C:\Users\&#1043;&#1072;&#1083;&#1080;&#1085;&#1072;\Desktop\&#1091;&#1088;&#1086;&#1082;\&#1060;.%20&#1058;&#1102;&#1090;&#1095;&#1077;&#1074;%20-%20&#1045;&#1089;&#1090;&#1100;%20&#1042;%20&#1054;&#1089;&#1077;&#1085;&#1080;%20&#1055;&#1077;&#1088;&#1074;&#1086;&#1085;&#1072;&#1095;&#1072;&#1083;&#1100;&#1085;&#1086;&#1081;%20%5b&#1089;%20&#1089;&#1072;&#1081;&#1090;&#1072;%20www.ololo.fm%5d.mp3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лина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357430"/>
            <a:ext cx="6362700" cy="43243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Особенности стихотворного ритма в произведениях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Ф.И.Тютчева</a:t>
            </a:r>
            <a:r>
              <a:rPr lang="ru-RU" smtClean="0">
                <a:solidFill>
                  <a:schemeClr val="accent3">
                    <a:lumMod val="75000"/>
                  </a:schemeClr>
                </a:solidFill>
              </a:rPr>
              <a:t> о природе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86058"/>
            <a:ext cx="7854696" cy="714380"/>
          </a:xfrm>
        </p:spPr>
        <p:txBody>
          <a:bodyPr/>
          <a:lstStyle/>
          <a:p>
            <a:pPr algn="ctr"/>
            <a:r>
              <a:rPr lang="ru-RU" dirty="0" smtClean="0"/>
              <a:t>Урок литературы в 5 классе.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Галина\Desktop\Безымянный.jpg"/>
          <p:cNvPicPr>
            <a:picLocks noChangeAspect="1" noChangeArrowheads="1"/>
          </p:cNvPicPr>
          <p:nvPr/>
        </p:nvPicPr>
        <p:blipFill>
          <a:blip r:embed="rId2"/>
          <a:srcRect l="20625" t="3750" r="26875" b="-1251"/>
          <a:stretch>
            <a:fillRect/>
          </a:stretch>
        </p:blipFill>
        <p:spPr bwMode="auto">
          <a:xfrm>
            <a:off x="571472" y="785794"/>
            <a:ext cx="4000528" cy="557216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4" name="Picture 2" descr="C:\Users\Галина\Desktop\Безымянный.jpg"/>
          <p:cNvPicPr>
            <a:picLocks noChangeAspect="1" noChangeArrowheads="1"/>
          </p:cNvPicPr>
          <p:nvPr/>
        </p:nvPicPr>
        <p:blipFill>
          <a:blip r:embed="rId2"/>
          <a:srcRect l="20312" r="22500" b="2499"/>
          <a:stretch>
            <a:fillRect/>
          </a:stretch>
        </p:blipFill>
        <p:spPr bwMode="auto">
          <a:xfrm>
            <a:off x="4572000" y="714356"/>
            <a:ext cx="4357718" cy="55721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143240" y="285728"/>
            <a:ext cx="2304256" cy="1508105"/>
          </a:xfrm>
          <a:prstGeom prst="rect">
            <a:avLst/>
          </a:prstGeom>
          <a:solidFill>
            <a:schemeClr val="accent6"/>
          </a:solidFill>
          <a:ln>
            <a:solidFill>
              <a:srgbClr val="FF3300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Творческая пауза</a:t>
            </a:r>
          </a:p>
          <a:p>
            <a:pPr algn="ctr"/>
            <a:endParaRPr lang="ru-RU" sz="2800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6262" y="1340768"/>
            <a:ext cx="3168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А</a:t>
            </a:r>
            <a:r>
              <a:rPr lang="ru-RU" b="1" dirty="0" smtClean="0"/>
              <a:t>ктёр</a:t>
            </a:r>
            <a:r>
              <a:rPr lang="ru-RU" dirty="0" smtClean="0"/>
              <a:t> </a:t>
            </a:r>
            <a:r>
              <a:rPr lang="ru-RU" dirty="0"/>
              <a:t>(чтец) - выразительно читает стихотворение,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Т</a:t>
            </a:r>
            <a:r>
              <a:rPr lang="ru-RU" b="1" dirty="0" smtClean="0"/>
              <a:t>елеведущий </a:t>
            </a:r>
            <a:r>
              <a:rPr lang="ru-RU" dirty="0"/>
              <a:t>- рассказывает о стихотворении,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Л</a:t>
            </a:r>
            <a:r>
              <a:rPr lang="ru-RU" b="1" dirty="0" smtClean="0"/>
              <a:t>итературовед </a:t>
            </a:r>
            <a:r>
              <a:rPr lang="ru-RU" dirty="0"/>
              <a:t>– исследует стихотворение,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/>
              <a:t>С</a:t>
            </a:r>
            <a:r>
              <a:rPr lang="ru-RU" b="1" dirty="0" smtClean="0"/>
              <a:t>ценарист </a:t>
            </a:r>
            <a:r>
              <a:rPr lang="ru-RU" dirty="0"/>
              <a:t>- составляет вместе с литературоведом текст о стихотворении.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/>
              <a:t>Продюсер </a:t>
            </a:r>
            <a:r>
              <a:rPr lang="ru-RU" dirty="0"/>
              <a:t>– распределяет роли </a:t>
            </a:r>
            <a:r>
              <a:rPr lang="ru-RU" dirty="0" smtClean="0"/>
              <a:t>в группе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1484784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О </a:t>
            </a:r>
            <a:r>
              <a:rPr lang="ru-RU" sz="2000" dirty="0"/>
              <a:t>чём говорится в стихотворении?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Как </a:t>
            </a:r>
            <a:r>
              <a:rPr lang="ru-RU" sz="2000" dirty="0"/>
              <a:t>поэт мог бы озаглавить это стихотворение?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Какой </a:t>
            </a:r>
            <a:r>
              <a:rPr lang="ru-RU" sz="2000" dirty="0"/>
              <a:t>он изображает осень, какие эпитеты подбирает?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Какие </a:t>
            </a:r>
            <a:r>
              <a:rPr lang="ru-RU" sz="2000" dirty="0"/>
              <a:t>чувства и настроение вызывает стихотворение?</a:t>
            </a:r>
          </a:p>
        </p:txBody>
      </p:sp>
    </p:spTree>
    <p:extLst>
      <p:ext uri="{BB962C8B-B14F-4D97-AF65-F5344CB8AC3E}">
        <p14:creationId xmlns="" xmlns:p14="http://schemas.microsoft.com/office/powerpoint/2010/main" val="13572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чайковский 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  <p:pic>
        <p:nvPicPr>
          <p:cNvPr id="6146" name="Picture 2" descr="C:\Users\Галина\Desktop\Безымян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469" y="142852"/>
            <a:ext cx="8739249" cy="6554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532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4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школа\Desktop\70323962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20"/>
            <a:ext cx="8280920" cy="678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0923" y="2348880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0000"/>
                </a:solidFill>
              </a:rPr>
              <a:t>Страницы русской поэзии</a:t>
            </a:r>
          </a:p>
          <a:p>
            <a:pPr algn="ctr"/>
            <a:endParaRPr lang="ru-RU" sz="3600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FFFF00"/>
                </a:solidFill>
              </a:rPr>
              <a:t>Ф.И. Тютчев «Есть в осени первоначальной…»</a:t>
            </a:r>
            <a:endParaRPr lang="ru-RU" sz="3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4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ина\Desktop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9933" y="332656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11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307181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И.И.Шишкин «Зима»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307181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И.И.Левитан «Март»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642939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Н.П.Крымов «У мельницы»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642939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И.И.Левитан «Золотая осень»</a:t>
            </a:r>
            <a:endParaRPr lang="ru-RU" dirty="0"/>
          </a:p>
        </p:txBody>
      </p:sp>
      <p:pic>
        <p:nvPicPr>
          <p:cNvPr id="14" name="чайковский октяб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Галина\Desktop\Безымянный.jpg"/>
          <p:cNvPicPr>
            <a:picLocks noChangeAspect="1" noChangeArrowheads="1"/>
          </p:cNvPicPr>
          <p:nvPr/>
        </p:nvPicPr>
        <p:blipFill>
          <a:blip r:embed="rId5"/>
          <a:srcRect l="3125" t="3750" r="49062" b="50000"/>
          <a:stretch>
            <a:fillRect/>
          </a:stretch>
        </p:blipFill>
        <p:spPr bwMode="auto">
          <a:xfrm>
            <a:off x="285720" y="357166"/>
            <a:ext cx="3643338" cy="2643206"/>
          </a:xfrm>
          <a:prstGeom prst="rect">
            <a:avLst/>
          </a:prstGeom>
          <a:noFill/>
        </p:spPr>
      </p:pic>
      <p:pic>
        <p:nvPicPr>
          <p:cNvPr id="2" name="Picture 3" descr="C:\Users\Галина\Desktop\Безымянный.jpg"/>
          <p:cNvPicPr>
            <a:picLocks noChangeAspect="1" noChangeArrowheads="1"/>
          </p:cNvPicPr>
          <p:nvPr/>
        </p:nvPicPr>
        <p:blipFill>
          <a:blip r:embed="rId6"/>
          <a:srcRect l="3750" t="5000" r="46562" b="48750"/>
          <a:stretch>
            <a:fillRect/>
          </a:stretch>
        </p:blipFill>
        <p:spPr bwMode="auto">
          <a:xfrm>
            <a:off x="4643438" y="357166"/>
            <a:ext cx="3786214" cy="2643206"/>
          </a:xfrm>
          <a:prstGeom prst="rect">
            <a:avLst/>
          </a:prstGeom>
          <a:noFill/>
        </p:spPr>
      </p:pic>
      <p:pic>
        <p:nvPicPr>
          <p:cNvPr id="3" name="Picture 4" descr="C:\Users\Галина\Desktop\Безымянный.jpg"/>
          <p:cNvPicPr>
            <a:picLocks noChangeAspect="1" noChangeArrowheads="1"/>
          </p:cNvPicPr>
          <p:nvPr/>
        </p:nvPicPr>
        <p:blipFill>
          <a:blip r:embed="rId7"/>
          <a:srcRect l="3125" t="3750" r="50000" b="46250"/>
          <a:stretch>
            <a:fillRect/>
          </a:stretch>
        </p:blipFill>
        <p:spPr bwMode="auto">
          <a:xfrm>
            <a:off x="428596" y="3500438"/>
            <a:ext cx="3571900" cy="2857520"/>
          </a:xfrm>
          <a:prstGeom prst="rect">
            <a:avLst/>
          </a:prstGeom>
          <a:noFill/>
        </p:spPr>
      </p:pic>
      <p:pic>
        <p:nvPicPr>
          <p:cNvPr id="4" name="Picture 5" descr="C:\Users\Галина\Desktop\Безымянный.jpg"/>
          <p:cNvPicPr>
            <a:picLocks noChangeAspect="1" noChangeArrowheads="1"/>
          </p:cNvPicPr>
          <p:nvPr/>
        </p:nvPicPr>
        <p:blipFill>
          <a:blip r:embed="rId8"/>
          <a:srcRect l="3125" t="3750" r="46250" b="46250"/>
          <a:stretch>
            <a:fillRect/>
          </a:stretch>
        </p:blipFill>
        <p:spPr bwMode="auto">
          <a:xfrm>
            <a:off x="4643438" y="3500438"/>
            <a:ext cx="385765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3096344" cy="10823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Цель урока: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Сегодня на уроке мы познакомимся со стихами о природе </a:t>
            </a:r>
            <a:r>
              <a:rPr lang="ru-RU" dirty="0" err="1" smtClean="0"/>
              <a:t>Ф.И.Тютчева</a:t>
            </a:r>
            <a:r>
              <a:rPr lang="ru-RU" dirty="0" smtClean="0"/>
              <a:t>, а также узнаем, как с помощью стихотворного ритма  поэт смог передать нам своё настроение.</a:t>
            </a:r>
            <a:endParaRPr lang="ru-RU" dirty="0"/>
          </a:p>
        </p:txBody>
      </p:sp>
      <p:pic>
        <p:nvPicPr>
          <p:cNvPr id="3074" name="Picture 2" descr="C:\Users\Галина\Desktop\Безымянный.jpg"/>
          <p:cNvPicPr>
            <a:picLocks noChangeAspect="1" noChangeArrowheads="1"/>
          </p:cNvPicPr>
          <p:nvPr/>
        </p:nvPicPr>
        <p:blipFill>
          <a:blip r:embed="rId2"/>
          <a:srcRect l="2187" t="1250" r="66875" b="43750"/>
          <a:stretch>
            <a:fillRect/>
          </a:stretch>
        </p:blipFill>
        <p:spPr bwMode="auto">
          <a:xfrm>
            <a:off x="3428992" y="3286124"/>
            <a:ext cx="235745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05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алина\Desktop\тютчев\img_11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5719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071546"/>
            <a:ext cx="4500594" cy="139540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1800" dirty="0" smtClean="0"/>
              <a:t>        </a:t>
            </a:r>
            <a:endParaRPr lang="ru-RU" sz="2300" b="1" i="1" dirty="0" smtClean="0"/>
          </a:p>
          <a:p>
            <a:pPr lvl="1">
              <a:buNone/>
            </a:pPr>
            <a:r>
              <a:rPr lang="ru-RU" sz="2300" b="1" i="1" dirty="0" smtClean="0"/>
              <a:t>Не то,  что мните вы, природа:</a:t>
            </a:r>
          </a:p>
          <a:p>
            <a:pPr lvl="1">
              <a:buNone/>
            </a:pPr>
            <a:r>
              <a:rPr lang="ru-RU" sz="2300" b="1" i="1" dirty="0" smtClean="0"/>
              <a:t>Не слепок, не бездушный лик – </a:t>
            </a:r>
          </a:p>
          <a:p>
            <a:pPr lvl="1">
              <a:buNone/>
            </a:pPr>
            <a:r>
              <a:rPr lang="ru-RU" sz="2300" b="1" i="1" dirty="0" smtClean="0"/>
              <a:t>В ней есть душа, в ней есть свобода,</a:t>
            </a:r>
          </a:p>
          <a:p>
            <a:pPr lvl="1">
              <a:buNone/>
            </a:pPr>
            <a:r>
              <a:rPr lang="ru-RU" sz="2300" b="1" i="1" dirty="0" smtClean="0"/>
              <a:t>В ней есть любовь, в ней есть язык.</a:t>
            </a:r>
          </a:p>
          <a:p>
            <a:pPr algn="r">
              <a:buNone/>
            </a:pPr>
            <a:r>
              <a:rPr lang="ru-RU" sz="2300" b="1" i="1" dirty="0" smtClean="0"/>
              <a:t>Ф.И Тютчев</a:t>
            </a:r>
            <a:endParaRPr lang="ru-RU" sz="2300" b="1" i="1" dirty="0"/>
          </a:p>
        </p:txBody>
      </p:sp>
      <p:pic>
        <p:nvPicPr>
          <p:cNvPr id="3074" name="Picture 2" descr="C:\Users\Галина\Desktop\тютчев\000068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142984"/>
            <a:ext cx="3687579" cy="4318008"/>
          </a:xfrm>
          <a:prstGeom prst="rect">
            <a:avLst/>
          </a:prstGeom>
          <a:noFill/>
        </p:spPr>
      </p:pic>
      <p:pic>
        <p:nvPicPr>
          <p:cNvPr id="7" name="vivaldi_zima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pic>
        <p:nvPicPr>
          <p:cNvPr id="9" name="Ф. Тютчев - Не То Что, Мните Вы, Природа [с сайта www.ololo.fm]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8572528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3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Звуки природы - Гроз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  <p:pic>
        <p:nvPicPr>
          <p:cNvPr id="8" name="Fedor_Tyutchev_-_Kak_vesel_grohot_letnih_bur_-_Yuriy_Tomashevski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7643834" y="6286520"/>
            <a:ext cx="304800" cy="304800"/>
          </a:xfrm>
          <a:prstGeom prst="rect">
            <a:avLst/>
          </a:prstGeom>
        </p:spPr>
      </p:pic>
      <p:pic>
        <p:nvPicPr>
          <p:cNvPr id="3" name="Picture 2" descr="C:\Users\Галин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8554562" cy="6415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3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школа\Desktop\Тютчев\0b193358e72b5dc375f1b46392bbfc58.jpe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822"/>
            <a:ext cx="8588591" cy="67481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16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1037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8479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4400" dirty="0" smtClean="0">
                <a:solidFill>
                  <a:srgbClr val="C00000"/>
                </a:solidFill>
              </a:rPr>
              <a:t>Ритм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–это основная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сила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,          основная </a:t>
            </a:r>
            <a:r>
              <a:rPr lang="ru-RU" sz="4400" dirty="0">
                <a:solidFill>
                  <a:schemeClr val="tx2">
                    <a:lumMod val="50000"/>
                  </a:schemeClr>
                </a:solidFill>
              </a:rPr>
              <a:t>энергия стиха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В.В.Маяковский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  </a:t>
            </a:r>
            <a:r>
              <a:rPr lang="ru-RU" sz="4000" dirty="0" err="1" smtClean="0"/>
              <a:t>К</a:t>
            </a:r>
            <a:r>
              <a:rPr lang="ru-RU" sz="4000" b="1" u="sng" dirty="0" err="1" smtClean="0"/>
              <a:t>А</a:t>
            </a:r>
            <a:r>
              <a:rPr lang="ru-RU" sz="4000" dirty="0" err="1" smtClean="0"/>
              <a:t>к</a:t>
            </a:r>
            <a:r>
              <a:rPr lang="ru-RU" sz="4000" dirty="0" smtClean="0"/>
              <a:t> </a:t>
            </a:r>
            <a:r>
              <a:rPr lang="ru-RU" sz="4000" dirty="0" err="1" smtClean="0"/>
              <a:t>в</a:t>
            </a:r>
            <a:r>
              <a:rPr lang="ru-RU" sz="4000" dirty="0" err="1" smtClean="0">
                <a:solidFill>
                  <a:srgbClr val="FF0000"/>
                </a:solidFill>
              </a:rPr>
              <a:t>Е</a:t>
            </a:r>
            <a:r>
              <a:rPr lang="ru-RU" sz="4000" dirty="0" err="1" smtClean="0"/>
              <a:t>с</a:t>
            </a:r>
            <a:r>
              <a:rPr lang="ru-RU" sz="4000" b="1" u="sng" dirty="0" err="1"/>
              <a:t>Е</a:t>
            </a:r>
            <a:r>
              <a:rPr lang="ru-RU" sz="4000" dirty="0" err="1" smtClean="0"/>
              <a:t>л</a:t>
            </a:r>
            <a:r>
              <a:rPr lang="ru-RU" sz="4000" dirty="0" smtClean="0"/>
              <a:t> </a:t>
            </a:r>
            <a:r>
              <a:rPr lang="ru-RU" sz="4000" dirty="0" err="1" smtClean="0"/>
              <a:t>гр</a:t>
            </a:r>
            <a:r>
              <a:rPr lang="ru-RU" sz="4000" dirty="0" err="1" smtClean="0">
                <a:solidFill>
                  <a:srgbClr val="FF0000"/>
                </a:solidFill>
              </a:rPr>
              <a:t>О</a:t>
            </a:r>
            <a:r>
              <a:rPr lang="ru-RU" sz="4000" dirty="0" err="1" smtClean="0"/>
              <a:t>х</a:t>
            </a:r>
            <a:r>
              <a:rPr lang="ru-RU" sz="4000" b="1" u="sng" dirty="0" err="1"/>
              <a:t>О</a:t>
            </a:r>
            <a:r>
              <a:rPr lang="ru-RU" sz="4000" dirty="0" err="1" smtClean="0"/>
              <a:t>т</a:t>
            </a:r>
            <a:r>
              <a:rPr lang="ru-RU" sz="4000" dirty="0" smtClean="0"/>
              <a:t> </a:t>
            </a:r>
            <a:r>
              <a:rPr lang="ru-RU" sz="4000" dirty="0" err="1" smtClean="0"/>
              <a:t>л</a:t>
            </a:r>
            <a:r>
              <a:rPr lang="ru-RU" sz="4000" dirty="0" err="1" smtClean="0">
                <a:solidFill>
                  <a:srgbClr val="FF0000"/>
                </a:solidFill>
              </a:rPr>
              <a:t>Е</a:t>
            </a:r>
            <a:r>
              <a:rPr lang="ru-RU" sz="4000" dirty="0" err="1" smtClean="0"/>
              <a:t>тн</a:t>
            </a:r>
            <a:r>
              <a:rPr lang="ru-RU" sz="4000" b="1" u="sng" dirty="0" err="1"/>
              <a:t>И</a:t>
            </a:r>
            <a:r>
              <a:rPr lang="ru-RU" sz="4000" dirty="0" err="1" smtClean="0"/>
              <a:t>х</a:t>
            </a:r>
            <a:r>
              <a:rPr lang="ru-RU" sz="4000" dirty="0" smtClean="0"/>
              <a:t> </a:t>
            </a:r>
            <a:r>
              <a:rPr lang="ru-RU" sz="4000" dirty="0" err="1" smtClean="0"/>
              <a:t>б</a:t>
            </a:r>
            <a:r>
              <a:rPr lang="ru-RU" sz="4000" dirty="0" err="1">
                <a:solidFill>
                  <a:srgbClr val="FF0000"/>
                </a:solidFill>
              </a:rPr>
              <a:t>У</a:t>
            </a:r>
            <a:r>
              <a:rPr lang="ru-RU" sz="4000" dirty="0" err="1" smtClean="0"/>
              <a:t>рь</a:t>
            </a:r>
            <a:r>
              <a:rPr lang="ru-RU" sz="4000" dirty="0" smtClean="0"/>
              <a:t>…</a:t>
            </a: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  </a:t>
            </a:r>
            <a:r>
              <a:rPr lang="ru-RU" sz="4000" dirty="0" smtClean="0"/>
              <a:t>-- /     --  /    -- /    -- /</a:t>
            </a:r>
          </a:p>
          <a:p>
            <a:pPr marL="0" indent="0" algn="ctr">
              <a:buNone/>
            </a:pP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00B050"/>
                </a:solidFill>
              </a:rPr>
              <a:t>Ямб </a:t>
            </a:r>
            <a:r>
              <a:rPr lang="ru-RU" sz="4000" dirty="0" smtClean="0"/>
              <a:t>  </a:t>
            </a:r>
            <a:endParaRPr lang="ru-RU" sz="40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Ф. Тютчев - Есть В Осени Первоначальной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pic>
        <p:nvPicPr>
          <p:cNvPr id="8" name="чайковский октябр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7786710" y="6357958"/>
            <a:ext cx="304800" cy="304800"/>
          </a:xfrm>
          <a:prstGeom prst="rect">
            <a:avLst/>
          </a:prstGeom>
        </p:spPr>
      </p:pic>
      <p:pic>
        <p:nvPicPr>
          <p:cNvPr id="5122" name="Picture 2" descr="C:\Users\Галина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1"/>
            <a:ext cx="8786874" cy="6590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00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04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628800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Есть в </a:t>
            </a:r>
            <a:r>
              <a:rPr lang="ru-RU" sz="3600" dirty="0" err="1">
                <a:solidFill>
                  <a:srgbClr val="FF0000"/>
                </a:solidFill>
              </a:rPr>
              <a:t>О</a:t>
            </a:r>
            <a:r>
              <a:rPr lang="ru-RU" sz="3600" dirty="0" err="1"/>
              <a:t>сЕнИ</a:t>
            </a:r>
            <a:r>
              <a:rPr lang="ru-RU" sz="3600" dirty="0"/>
              <a:t> </a:t>
            </a:r>
            <a:r>
              <a:rPr lang="ru-RU" sz="3600" dirty="0" err="1"/>
              <a:t>пЕрвОнАч</a:t>
            </a:r>
            <a:r>
              <a:rPr lang="ru-RU" sz="3600" dirty="0" err="1">
                <a:solidFill>
                  <a:srgbClr val="FF0000"/>
                </a:solidFill>
              </a:rPr>
              <a:t>А</a:t>
            </a:r>
            <a:r>
              <a:rPr lang="ru-RU" sz="3600" dirty="0" err="1"/>
              <a:t>льнОй</a:t>
            </a:r>
            <a:r>
              <a:rPr lang="ru-RU" sz="3600" dirty="0"/>
              <a:t>…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 </a:t>
            </a:r>
            <a:r>
              <a:rPr lang="ru-RU" sz="3600" dirty="0"/>
              <a:t>--/ </a:t>
            </a:r>
            <a:r>
              <a:rPr lang="ru-RU" sz="3600" dirty="0" smtClean="0"/>
              <a:t>  -- </a:t>
            </a:r>
            <a:r>
              <a:rPr lang="ru-RU" sz="3600" dirty="0" smtClean="0">
                <a:solidFill>
                  <a:srgbClr val="FF0000"/>
                </a:solidFill>
              </a:rPr>
              <a:t>--   </a:t>
            </a:r>
            <a:r>
              <a:rPr lang="ru-RU" sz="3600" dirty="0" smtClean="0"/>
              <a:t> </a:t>
            </a:r>
            <a:r>
              <a:rPr lang="ru-RU" sz="3600" dirty="0"/>
              <a:t>-- </a:t>
            </a:r>
            <a:r>
              <a:rPr lang="ru-RU" sz="3600" dirty="0" smtClean="0">
                <a:solidFill>
                  <a:srgbClr val="FF0000"/>
                </a:solidFill>
              </a:rPr>
              <a:t>--   </a:t>
            </a:r>
            <a:r>
              <a:rPr lang="ru-RU" sz="3600" dirty="0" smtClean="0"/>
              <a:t> --/    </a:t>
            </a:r>
            <a:r>
              <a:rPr lang="ru-RU" sz="3600" dirty="0"/>
              <a:t>-- </a:t>
            </a:r>
            <a:endParaRPr lang="ru-RU" sz="3600" dirty="0" smtClean="0"/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Ямб</a:t>
            </a:r>
            <a:endParaRPr lang="ru-RU" sz="3600" dirty="0">
              <a:solidFill>
                <a:srgbClr val="00B050"/>
              </a:solidFill>
            </a:endParaRPr>
          </a:p>
          <a:p>
            <a:pPr algn="ctr"/>
            <a:endParaRPr lang="ru-RU" sz="3600" dirty="0" smtClean="0">
              <a:solidFill>
                <a:srgbClr val="00B050"/>
              </a:solidFill>
            </a:endParaRPr>
          </a:p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Пиррихий </a:t>
            </a:r>
            <a:r>
              <a:rPr lang="ru-RU" sz="3600" dirty="0"/>
              <a:t>– пропущенное ударение.</a:t>
            </a:r>
          </a:p>
        </p:txBody>
      </p:sp>
    </p:spTree>
    <p:extLst>
      <p:ext uri="{BB962C8B-B14F-4D97-AF65-F5344CB8AC3E}">
        <p14:creationId xmlns="" xmlns:p14="http://schemas.microsoft.com/office/powerpoint/2010/main" val="1158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233</Words>
  <Application>Microsoft Office PowerPoint</Application>
  <PresentationFormat>Экран (4:3)</PresentationFormat>
  <Paragraphs>43</Paragraphs>
  <Slides>13</Slides>
  <Notes>1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Особенности стихотворного ритма в произведениях Ф.И.Тютчева о природе.</vt:lpstr>
      <vt:lpstr>Слайд 2</vt:lpstr>
      <vt:lpstr>              Цель урока:</vt:lpstr>
      <vt:lpstr>Слайд 4</vt:lpstr>
      <vt:lpstr>Слайд 5</vt:lpstr>
      <vt:lpstr>Слайд 6</vt:lpstr>
      <vt:lpstr>                       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стихотворного ритма в произведениях Ф.И.Тютчева оприроде.</dc:title>
  <dc:creator>Галина</dc:creator>
  <cp:lastModifiedBy>Галина</cp:lastModifiedBy>
  <cp:revision>49</cp:revision>
  <dcterms:created xsi:type="dcterms:W3CDTF">2012-01-19T17:18:08Z</dcterms:created>
  <dcterms:modified xsi:type="dcterms:W3CDTF">2014-11-22T16:10:35Z</dcterms:modified>
</cp:coreProperties>
</file>