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7" r:id="rId1"/>
    <p:sldMasterId id="2147483721" r:id="rId2"/>
  </p:sldMasterIdLst>
  <p:notesMasterIdLst>
    <p:notesMasterId r:id="rId12"/>
  </p:notesMasterIdLst>
  <p:sldIdLst>
    <p:sldId id="275" r:id="rId3"/>
    <p:sldId id="257" r:id="rId4"/>
    <p:sldId id="262" r:id="rId5"/>
    <p:sldId id="258" r:id="rId6"/>
    <p:sldId id="259" r:id="rId7"/>
    <p:sldId id="263" r:id="rId8"/>
    <p:sldId id="265" r:id="rId9"/>
    <p:sldId id="267" r:id="rId10"/>
    <p:sldId id="269" r:id="rId11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 charset="0"/>
        <a:cs typeface="DejaVu Sans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 charset="0"/>
        <a:cs typeface="DejaVu Sans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 charset="0"/>
        <a:cs typeface="DejaVu Sans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 charset="0"/>
        <a:cs typeface="DejaVu Sans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 charset="0"/>
        <a:cs typeface="DejaVu San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 charset="0"/>
        <a:cs typeface="DejaVu San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 charset="0"/>
        <a:cs typeface="DejaVu San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 charset="0"/>
        <a:cs typeface="DejaVu San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 charset="0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993300"/>
    <a:srgbClr val="FFDEBD"/>
    <a:srgbClr val="336600"/>
    <a:srgbClr val="FFD3A7"/>
    <a:srgbClr val="FFC48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98" y="84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F2D2415-0EE1-4DD2-8059-7D7D0A23D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71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fld id="{3C2628A8-578C-46B9-B435-31889E167A4C}" type="slidenum"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6000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fld id="{E5F15E1F-E883-4E08-A959-982609633EC9}" type="slidenum"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09547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fld id="{E84EDFB5-1CB5-47F3-B919-CE4BD195762A}" type="slidenum"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82178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fld id="{91D12661-85EE-4B07-B9FD-8D67CA1DDC24}" type="slidenum"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67426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fld id="{06088D48-6292-482B-8754-FDBAF8270210}" type="slidenum"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81933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fld id="{4682DDEB-05E0-451B-87BE-B7D2618814C3}" type="slidenum"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58539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fld id="{5D599C3B-FB33-4557-9DEA-2AEBE38F9997}" type="slidenum"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79603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fld id="{6EE08E2F-59DD-4551-B7FA-35B7DEC54DB6}" type="slidenum"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5896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008063"/>
            <a:ext cx="9577388" cy="2771775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/>
            <a:lstStyle>
              <a:lvl1pPr defTabSz="1008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1pPr>
              <a:lvl2pPr marL="503238" defTabSz="1008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2pPr>
              <a:lvl3pPr marL="1008063" defTabSz="1008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3pPr>
              <a:lvl4pPr marL="1511300" defTabSz="1008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4pPr>
              <a:lvl5pPr marL="2016125" defTabSz="1008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5pPr>
              <a:lvl6pPr marL="24733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6pPr>
              <a:lvl7pPr marL="29305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7pPr>
              <a:lvl8pPr marL="33877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8pPr>
              <a:lvl9pPr marL="38449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defRPr/>
              </a:pPr>
              <a:endParaRPr lang="ru-RU" sz="2000" smtClean="0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/>
            <a:lstStyle>
              <a:lvl1pPr defTabSz="1008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1pPr>
              <a:lvl2pPr marL="503238" defTabSz="1008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2pPr>
              <a:lvl3pPr marL="1008063" defTabSz="1008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3pPr>
              <a:lvl4pPr marL="1511300" defTabSz="1008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4pPr>
              <a:lvl5pPr marL="2016125" defTabSz="1008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5pPr>
              <a:lvl6pPr marL="24733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6pPr>
              <a:lvl7pPr marL="29305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7pPr>
              <a:lvl8pPr marL="33877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8pPr>
              <a:lvl9pPr marL="38449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defRPr/>
              </a:pPr>
              <a:endParaRPr lang="ru-RU" sz="2600" smtClean="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/>
            <a:lstStyle>
              <a:lvl1pPr defTabSz="1008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1pPr>
              <a:lvl2pPr marL="503238" defTabSz="1008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2pPr>
              <a:lvl3pPr marL="1008063" defTabSz="1008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3pPr>
              <a:lvl4pPr marL="1511300" defTabSz="1008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4pPr>
              <a:lvl5pPr marL="2016125" defTabSz="1008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5pPr>
              <a:lvl6pPr marL="24733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6pPr>
              <a:lvl7pPr marL="29305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7pPr>
              <a:lvl8pPr marL="33877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8pPr>
              <a:lvl9pPr marL="38449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defRPr/>
              </a:pPr>
              <a:endParaRPr lang="ru-RU" sz="2600" smtClean="0"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0 w 1000"/>
                <a:gd name="T1" fmla="*/ 695 h 1000"/>
                <a:gd name="T2" fmla="*/ 0 w 1000"/>
                <a:gd name="T3" fmla="*/ 695 h 1000"/>
                <a:gd name="T4" fmla="*/ 0 w 1000"/>
                <a:gd name="T5" fmla="*/ 0 h 1000"/>
                <a:gd name="T6" fmla="*/ 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 w 1000"/>
                <a:gd name="T3" fmla="*/ 0 h 1000"/>
                <a:gd name="T4" fmla="*/ 1 w 1000"/>
                <a:gd name="T5" fmla="*/ 557 h 1000"/>
                <a:gd name="T6" fmla="*/ 0 w 1000"/>
                <a:gd name="T7" fmla="*/ 557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16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20950" y="3948113"/>
            <a:ext cx="6215063" cy="2100262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16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23925" y="1590675"/>
            <a:ext cx="7812088" cy="1763713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6888163"/>
            <a:ext cx="2100263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63B2F-2CAB-435C-93D6-2431E93CCEAD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888163"/>
            <a:ext cx="319087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713" y="6888163"/>
            <a:ext cx="2100262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57CC6-F88F-4FDE-962B-64A08ABE2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53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DC670-5424-42F7-BA08-D4957ED24FEE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36489-BDEB-47F6-B180-F48AA861B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6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77113" y="106363"/>
            <a:ext cx="2116137" cy="6613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27113" y="106363"/>
            <a:ext cx="6197600" cy="6613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7F337-13B4-473F-8925-D7B8C7BADF82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AA948-3555-4629-B0E9-C71F36E60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457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106363"/>
            <a:ext cx="7891462" cy="15573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46163" y="2184400"/>
            <a:ext cx="8447087" cy="453548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25714-0B30-449F-96FC-A0AC9CC2CA99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F8A7F-DDA8-451B-9A6A-E07265684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27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027113" y="106363"/>
            <a:ext cx="8466137" cy="6613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874C1-7AA2-4D07-B86A-CB7357D6C045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1C33B-B10F-40F2-9B19-9B4F91B14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52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276600" y="2016125"/>
            <a:ext cx="6635750" cy="2435225"/>
          </a:xfrm>
        </p:spPr>
        <p:txBody>
          <a:bodyPr/>
          <a:lstStyle>
            <a:lvl1pPr>
              <a:defRPr sz="55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200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703763"/>
            <a:ext cx="6635750" cy="193198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7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4825" y="6888163"/>
            <a:ext cx="2351088" cy="5032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72" tIns="50387" rIns="100772" bIns="5038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44875" y="6888163"/>
            <a:ext cx="3190875" cy="5032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72" tIns="50387" rIns="100772" bIns="50387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24713" y="6888163"/>
            <a:ext cx="2352675" cy="5032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72" tIns="50387" rIns="100772" bIns="503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8686AD4E-30C2-432B-A4F4-698FD4657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7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080625" cy="7559675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772" tIns="50387" rIns="100772" bIns="50387" anchor="ctr"/>
            <a:lstStyle>
              <a:lvl1pPr defTabSz="10080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5pPr>
              <a:lvl6pPr marL="25146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6pPr>
              <a:lvl7pPr marL="29718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7pPr>
              <a:lvl8pPr marL="34290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8pPr>
              <a:lvl9pPr marL="38862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defRPr/>
              </a:pPr>
              <a:endParaRPr lang="ru-RU" sz="26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72" tIns="50387" rIns="100772" bIns="50387"/>
            <a:lstStyle>
              <a:lvl1pPr defTabSz="10080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5pPr>
              <a:lvl6pPr marL="25146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6pPr>
              <a:lvl7pPr marL="29718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7pPr>
              <a:lvl8pPr marL="34290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8pPr>
              <a:lvl9pPr marL="38862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DejaVu Sans" charset="0"/>
                  <a:cs typeface="DejaVu Sans" charset="0"/>
                </a:defRPr>
              </a:lvl9pPr>
            </a:lstStyle>
            <a:p>
              <a:pPr eaLnBrk="1" hangingPunct="1">
                <a:defRPr/>
              </a:pPr>
              <a:endParaRPr lang="ru-RU" sz="26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72" tIns="50387" rIns="100772" bIns="50387"/>
              <a:lstStyle>
                <a:lvl1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1pPr>
                <a:lvl2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2pPr>
                <a:lvl3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3pPr>
                <a:lvl4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4pPr>
                <a:lvl5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5pPr>
                <a:lvl6pPr marL="25146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6pPr>
                <a:lvl7pPr marL="29718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7pPr>
                <a:lvl8pPr marL="34290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8pPr>
                <a:lvl9pPr marL="38862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9pPr>
              </a:lstStyle>
              <a:p>
                <a:pPr eaLnBrk="1" hangingPunct="1">
                  <a:defRPr/>
                </a:pPr>
                <a:endParaRPr lang="ru-RU" sz="26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72" tIns="50387" rIns="100772" bIns="50387"/>
              <a:lstStyle>
                <a:lvl1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1pPr>
                <a:lvl2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2pPr>
                <a:lvl3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3pPr>
                <a:lvl4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4pPr>
                <a:lvl5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5pPr>
                <a:lvl6pPr marL="25146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6pPr>
                <a:lvl7pPr marL="29718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7pPr>
                <a:lvl8pPr marL="34290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8pPr>
                <a:lvl9pPr marL="38862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9pPr>
              </a:lstStyle>
              <a:p>
                <a:pPr eaLnBrk="1" hangingPunct="1">
                  <a:defRPr/>
                </a:pPr>
                <a:endParaRPr lang="ru-RU" sz="26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72" tIns="50387" rIns="100772" bIns="50387"/>
              <a:lstStyle>
                <a:lvl1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1pPr>
                <a:lvl2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2pPr>
                <a:lvl3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3pPr>
                <a:lvl4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4pPr>
                <a:lvl5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5pPr>
                <a:lvl6pPr marL="25146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6pPr>
                <a:lvl7pPr marL="29718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7pPr>
                <a:lvl8pPr marL="34290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8pPr>
                <a:lvl9pPr marL="38862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9pPr>
              </a:lstStyle>
              <a:p>
                <a:pPr eaLnBrk="1" hangingPunct="1">
                  <a:defRPr/>
                </a:pPr>
                <a:endParaRPr lang="ru-RU" sz="26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6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72" tIns="50387" rIns="100772" bIns="50387"/>
              <a:lstStyle>
                <a:lvl1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1pPr>
                <a:lvl2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2pPr>
                <a:lvl3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3pPr>
                <a:lvl4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4pPr>
                <a:lvl5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5pPr>
                <a:lvl6pPr marL="25146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6pPr>
                <a:lvl7pPr marL="29718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7pPr>
                <a:lvl8pPr marL="34290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8pPr>
                <a:lvl9pPr marL="38862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9pPr>
              </a:lstStyle>
              <a:p>
                <a:pPr eaLnBrk="1" hangingPunct="1">
                  <a:defRPr/>
                </a:pPr>
                <a:endParaRPr lang="ru-RU" sz="26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72" tIns="50387" rIns="100772" bIns="50387"/>
              <a:lstStyle>
                <a:lvl1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1pPr>
                <a:lvl2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2pPr>
                <a:lvl3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3pPr>
                <a:lvl4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4pPr>
                <a:lvl5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5pPr>
                <a:lvl6pPr marL="25146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6pPr>
                <a:lvl7pPr marL="29718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7pPr>
                <a:lvl8pPr marL="34290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8pPr>
                <a:lvl9pPr marL="38862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9pPr>
              </a:lstStyle>
              <a:p>
                <a:pPr eaLnBrk="1" hangingPunct="1">
                  <a:defRPr/>
                </a:pPr>
                <a:endParaRPr lang="ru-RU" sz="26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6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72" tIns="50387" rIns="100772" bIns="50387"/>
              <a:lstStyle>
                <a:lvl1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1pPr>
                <a:lvl2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2pPr>
                <a:lvl3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3pPr>
                <a:lvl4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4pPr>
                <a:lvl5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5pPr>
                <a:lvl6pPr marL="25146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6pPr>
                <a:lvl7pPr marL="29718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7pPr>
                <a:lvl8pPr marL="34290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8pPr>
                <a:lvl9pPr marL="38862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9pPr>
              </a:lstStyle>
              <a:p>
                <a:pPr eaLnBrk="1" hangingPunct="1">
                  <a:defRPr/>
                </a:pPr>
                <a:endParaRPr lang="ru-RU" sz="26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72" tIns="50387" rIns="100772" bIns="50387"/>
              <a:lstStyle>
                <a:lvl1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1pPr>
                <a:lvl2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2pPr>
                <a:lvl3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3pPr>
                <a:lvl4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4pPr>
                <a:lvl5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5pPr>
                <a:lvl6pPr marL="25146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6pPr>
                <a:lvl7pPr marL="29718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7pPr>
                <a:lvl8pPr marL="34290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8pPr>
                <a:lvl9pPr marL="38862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9pPr>
              </a:lstStyle>
              <a:p>
                <a:pPr eaLnBrk="1" hangingPunct="1">
                  <a:defRPr/>
                </a:pPr>
                <a:endParaRPr lang="ru-RU" sz="26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72" tIns="50387" rIns="100772" bIns="50387"/>
              <a:lstStyle>
                <a:lvl1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1pPr>
                <a:lvl2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2pPr>
                <a:lvl3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3pPr>
                <a:lvl4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4pPr>
                <a:lvl5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5pPr>
                <a:lvl6pPr marL="25146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6pPr>
                <a:lvl7pPr marL="29718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7pPr>
                <a:lvl8pPr marL="34290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8pPr>
                <a:lvl9pPr marL="38862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9pPr>
              </a:lstStyle>
              <a:p>
                <a:pPr eaLnBrk="1" hangingPunct="1">
                  <a:defRPr/>
                </a:pPr>
                <a:endParaRPr lang="ru-RU" sz="26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72" tIns="50387" rIns="100772" bIns="50387"/>
              <a:lstStyle>
                <a:lvl1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1pPr>
                <a:lvl2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2pPr>
                <a:lvl3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3pPr>
                <a:lvl4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4pPr>
                <a:lvl5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5pPr>
                <a:lvl6pPr marL="25146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6pPr>
                <a:lvl7pPr marL="29718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7pPr>
                <a:lvl8pPr marL="34290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8pPr>
                <a:lvl9pPr marL="38862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9pPr>
              </a:lstStyle>
              <a:p>
                <a:pPr eaLnBrk="1" hangingPunct="1">
                  <a:defRPr/>
                </a:pPr>
                <a:endParaRPr lang="ru-RU" sz="26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6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72" tIns="50387" rIns="100772" bIns="50387"/>
              <a:lstStyle>
                <a:lvl1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1pPr>
                <a:lvl2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2pPr>
                <a:lvl3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3pPr>
                <a:lvl4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4pPr>
                <a:lvl5pPr defTabSz="10080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5pPr>
                <a:lvl6pPr marL="25146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6pPr>
                <a:lvl7pPr marL="29718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7pPr>
                <a:lvl8pPr marL="34290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8pPr>
                <a:lvl9pPr marL="38862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9pPr>
              </a:lstStyle>
              <a:p>
                <a:pPr eaLnBrk="1" hangingPunct="1">
                  <a:defRPr/>
                </a:pPr>
                <a:endParaRPr lang="ru-RU" sz="2600" smtClean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20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276600" y="2016125"/>
            <a:ext cx="6635750" cy="2435225"/>
          </a:xfrm>
        </p:spPr>
        <p:txBody>
          <a:bodyPr/>
          <a:lstStyle>
            <a:lvl1pPr>
              <a:defRPr sz="55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200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703763"/>
            <a:ext cx="6635750" cy="193198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7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100772" tIns="50387" rIns="100772" bIns="5038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100772" tIns="50387" rIns="100772" bIns="50387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100772" tIns="50387" rIns="100772" bIns="503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04B7915A-43D9-4A4C-86E5-63CDFA157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13503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89F26-39A7-4D30-9F0E-9D09ECFA07C6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BF518-40FB-44BA-8A5D-90F26BFFE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58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6C88-0616-4138-8E84-339120BCEEF6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A98E9-28BB-4996-BF4C-ADBB34305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97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6163" y="2184400"/>
            <a:ext cx="4146550" cy="45354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5113" y="2184400"/>
            <a:ext cx="4148137" cy="45354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CA00B-DAA4-45B6-B857-0799235DEFFC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D38EF-FD75-4B6E-8D83-8A5AE9B7E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9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9478-E11F-4695-AA90-F420D1631799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CDE6F-A389-4E8D-BBB4-360A6E010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9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A0E98-548C-45FA-AE9D-0AFAADC2496B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5A2E1-4F50-46C3-B045-DE61223AB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66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01DCD-52B2-42F2-98E8-FB353F47541D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F5641-F63F-4378-AD9F-E29A1CD12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00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33CDD-764C-489B-AA20-837954450350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B8F1F-AB11-48CC-83FC-5910E7668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57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9D330-FAAD-4A80-8B1D-943DA52D1F14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182F2-66A4-44CF-92E9-95E4733D2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90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1519238"/>
            <a:ext cx="2352675" cy="111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1008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503238" defTabSz="1008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marL="1008063" defTabSz="1008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marL="1511300" defTabSz="1008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marL="2016125" defTabSz="1008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defRPr/>
            </a:pPr>
            <a:endParaRPr lang="ru-RU" sz="2600" smtClean="0">
              <a:latin typeface="Times New Roman" panose="02020603050405020304" pitchFamily="18" charset="0"/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1595438" y="1519238"/>
            <a:ext cx="7981950" cy="11112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1008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503238" defTabSz="1008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marL="1008063" defTabSz="1008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marL="1511300" defTabSz="1008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marL="2016125" defTabSz="1008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defRPr/>
            </a:pPr>
            <a:endParaRPr lang="ru-RU" sz="2600" smtClean="0">
              <a:latin typeface="Times New Roman" panose="02020603050405020304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6363"/>
            <a:ext cx="7891462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2184400"/>
            <a:ext cx="8447087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888163"/>
            <a:ext cx="21002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defTabSz="1008063" eaLnBrk="1" hangingPunct="1">
              <a:defRPr sz="1100"/>
            </a:lvl1pPr>
          </a:lstStyle>
          <a:p>
            <a:pPr>
              <a:defRPr/>
            </a:pPr>
            <a:fld id="{83D83E19-C1F1-4311-BD45-27F7E2144793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888163"/>
            <a:ext cx="31924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ctr" defTabSz="1008063" eaLnBrk="1" hangingPunct="1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2988" y="6888163"/>
            <a:ext cx="21002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r" defTabSz="1008063" eaLnBrk="1" hangingPunct="1">
              <a:defRPr sz="1100"/>
            </a:lvl1pPr>
          </a:lstStyle>
          <a:p>
            <a:pPr>
              <a:defRPr/>
            </a:pPr>
            <a:fld id="{0C8FB5A1-D58F-4604-AEF9-3F1090B3A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923925" y="619125"/>
            <a:ext cx="168275" cy="1176338"/>
          </a:xfrm>
          <a:custGeom>
            <a:avLst/>
            <a:gdLst>
              <a:gd name="T0" fmla="*/ 2147483646 w 1000"/>
              <a:gd name="T1" fmla="*/ 2147483646 h 1000"/>
              <a:gd name="T2" fmla="*/ 0 w 1000"/>
              <a:gd name="T3" fmla="*/ 2147483646 h 1000"/>
              <a:gd name="T4" fmla="*/ 0 w 1000"/>
              <a:gd name="T5" fmla="*/ 0 h 1000"/>
              <a:gd name="T6" fmla="*/ 2147483646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9109075" y="296863"/>
            <a:ext cx="168275" cy="1184275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</p:sldLayoutIdLst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l" defTabSz="10080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l" defTabSz="10080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l" defTabSz="10080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l" defTabSz="10080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93713" indent="-493713" algn="l" defTabSz="10080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79488" indent="-484188" algn="l" defTabSz="10080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¡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indent="-444500" algn="l" defTabSz="10080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2613" indent="-425450" algn="l" defTabSz="10080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1238" indent="-427038" algn="l" defTabSz="10080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503238"/>
            <a:ext cx="907256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72" tIns="50387" rIns="100772" bIns="503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2184400"/>
            <a:ext cx="9072563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72" tIns="50387" rIns="100772" bIns="50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</p:sldLayoutIdLst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marL="4572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6pPr>
      <a:lvl7pPr marL="9144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7pPr>
      <a:lvl8pPr marL="13716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8pPr>
      <a:lvl9pPr marL="18288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9pPr>
    </p:titleStyle>
    <p:bodyStyle>
      <a:lvl1pPr marL="377825" indent="-377825" algn="l" defTabSz="10080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5913" algn="l" defTabSz="10080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3100">
          <a:solidFill>
            <a:schemeClr val="tx1"/>
          </a:solidFill>
          <a:latin typeface="+mn-lt"/>
        </a:defRPr>
      </a:lvl2pPr>
      <a:lvl3pPr marL="1260475" indent="-252413" algn="l" defTabSz="10080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3pPr>
      <a:lvl4pPr marL="1763713" indent="-252413" algn="l" defTabSz="10080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200">
          <a:solidFill>
            <a:schemeClr val="tx1"/>
          </a:solidFill>
          <a:latin typeface="+mn-lt"/>
        </a:defRPr>
      </a:lvl4pPr>
      <a:lvl5pPr marL="2268538" indent="-252413" algn="l" defTabSz="10080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</a:defRPr>
      </a:lvl5pPr>
      <a:lvl6pPr marL="2725738" indent="-252413" algn="l" defTabSz="1008063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182938" indent="-252413" algn="l" defTabSz="1008063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640138" indent="-252413" algn="l" defTabSz="1008063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4097338" indent="-252413" algn="l" defTabSz="1008063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0" y="0"/>
            <a:ext cx="100806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301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>
                <a:solidFill>
                  <a:schemeClr val="bg2"/>
                </a:solidFill>
              </a:rPr>
              <a:t>Управление образования и науки администрации муниципального района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>
                <a:solidFill>
                  <a:schemeClr val="bg2"/>
                </a:solidFill>
              </a:rPr>
              <a:t>«Алексеевский район и г. Алексеевка» Белгородской области</a:t>
            </a:r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0" y="1588"/>
            <a:ext cx="2000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301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/>
          </a:p>
        </p:txBody>
      </p:sp>
      <p:pic>
        <p:nvPicPr>
          <p:cNvPr id="15" name="Рисунок 14" descr="DSCN06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2582" y="5153766"/>
            <a:ext cx="3804200" cy="240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37" y="2211377"/>
            <a:ext cx="2259300" cy="378621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176" name="WordArt 13"/>
          <p:cNvSpPr>
            <a:spLocks noChangeArrowheads="1" noChangeShapeType="1" noTextEdit="1"/>
          </p:cNvSpPr>
          <p:nvPr/>
        </p:nvSpPr>
        <p:spPr bwMode="auto">
          <a:xfrm>
            <a:off x="2162175" y="1671638"/>
            <a:ext cx="7056438" cy="174783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 - новичку»</a:t>
            </a:r>
          </a:p>
        </p:txBody>
      </p:sp>
      <p:sp>
        <p:nvSpPr>
          <p:cNvPr id="7177" name="TextBox 6"/>
          <p:cNvSpPr txBox="1">
            <a:spLocks noChangeArrowheads="1"/>
          </p:cNvSpPr>
          <p:nvPr/>
        </p:nvSpPr>
        <p:spPr bwMode="auto">
          <a:xfrm>
            <a:off x="0" y="5940425"/>
            <a:ext cx="74787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301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 i="1">
                <a:solidFill>
                  <a:srgbClr val="002060"/>
                </a:solidFill>
                <a:cs typeface="Arial" panose="020B0604020202020204" pitchFamily="34" charset="0"/>
              </a:rPr>
              <a:t>Шкуренко Ирина Николаевна,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>
                <a:solidFill>
                  <a:srgbClr val="002060"/>
                </a:solidFill>
                <a:cs typeface="Arial" panose="020B0604020202020204" pitchFamily="34" charset="0"/>
              </a:rPr>
              <a:t>руководитель  методического объединения учителей географии Алексеевского района 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>
                <a:solidFill>
                  <a:srgbClr val="002060"/>
                </a:solidFill>
                <a:cs typeface="Arial" panose="020B0604020202020204" pitchFamily="34" charset="0"/>
              </a:rPr>
              <a:t>г. Алексеевки Белгородской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19138" y="3059113"/>
            <a:ext cx="648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indent="-230188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7338" y="250825"/>
            <a:ext cx="9504362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6" rIns="91430" bIns="45716" anchor="ctr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indent="-230188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Качественный и количественный анализ состава </a:t>
            </a:r>
            <a:br>
              <a:rPr lang="ru-RU" sz="2000" b="1">
                <a:solidFill>
                  <a:srgbClr val="990000"/>
                </a:solidFill>
                <a:latin typeface="Bookman Old Style" panose="02050604050505020204" pitchFamily="18" charset="0"/>
              </a:rPr>
            </a:br>
            <a:r>
              <a:rPr lang="ru-RU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методического объединения учителей географии  </a:t>
            </a:r>
            <a:br>
              <a:rPr lang="ru-RU" sz="2000" b="1">
                <a:solidFill>
                  <a:srgbClr val="990000"/>
                </a:solidFill>
                <a:latin typeface="Bookman Old Style" panose="02050604050505020204" pitchFamily="18" charset="0"/>
              </a:rPr>
            </a:br>
            <a:r>
              <a:rPr lang="ru-RU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Алексеевского района и города Алексеевки Белгородской области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19138" y="1692275"/>
            <a:ext cx="87137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indent="-230188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</a:rPr>
              <a:t>Всего - 39 учителей. </a:t>
            </a:r>
          </a:p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</a:rPr>
              <a:t>Молодых специалистов до 5 лет – 4 человека.</a:t>
            </a:r>
            <a:br>
              <a:rPr lang="ru-RU" b="1">
                <a:solidFill>
                  <a:schemeClr val="tx2"/>
                </a:solidFill>
              </a:rPr>
            </a:br>
            <a:r>
              <a:rPr lang="ru-RU" b="1">
                <a:solidFill>
                  <a:schemeClr val="tx2"/>
                </a:solidFill>
              </a:rPr>
              <a:t>Педагогический стаж:   от 5 до 10 лет – 8 человек;</a:t>
            </a:r>
            <a:br>
              <a:rPr lang="ru-RU" b="1">
                <a:solidFill>
                  <a:schemeClr val="tx2"/>
                </a:solidFill>
              </a:rPr>
            </a:br>
            <a:r>
              <a:rPr lang="ru-RU" b="1">
                <a:solidFill>
                  <a:schemeClr val="tx2"/>
                </a:solidFill>
              </a:rPr>
              <a:t>                                       от 10 до 15лет  – 12 человек; </a:t>
            </a:r>
            <a:br>
              <a:rPr lang="ru-RU" b="1">
                <a:solidFill>
                  <a:schemeClr val="tx2"/>
                </a:solidFill>
              </a:rPr>
            </a:br>
            <a:r>
              <a:rPr lang="ru-RU" b="1">
                <a:solidFill>
                  <a:schemeClr val="tx2"/>
                </a:solidFill>
              </a:rPr>
              <a:t>                                       более 15 лет – 15 человек. </a:t>
            </a:r>
          </a:p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</a:rPr>
              <a:t>Не специалисты    -   9 человек .</a:t>
            </a:r>
          </a:p>
        </p:txBody>
      </p:sp>
      <p:graphicFrame>
        <p:nvGraphicFramePr>
          <p:cNvPr id="8197" name="Object 6"/>
          <p:cNvGraphicFramePr>
            <a:graphicFrameLocks noChangeAspect="1"/>
          </p:cNvGraphicFramePr>
          <p:nvPr/>
        </p:nvGraphicFramePr>
        <p:xfrm>
          <a:off x="1008063" y="3779838"/>
          <a:ext cx="840105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Диаграмма" r:id="rId4" imgW="8400903" imgH="3905414" progId="Excel.Chart.8">
                  <p:embed/>
                </p:oleObj>
              </mc:Choice>
              <mc:Fallback>
                <p:oleObj name="Диаграмма" r:id="rId4" imgW="8400903" imgH="3905414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3779838"/>
                        <a:ext cx="8401050" cy="370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96875" y="395288"/>
            <a:ext cx="93027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indent="-230188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b="1">
                <a:solidFill>
                  <a:srgbClr val="990000"/>
                </a:solidFill>
                <a:cs typeface="Times New Roman" panose="02020603050405020304" pitchFamily="18" charset="0"/>
              </a:rPr>
              <a:t>Изучение затруднений в работе молодого и начинающего специалиста.</a:t>
            </a:r>
            <a:endParaRPr lang="ru-RU" b="1">
              <a:solidFill>
                <a:srgbClr val="990000"/>
              </a:solidFill>
            </a:endParaRPr>
          </a:p>
          <a:p>
            <a:pPr algn="ctr"/>
            <a:r>
              <a:rPr lang="ru-RU" b="1">
                <a:solidFill>
                  <a:srgbClr val="990000"/>
                </a:solidFill>
                <a:cs typeface="Times New Roman" panose="02020603050405020304" pitchFamily="18" charset="0"/>
              </a:rPr>
              <a:t>Ф. И. О. педагога</a:t>
            </a:r>
            <a:r>
              <a:rPr lang="ru-RU" sz="1400" i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ru-RU" sz="900">
              <a:solidFill>
                <a:srgbClr val="000000"/>
              </a:solidFill>
            </a:endParaRPr>
          </a:p>
          <a:p>
            <a:pPr algn="ctr"/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8319" name="Group 127"/>
          <p:cNvGraphicFramePr>
            <a:graphicFrameLocks noGrp="1"/>
          </p:cNvGraphicFramePr>
          <p:nvPr/>
        </p:nvGraphicFramePr>
        <p:xfrm>
          <a:off x="360363" y="1116013"/>
          <a:ext cx="4464050" cy="6051550"/>
        </p:xfrm>
        <a:graphic>
          <a:graphicData uri="http://schemas.openxmlformats.org/drawingml/2006/table">
            <a:tbl>
              <a:tblPr/>
              <a:tblGrid>
                <a:gridCol w="1019175"/>
                <a:gridCol w="2232025"/>
                <a:gridCol w="1212850"/>
              </a:tblGrid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деятельности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Самооценка «+» или «-»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19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Анализ педагогической деятельности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defTabSz="10080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 defTabSz="1008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defTabSz="10080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defTabSz="1008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проводить самоанализ урока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проводить самоанализ воспитательного мероприятия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проводить анализ качества знаний и уровня воспитанности учащихся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35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Планирование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defTabSz="10080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 defTabSz="1008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defTabSz="10080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defTabSz="1008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Тематическое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Поурочное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Воспитательной работы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Кружка, факультатива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с родителями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35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Организация личного труда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defTabSz="10080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 defTabSz="1008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defTabSz="10080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defTabSz="1008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Личного труда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Учебно-познавательной деятельности учащихся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Внеурочной воспитательной работы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20" name="Group 128"/>
          <p:cNvGraphicFramePr>
            <a:graphicFrameLocks noGrp="1"/>
          </p:cNvGraphicFramePr>
          <p:nvPr/>
        </p:nvGraphicFramePr>
        <p:xfrm>
          <a:off x="5040313" y="1116013"/>
          <a:ext cx="4632325" cy="5976937"/>
        </p:xfrm>
        <a:graphic>
          <a:graphicData uri="http://schemas.openxmlformats.org/drawingml/2006/table">
            <a:tbl>
              <a:tblPr/>
              <a:tblGrid>
                <a:gridCol w="1096962"/>
                <a:gridCol w="2400300"/>
                <a:gridCol w="1135063"/>
              </a:tblGrid>
              <a:tr h="6334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Контроль и коррекция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defTabSz="10080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 defTabSz="1008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defTabSz="10080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defTabSz="1008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Самоконтроль и самокоррекция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уровня воспитанности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Коррекция знаний учащихся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34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Владение технологией современного урока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defTabSz="10080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 defTabSz="1008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defTabSz="10080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defTabSz="1008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Постановка ТДЦ урока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типа урока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4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Отбор главного существенного в содержании  учебного материала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3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Отбор методов и форм организации познавательной деятельности учащихся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дифференциации обучения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847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затруднения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(укажите вопросы, по которым нужна консультация)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10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indent="-230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повторения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6"/>
          <p:cNvGrpSpPr>
            <a:grpSpLocks/>
          </p:cNvGrpSpPr>
          <p:nvPr/>
        </p:nvGrpSpPr>
        <p:grpSpPr bwMode="auto">
          <a:xfrm>
            <a:off x="360363" y="2700338"/>
            <a:ext cx="9288462" cy="4392612"/>
            <a:chOff x="528" y="1392"/>
            <a:chExt cx="1158" cy="2085"/>
          </a:xfrm>
        </p:grpSpPr>
        <p:sp>
          <p:nvSpPr>
            <p:cNvPr id="5127" name="AutoShape 7"/>
            <p:cNvSpPr>
              <a:spLocks noChangeArrowheads="1"/>
            </p:cNvSpPr>
            <p:nvPr/>
          </p:nvSpPr>
          <p:spPr bwMode="ltGray">
            <a:xfrm>
              <a:off x="528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4314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294" name="AutoShape 8"/>
            <p:cNvSpPr>
              <a:spLocks noChangeArrowheads="1"/>
            </p:cNvSpPr>
            <p:nvPr/>
          </p:nvSpPr>
          <p:spPr bwMode="ltGray">
            <a:xfrm>
              <a:off x="576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215900" y="539750"/>
            <a:ext cx="9864725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indent="-230188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  <a:latin typeface="Bookman Old Style" panose="02050604050505020204" pitchFamily="18" charset="0"/>
              </a:rPr>
              <a:t>Программа</a:t>
            </a:r>
            <a:br>
              <a:rPr lang="ru-RU" sz="2000" b="1">
                <a:solidFill>
                  <a:srgbClr val="990000"/>
                </a:solidFill>
                <a:latin typeface="Bookman Old Style" panose="02050604050505020204" pitchFamily="18" charset="0"/>
              </a:rPr>
            </a:br>
            <a:r>
              <a:rPr lang="ru-RU" b="1"/>
              <a:t> </a:t>
            </a:r>
            <a:r>
              <a:rPr lang="ru-RU" b="1">
                <a:solidFill>
                  <a:srgbClr val="990000"/>
                </a:solidFill>
              </a:rPr>
              <a:t>«</a:t>
            </a:r>
            <a:r>
              <a:rPr lang="ru-RU" sz="3200" b="1">
                <a:solidFill>
                  <a:srgbClr val="990000"/>
                </a:solidFill>
                <a:latin typeface="Bookman Old Style" panose="02050604050505020204" pitchFamily="18" charset="0"/>
              </a:rPr>
              <a:t>Школа молодого педагога и начинающего специалиста</a:t>
            </a:r>
            <a:r>
              <a:rPr lang="ru-RU" sz="3600" b="1">
                <a:solidFill>
                  <a:srgbClr val="990000"/>
                </a:solidFill>
                <a:latin typeface="Monotype Corsiva" panose="03010101010201010101" pitchFamily="66" charset="0"/>
              </a:rPr>
              <a:t>»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( 3 года)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 i="1">
                <a:solidFill>
                  <a:schemeClr val="tx2"/>
                </a:solidFill>
                <a:latin typeface="Georgia" panose="02040502050405020303" pitchFamily="18" charset="0"/>
              </a:rPr>
              <a:t>        </a:t>
            </a:r>
            <a:endParaRPr lang="ru-RU" sz="1200" b="1" i="1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b="1" i="1">
                <a:solidFill>
                  <a:srgbClr val="000066"/>
                </a:solidFill>
                <a:latin typeface="Georgia" panose="02040502050405020303" pitchFamily="18" charset="0"/>
              </a:rPr>
              <a:t> Цель</a:t>
            </a:r>
            <a:r>
              <a:rPr lang="ru-RU" b="1">
                <a:solidFill>
                  <a:schemeClr val="tx2"/>
                </a:solidFill>
                <a:latin typeface="Georgia" panose="02040502050405020303" pitchFamily="18" charset="0"/>
              </a:rPr>
              <a:t>  - создание условий для профессионального педагогического</a:t>
            </a:r>
            <a:br>
              <a:rPr lang="ru-RU" b="1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b="1">
                <a:solidFill>
                  <a:schemeClr val="tx2"/>
                </a:solidFill>
                <a:latin typeface="Georgia" panose="02040502050405020303" pitchFamily="18" charset="0"/>
              </a:rPr>
              <a:t> становления молодых и начинающих специалистов.</a:t>
            </a:r>
          </a:p>
          <a:p>
            <a:pPr algn="ctr" eaLnBrk="1" hangingPunct="1">
              <a:spcBef>
                <a:spcPct val="50000"/>
              </a:spcBef>
            </a:pPr>
            <a:endParaRPr lang="ru-RU" b="1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19138" y="3759200"/>
            <a:ext cx="8856662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indent="-230188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r>
              <a:rPr lang="ru-RU" b="1" i="1">
                <a:solidFill>
                  <a:srgbClr val="000066"/>
                </a:solidFill>
                <a:latin typeface="Bookman Old Style" panose="02050604050505020204" pitchFamily="18" charset="0"/>
              </a:rPr>
              <a:t>Задачи</a:t>
            </a:r>
            <a:r>
              <a:rPr lang="ru-RU">
                <a:solidFill>
                  <a:schemeClr val="tx2"/>
                </a:solidFill>
                <a:latin typeface="Bookman Old Style" panose="02050604050505020204" pitchFamily="18" charset="0"/>
              </a:rPr>
              <a:t>:</a:t>
            </a:r>
            <a:br>
              <a:rPr lang="ru-RU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endParaRPr lang="ru-RU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algn="just" eaLnBrk="1" hangingPunct="1"/>
            <a:r>
              <a:rPr lang="ru-RU">
                <a:solidFill>
                  <a:schemeClr val="tx2"/>
                </a:solidFill>
                <a:latin typeface="Bookman Old Style" panose="02050604050505020204" pitchFamily="18" charset="0"/>
              </a:rPr>
              <a:t>1.Создать условия для реализации профессионального развития молодых и начинающих специалистов, формирования профессиональных компетенций.</a:t>
            </a:r>
            <a:br>
              <a:rPr lang="ru-RU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endParaRPr lang="ru-RU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ru-RU">
                <a:solidFill>
                  <a:schemeClr val="tx2"/>
                </a:solidFill>
                <a:latin typeface="Bookman Old Style" panose="02050604050505020204" pitchFamily="18" charset="0"/>
              </a:rPr>
              <a:t>2. Расширить сферу профессионального общения.</a:t>
            </a:r>
            <a:br>
              <a:rPr lang="ru-RU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endParaRPr lang="ru-RU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algn="just" eaLnBrk="1" hangingPunct="1"/>
            <a:r>
              <a:rPr lang="ru-RU">
                <a:solidFill>
                  <a:schemeClr val="tx2"/>
                </a:solidFill>
                <a:latin typeface="Bookman Old Style" panose="02050604050505020204" pitchFamily="18" charset="0"/>
              </a:rPr>
              <a:t>3.</a:t>
            </a:r>
            <a:r>
              <a:rPr lang="en-US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ru-RU">
                <a:solidFill>
                  <a:schemeClr val="tx2"/>
                </a:solidFill>
                <a:latin typeface="Bookman Old Style" panose="02050604050505020204" pitchFamily="18" charset="0"/>
              </a:rPr>
              <a:t>Организовать работу по формированию у молодых и начинающих специалистов конструктивно- содержательных и конструктивно-операционных умений, используя в педагогическом процессе продуктивных методов и приемов новых технологий.</a:t>
            </a:r>
          </a:p>
          <a:p>
            <a:pPr eaLnBrk="1" hangingPunct="1">
              <a:spcBef>
                <a:spcPct val="50000"/>
              </a:spcBef>
            </a:pPr>
            <a:endParaRPr lang="ru-RU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5"/>
          <p:cNvGrpSpPr>
            <a:grpSpLocks/>
          </p:cNvGrpSpPr>
          <p:nvPr/>
        </p:nvGrpSpPr>
        <p:grpSpPr bwMode="auto">
          <a:xfrm>
            <a:off x="576263" y="900113"/>
            <a:ext cx="8785225" cy="5616575"/>
            <a:chOff x="2287" y="1392"/>
            <a:chExt cx="1158" cy="2085"/>
          </a:xfrm>
        </p:grpSpPr>
        <p:sp>
          <p:nvSpPr>
            <p:cNvPr id="6150" name="AutoShape 6"/>
            <p:cNvSpPr>
              <a:spLocks noChangeArrowheads="1"/>
            </p:cNvSpPr>
            <p:nvPr/>
          </p:nvSpPr>
          <p:spPr bwMode="ltGray">
            <a:xfrm>
              <a:off x="2287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41" name="AutoShape 7"/>
            <p:cNvSpPr>
              <a:spLocks noChangeArrowheads="1"/>
            </p:cNvSpPr>
            <p:nvPr/>
          </p:nvSpPr>
          <p:spPr bwMode="ltGray">
            <a:xfrm>
              <a:off x="2333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792163" y="1331913"/>
            <a:ext cx="8351837" cy="48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marL="342900" indent="-3429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indent="-230188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rgbClr val="990000"/>
                </a:solidFill>
                <a:latin typeface="Bookman Old Style" panose="02050604050505020204" pitchFamily="18" charset="0"/>
              </a:rPr>
              <a:t>Направление работы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rgbClr val="990000"/>
                </a:solidFill>
                <a:latin typeface="Bookman Old Style" panose="02050604050505020204" pitchFamily="18" charset="0"/>
              </a:rPr>
              <a:t>с молодыми и начинающими специалистами:</a:t>
            </a:r>
            <a:r>
              <a:rPr lang="ru-RU" sz="3200">
                <a:solidFill>
                  <a:srgbClr val="990000"/>
                </a:solidFill>
              </a:rPr>
              <a:t/>
            </a:r>
            <a:br>
              <a:rPr lang="ru-RU" sz="3200">
                <a:solidFill>
                  <a:srgbClr val="990000"/>
                </a:solidFill>
              </a:rPr>
            </a:br>
            <a:endParaRPr lang="ru-RU" sz="3200">
              <a:solidFill>
                <a:srgbClr val="99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800" b="1"/>
              <a:t>Психолого-педагогическое становление учителя.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b="1"/>
              <a:t>2. Информационно-методическое сопровождение молодых и начинающих специалистов</a:t>
            </a:r>
            <a:r>
              <a:rPr lang="ru-RU" sz="280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7"/>
          <p:cNvGrpSpPr>
            <a:grpSpLocks/>
          </p:cNvGrpSpPr>
          <p:nvPr/>
        </p:nvGrpSpPr>
        <p:grpSpPr bwMode="auto">
          <a:xfrm>
            <a:off x="576263" y="466725"/>
            <a:ext cx="9072562" cy="6769100"/>
            <a:chOff x="2287" y="1392"/>
            <a:chExt cx="1158" cy="2085"/>
          </a:xfrm>
        </p:grpSpPr>
        <p:sp>
          <p:nvSpPr>
            <p:cNvPr id="9224" name="AutoShape 8"/>
            <p:cNvSpPr>
              <a:spLocks noChangeArrowheads="1"/>
            </p:cNvSpPr>
            <p:nvPr/>
          </p:nvSpPr>
          <p:spPr bwMode="ltGray">
            <a:xfrm>
              <a:off x="2287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3922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391" name="AutoShape 9"/>
            <p:cNvSpPr>
              <a:spLocks noChangeArrowheads="1"/>
            </p:cNvSpPr>
            <p:nvPr/>
          </p:nvSpPr>
          <p:spPr bwMode="ltGray">
            <a:xfrm>
              <a:off x="2333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719138" y="0"/>
            <a:ext cx="85693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079500" y="0"/>
            <a:ext cx="7704138" cy="783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indent="-230188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</a:rPr>
              <a:t>Формы работы: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2000" b="1"/>
              <a:t>Взаимные посещения занятий с последующим обсуждением.</a:t>
            </a:r>
            <a:br>
              <a:rPr lang="ru-RU" sz="2000" b="1"/>
            </a:br>
            <a:r>
              <a:rPr lang="ru-RU" sz="2000" b="1"/>
              <a:t>   Посещение открытых уроков, мероприятий, их анализ.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2000" b="1"/>
              <a:t>Теоретические и практические семинары.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2000" b="1"/>
              <a:t>Деловые игры.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2000" b="1"/>
              <a:t>Мастер-классы.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2000" b="1"/>
              <a:t>Доклады и сообщения из опыта работы с практическим показом на открытых уроках.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2000" b="1"/>
              <a:t>Разработка рекомендаций, памяток.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2000" b="1"/>
              <a:t>Выставка конспектов занятий, рабочих программ и т.д.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2000" b="1"/>
              <a:t>Посещение мероприятий «Учитель года».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2000" b="1"/>
              <a:t>Индивидуальные и групповые консультации.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2000" b="1"/>
              <a:t>Самопрезентациия и урок-дебют.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2000" b="1"/>
              <a:t>«Часы общения» на географической площадке.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2000" b="1"/>
              <a:t>Творческий отчет учителей по темам самообразования.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2000" b="1"/>
              <a:t>Внеурочная деятельность по предмету.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ru-RU" sz="2000" b="1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36625" y="466725"/>
            <a:ext cx="8496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84325" y="684213"/>
            <a:ext cx="7777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indent="-230188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19138" y="323850"/>
            <a:ext cx="84963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indent="-230188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  <a:latin typeface="Bookman Old Style" panose="02050604050505020204" pitchFamily="18" charset="0"/>
              </a:rPr>
              <a:t>Взаимные посещения занятий с последующим обсуждением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  <a:latin typeface="Bookman Old Style" panose="02050604050505020204" pitchFamily="18" charset="0"/>
              </a:rPr>
              <a:t>Урок по теме: «Африка»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2124075"/>
            <a:ext cx="42926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863600" y="0"/>
            <a:ext cx="89281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indent="-230188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990000"/>
                </a:solidFill>
                <a:latin typeface="Bookman Old Style" panose="02050604050505020204" pitchFamily="18" charset="0"/>
              </a:rPr>
              <a:t>Внеурочная деятельность по предмету.</a:t>
            </a:r>
          </a:p>
          <a:p>
            <a:pPr algn="ctr" eaLnBrk="1" hangingPunct="1"/>
            <a:endParaRPr lang="ru-RU" sz="2000" b="1">
              <a:solidFill>
                <a:srgbClr val="990000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  <a:latin typeface="Bookman Old Style" panose="02050604050505020204" pitchFamily="18" charset="0"/>
              </a:rPr>
              <a:t>Областная олимпиада по географии, организованная геолого-географическим факультетом БелГУ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9909" y="2267669"/>
            <a:ext cx="5155481" cy="386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223963" y="250825"/>
            <a:ext cx="82804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indent="-230188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990000"/>
                </a:solidFill>
              </a:rPr>
              <a:t>Мастер-класс</a:t>
            </a:r>
            <a:br>
              <a:rPr lang="ru-RU" sz="2400" b="1">
                <a:solidFill>
                  <a:srgbClr val="990000"/>
                </a:solidFill>
              </a:rPr>
            </a:br>
            <a:endParaRPr lang="ru-RU" sz="2400" b="1">
              <a:solidFill>
                <a:srgbClr val="990000"/>
              </a:solidFill>
            </a:endParaRPr>
          </a:p>
          <a:p>
            <a:pPr algn="ctr" eaLnBrk="1" hangingPunct="1"/>
            <a:r>
              <a:rPr lang="ru-RU" sz="2000" b="1">
                <a:solidFill>
                  <a:srgbClr val="990000"/>
                </a:solidFill>
              </a:rPr>
              <a:t> по теме: </a:t>
            </a:r>
            <a:r>
              <a:rPr lang="ru-RU" sz="2000" b="1" i="1">
                <a:solidFill>
                  <a:srgbClr val="990000"/>
                </a:solidFill>
                <a:latin typeface="Bookman Old Style" panose="02050604050505020204" pitchFamily="18" charset="0"/>
              </a:rPr>
              <a:t>«Организационные формы работы учителя при подготовке учащихся 9 и 11 классов к государственной итоговой аттестации по географии»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2124075"/>
            <a:ext cx="381635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643438"/>
            <a:ext cx="3729038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5795963"/>
            <a:ext cx="568801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Идея">
  <a:themeElements>
    <a:clrScheme name="Идея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Иде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Идея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462</TotalTime>
  <Words>292</Words>
  <Application>Microsoft Office PowerPoint</Application>
  <PresentationFormat>Произвольный</PresentationFormat>
  <Paragraphs>129</Paragraphs>
  <Slides>9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DejaVu Sans</vt:lpstr>
      <vt:lpstr>Wingdings</vt:lpstr>
      <vt:lpstr>Times New Roman</vt:lpstr>
      <vt:lpstr>Arial Black</vt:lpstr>
      <vt:lpstr>Bookman Old Style</vt:lpstr>
      <vt:lpstr>Monotype Corsiva</vt:lpstr>
      <vt:lpstr>Georgia</vt:lpstr>
      <vt:lpstr>Идея</vt:lpstr>
      <vt:lpstr>2_Пиксел</vt:lpstr>
      <vt:lpstr>Диаграмма Microsoft Office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uchenik</dc:creator>
  <cp:lastModifiedBy>Преподаватель</cp:lastModifiedBy>
  <cp:revision>29</cp:revision>
  <cp:lastPrinted>1601-01-01T00:00:00Z</cp:lastPrinted>
  <dcterms:created xsi:type="dcterms:W3CDTF">2011-06-16T07:10:58Z</dcterms:created>
  <dcterms:modified xsi:type="dcterms:W3CDTF">2013-11-27T13:08:56Z</dcterms:modified>
</cp:coreProperties>
</file>