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6" r:id="rId3"/>
    <p:sldId id="264" r:id="rId4"/>
    <p:sldId id="268" r:id="rId5"/>
    <p:sldId id="269" r:id="rId6"/>
    <p:sldId id="270" r:id="rId7"/>
    <p:sldId id="271" r:id="rId8"/>
    <p:sldId id="260" r:id="rId9"/>
    <p:sldId id="272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Нравится ли тебе учиться</c:v>
                </c:pt>
                <c:pt idx="1">
                  <c:v>Хотелось бы вернуться в начальную школу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Нравится ли тебе учиться</c:v>
                </c:pt>
                <c:pt idx="1">
                  <c:v>Хотелось бы вернуться в начальную школу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</c:v>
                </c:pt>
                <c:pt idx="1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Нравится ли тебе учиться</c:v>
                </c:pt>
                <c:pt idx="1">
                  <c:v>Хотелось бы вернуться в начальную школу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 знаю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Нравится ли тебе учиться</c:v>
                </c:pt>
                <c:pt idx="1">
                  <c:v>Хотелось бы вернуться в начальную школу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</c:ser>
        <c:shape val="cone"/>
        <c:axId val="82254080"/>
        <c:axId val="82272256"/>
        <c:axId val="0"/>
      </c:bar3DChart>
      <c:catAx>
        <c:axId val="82254080"/>
        <c:scaling>
          <c:orientation val="minMax"/>
        </c:scaling>
        <c:axPos val="b"/>
        <c:tickLblPos val="nextTo"/>
        <c:crossAx val="82272256"/>
        <c:crosses val="autoZero"/>
        <c:auto val="1"/>
        <c:lblAlgn val="ctr"/>
        <c:lblOffset val="100"/>
      </c:catAx>
      <c:valAx>
        <c:axId val="82272256"/>
        <c:scaling>
          <c:orientation val="minMax"/>
        </c:scaling>
        <c:axPos val="l"/>
        <c:majorGridlines/>
        <c:numFmt formatCode="General" sourceLinked="1"/>
        <c:tickLblPos val="nextTo"/>
        <c:crossAx val="822540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дается тебе учеба?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Хорошо и без особого напряжения</c:v>
                </c:pt>
                <c:pt idx="1">
                  <c:v>Хорошо, но стоит большого труда</c:v>
                </c:pt>
                <c:pt idx="2">
                  <c:v>Неважно</c:v>
                </c:pt>
                <c:pt idx="3">
                  <c:v>Неважно, но стоит огромных усилий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русский язык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математика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иностранный яз.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8</c:v>
                </c:pt>
                <c:pt idx="1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литература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история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природоведение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0</c:v>
                </c:pt>
                <c:pt idx="1">
                  <c:v>4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технология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ИЗО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Лист1!$I$2:$I$3</c:f>
              <c:numCache>
                <c:formatCode>General</c:formatCode>
                <c:ptCount val="2"/>
                <c:pt idx="0">
                  <c:v>0</c:v>
                </c:pt>
                <c:pt idx="1">
                  <c:v>2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нет такого предмета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Лист1!$J$2:$J$3</c:f>
              <c:numCache>
                <c:formatCode>General</c:formatCode>
                <c:ptCount val="2"/>
                <c:pt idx="0">
                  <c:v>3</c:v>
                </c:pt>
                <c:pt idx="1">
                  <c:v>0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Столбец7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Лист1!$K$2:$K$3</c:f>
              <c:numCache>
                <c:formatCode>General</c:formatCode>
                <c:ptCount val="2"/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Столбец8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Лист1!$L$2:$L$3</c:f>
              <c:numCache>
                <c:formatCode>General</c:formatCode>
                <c:ptCount val="2"/>
              </c:numCache>
            </c:numRef>
          </c:val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Столбец9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Лист1!$M$2:$M$3</c:f>
              <c:numCache>
                <c:formatCode>General</c:formatCode>
                <c:ptCount val="2"/>
              </c:numCache>
            </c:numRef>
          </c:val>
        </c:ser>
        <c:ser>
          <c:idx val="12"/>
          <c:order val="12"/>
          <c:tx>
            <c:strRef>
              <c:f>Лист1!$N$1</c:f>
              <c:strCache>
                <c:ptCount val="1"/>
                <c:pt idx="0">
                  <c:v>Столбец10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Лист1!$N$2:$N$3</c:f>
              <c:numCache>
                <c:formatCode>General</c:formatCode>
                <c:ptCount val="2"/>
              </c:numCache>
            </c:numRef>
          </c:val>
        </c:ser>
        <c:ser>
          <c:idx val="13"/>
          <c:order val="13"/>
          <c:tx>
            <c:strRef>
              <c:f>Лист1!$O$1</c:f>
              <c:strCache>
                <c:ptCount val="1"/>
                <c:pt idx="0">
                  <c:v>Столбец11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Лист1!$O$2:$O$3</c:f>
              <c:numCache>
                <c:formatCode>General</c:formatCode>
                <c:ptCount val="2"/>
              </c:numCache>
            </c:numRef>
          </c:val>
        </c:ser>
        <c:ser>
          <c:idx val="14"/>
          <c:order val="14"/>
          <c:tx>
            <c:strRef>
              <c:f>Лист1!$P$1</c:f>
              <c:strCache>
                <c:ptCount val="1"/>
                <c:pt idx="0">
                  <c:v>Столбец12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Лист1!$P$2:$P$3</c:f>
              <c:numCache>
                <c:formatCode>General</c:formatCode>
                <c:ptCount val="2"/>
              </c:numCache>
            </c:numRef>
          </c:val>
        </c:ser>
        <c:ser>
          <c:idx val="15"/>
          <c:order val="15"/>
          <c:tx>
            <c:strRef>
              <c:f>Лист1!$Q$1</c:f>
              <c:strCache>
                <c:ptCount val="1"/>
                <c:pt idx="0">
                  <c:v>Столбец13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Лист1!$Q$2:$Q$3</c:f>
              <c:numCache>
                <c:formatCode>General</c:formatCode>
                <c:ptCount val="2"/>
              </c:numCache>
            </c:numRef>
          </c:val>
        </c:ser>
        <c:ser>
          <c:idx val="16"/>
          <c:order val="16"/>
          <c:tx>
            <c:strRef>
              <c:f>Лист1!$R$1</c:f>
              <c:strCache>
                <c:ptCount val="1"/>
                <c:pt idx="0">
                  <c:v>Столбец14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предметы, вызывающие затруднения</c:v>
                </c:pt>
                <c:pt idx="1">
                  <c:v>предметы, не вызывающие затруднения</c:v>
                </c:pt>
              </c:strCache>
            </c:strRef>
          </c:cat>
          <c:val>
            <c:numRef>
              <c:f>Лист1!$R$2:$R$3</c:f>
              <c:numCache>
                <c:formatCode>General</c:formatCode>
                <c:ptCount val="2"/>
              </c:numCache>
            </c:numRef>
          </c:val>
        </c:ser>
        <c:axId val="87387136"/>
        <c:axId val="87417600"/>
      </c:barChart>
      <c:catAx>
        <c:axId val="87387136"/>
        <c:scaling>
          <c:orientation val="minMax"/>
        </c:scaling>
        <c:axPos val="b"/>
        <c:tickLblPos val="nextTo"/>
        <c:crossAx val="87417600"/>
        <c:crosses val="autoZero"/>
        <c:auto val="1"/>
        <c:lblAlgn val="ctr"/>
        <c:lblOffset val="100"/>
      </c:catAx>
      <c:valAx>
        <c:axId val="87417600"/>
        <c:scaling>
          <c:orientation val="minMax"/>
        </c:scaling>
        <c:axPos val="l"/>
        <c:majorGridlines/>
        <c:numFmt formatCode="General" sourceLinked="1"/>
        <c:tickLblPos val="nextTo"/>
        <c:crossAx val="873871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нравится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много учителей</c:v>
                </c:pt>
                <c:pt idx="1">
                  <c:v>кабинетная система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нравится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много учителей</c:v>
                </c:pt>
                <c:pt idx="1">
                  <c:v>кабинетная система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все равно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много учителей</c:v>
                </c:pt>
                <c:pt idx="1">
                  <c:v>кабинетная система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</c:v>
                </c:pt>
                <c:pt idx="1">
                  <c:v>0</c:v>
                </c:pt>
              </c:numCache>
            </c:numRef>
          </c:val>
        </c:ser>
        <c:shape val="cylinder"/>
        <c:axId val="87271680"/>
        <c:axId val="87273472"/>
        <c:axId val="0"/>
      </c:bar3DChart>
      <c:catAx>
        <c:axId val="87271680"/>
        <c:scaling>
          <c:orientation val="minMax"/>
        </c:scaling>
        <c:axPos val="b"/>
        <c:tickLblPos val="nextTo"/>
        <c:crossAx val="87273472"/>
        <c:crosses val="autoZero"/>
        <c:auto val="1"/>
        <c:lblAlgn val="ctr"/>
        <c:lblOffset val="100"/>
      </c:catAx>
      <c:valAx>
        <c:axId val="87273472"/>
        <c:scaling>
          <c:orientation val="minMax"/>
        </c:scaling>
        <c:axPos val="l"/>
        <c:majorGridlines/>
        <c:numFmt formatCode="General" sourceLinked="1"/>
        <c:tickLblPos val="nextTo"/>
        <c:crossAx val="8727168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40154465206773299"/>
          <c:y val="3.0866359269839376E-2"/>
          <c:w val="0.41584780014500566"/>
          <c:h val="0.85716829766394464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да, всегда</c:v>
                </c:pt>
              </c:strCache>
            </c:strRef>
          </c:tx>
          <c:dLbls>
            <c:dLbl>
              <c:idx val="0"/>
              <c:layout>
                <c:manualLayout>
                  <c:x val="1.6421214375250962E-2"/>
                  <c:y val="-2.806032660894488E-3"/>
                </c:manualLayout>
              </c:layout>
              <c:showVal val="1"/>
            </c:dLbl>
            <c:dLbl>
              <c:idx val="1"/>
              <c:layout>
                <c:manualLayout>
                  <c:x val="7.4641883523868004E-3"/>
                  <c:y val="-5.612065321788976E-3"/>
                </c:manualLayout>
              </c:layout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Рассказываешь ли ты родителям о своих школьных делах?</c:v>
                </c:pt>
                <c:pt idx="1">
                  <c:v>Считаешь ли ты родителей своими помощниками?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</c:v>
                </c:pt>
                <c:pt idx="1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dLbls>
            <c:dLbl>
              <c:idx val="0"/>
              <c:layout>
                <c:manualLayout>
                  <c:x val="2.3885402727637801E-2"/>
                  <c:y val="-1.403016330447244E-2"/>
                </c:manualLayout>
              </c:layout>
              <c:showVal val="1"/>
            </c:dLbl>
            <c:dLbl>
              <c:idx val="1"/>
              <c:layout>
                <c:manualLayout>
                  <c:x val="1.4928376704773601E-2"/>
                  <c:y val="-1.6836195965366927E-2"/>
                </c:manualLayout>
              </c:layout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Рассказываешь ли ты родителям о своих школьных делах?</c:v>
                </c:pt>
                <c:pt idx="1">
                  <c:v>Считаешь ли ты родителей своими помощниками?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</c:v>
                </c:pt>
                <c:pt idx="1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</c:v>
                </c:pt>
              </c:strCache>
            </c:strRef>
          </c:tx>
          <c:dLbls>
            <c:dLbl>
              <c:idx val="0"/>
              <c:layout>
                <c:manualLayout>
                  <c:x val="1.0449863693341575E-2"/>
                  <c:y val="-8.4180979826834704E-3"/>
                </c:manualLayout>
              </c:layout>
              <c:showVal val="1"/>
            </c:dLbl>
            <c:dLbl>
              <c:idx val="1"/>
              <c:layout>
                <c:manualLayout>
                  <c:x val="2.0899727386683095E-2"/>
                  <c:y val="-1.1224130643578E-2"/>
                </c:manualLayout>
              </c:layout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Рассказываешь ли ты родителям о своих школьных делах?</c:v>
                </c:pt>
                <c:pt idx="1">
                  <c:v>Считаешь ли ты родителей своими помощниками?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</c:ser>
        <c:shape val="cylinder"/>
        <c:axId val="87296640"/>
        <c:axId val="87323008"/>
        <c:axId val="0"/>
      </c:bar3DChart>
      <c:catAx>
        <c:axId val="87296640"/>
        <c:scaling>
          <c:orientation val="minMax"/>
        </c:scaling>
        <c:axPos val="l"/>
        <c:tickLblPos val="nextTo"/>
        <c:crossAx val="87323008"/>
        <c:crosses val="autoZero"/>
        <c:auto val="1"/>
        <c:lblAlgn val="ctr"/>
        <c:lblOffset val="100"/>
      </c:catAx>
      <c:valAx>
        <c:axId val="87323008"/>
        <c:scaling>
          <c:orientation val="minMax"/>
        </c:scaling>
        <c:axPos val="b"/>
        <c:majorGridlines/>
        <c:numFmt formatCode="General" sourceLinked="1"/>
        <c:tickLblPos val="nextTo"/>
        <c:crossAx val="8729664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5F0C05-29D3-4DF9-9495-40BA20D2BFE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42764-27F5-4469-ADAA-392012C84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2387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6F9AA0E-E400-49F0-8973-3F3353FF811E}" type="datetimeFigureOut">
              <a:rPr lang="ru-RU" smtClean="0"/>
              <a:pPr/>
              <a:t>19.02.2013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7924835-E992-4BF7-8A32-54A37272B2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4437112"/>
            <a:ext cx="5712179" cy="823510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 итогам анкетирования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700808"/>
            <a:ext cx="6192688" cy="2308324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Адаптация учащихся 5А класса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9239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родителям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119256"/>
            <a:ext cx="6984776" cy="3902031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i="1" dirty="0" smtClean="0"/>
              <a:t>4. Помогайте ребенку выполнять домашние задания</a:t>
            </a:r>
            <a:r>
              <a:rPr lang="ru-RU" i="1" dirty="0" smtClean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 smtClean="0"/>
              <a:t>5. Помогите ребенку почувствовать интерес к тому, что преподают в школе</a:t>
            </a:r>
            <a:r>
              <a:rPr lang="ru-RU" i="1" dirty="0" smtClean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 smtClean="0"/>
              <a:t>6. Особенные усилия прилагайте для того, чтобы поддерживать спокойную и стабильную атмосферу в доме</a:t>
            </a:r>
            <a:r>
              <a:rPr lang="ru-RU" i="1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231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изменения: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488832" cy="4752528"/>
          </a:xfrm>
        </p:spPr>
        <p:txBody>
          <a:bodyPr/>
          <a:lstStyle/>
          <a:p>
            <a:r>
              <a:rPr lang="ru-RU" dirty="0" smtClean="0"/>
              <a:t>переход </a:t>
            </a:r>
            <a:r>
              <a:rPr lang="ru-RU" dirty="0"/>
              <a:t>от одного основного учителя к системе </a:t>
            </a:r>
            <a:r>
              <a:rPr lang="en-US" dirty="0" smtClean="0"/>
              <a:t>“</a:t>
            </a:r>
            <a:r>
              <a:rPr lang="ru-RU" dirty="0" smtClean="0"/>
              <a:t>классный </a:t>
            </a:r>
            <a:r>
              <a:rPr lang="ru-RU" dirty="0"/>
              <a:t>руководитель – </a:t>
            </a:r>
            <a:r>
              <a:rPr lang="ru-RU" dirty="0" smtClean="0"/>
              <a:t>учителя-предметники</a:t>
            </a:r>
            <a:r>
              <a:rPr lang="en-US" dirty="0" smtClean="0"/>
              <a:t>”</a:t>
            </a:r>
            <a:r>
              <a:rPr lang="ru-RU" dirty="0" smtClean="0"/>
              <a:t>;</a:t>
            </a:r>
          </a:p>
          <a:p>
            <a:r>
              <a:rPr lang="ru-RU" dirty="0"/>
              <a:t>кабинетная </a:t>
            </a:r>
            <a:r>
              <a:rPr lang="ru-RU" dirty="0" smtClean="0"/>
              <a:t>система;</a:t>
            </a:r>
          </a:p>
          <a:p>
            <a:r>
              <a:rPr lang="ru-RU" dirty="0" smtClean="0"/>
              <a:t>прекращение посещения </a:t>
            </a:r>
            <a:r>
              <a:rPr lang="ru-RU" dirty="0"/>
              <a:t>группы продленного </a:t>
            </a:r>
            <a:r>
              <a:rPr lang="ru-RU" dirty="0" smtClean="0"/>
              <a:t>дня;</a:t>
            </a:r>
          </a:p>
          <a:p>
            <a:r>
              <a:rPr lang="ru-RU" dirty="0"/>
              <a:t>возрастает разнообразие требований, предъявляемых к школьнику </a:t>
            </a:r>
            <a:r>
              <a:rPr lang="ru-RU" dirty="0" smtClean="0"/>
              <a:t>учителями;</a:t>
            </a:r>
          </a:p>
          <a:p>
            <a:r>
              <a:rPr lang="ru-RU" dirty="0"/>
              <a:t>возрастает  темп </a:t>
            </a:r>
            <a:r>
              <a:rPr lang="ru-RU" dirty="0" smtClean="0"/>
              <a:t>работы.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84889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23528" y="1285875"/>
            <a:ext cx="7848872" cy="63095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Некоторые причины падения успеваемости и интереса к учебе </a:t>
            </a:r>
            <a:b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при переходе из начальной школы  основную</a:t>
            </a:r>
            <a: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4400" b="1" dirty="0" smtClean="0">
              <a:solidFill>
                <a:srgbClr val="C0000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89255840"/>
              </p:ext>
            </p:extLst>
          </p:nvPr>
        </p:nvGraphicFramePr>
        <p:xfrm>
          <a:off x="323528" y="1785939"/>
          <a:ext cx="8568951" cy="5072061"/>
        </p:xfrm>
        <a:graphic>
          <a:graphicData uri="http://schemas.openxmlformats.org/drawingml/2006/table">
            <a:tbl>
              <a:tblPr bandRow="1">
                <a:tableStyleId>{FABFCF23-3B69-468F-B69F-88F6DE6A72F2}</a:tableStyleId>
              </a:tblPr>
              <a:tblGrid>
                <a:gridCol w="3875756"/>
                <a:gridCol w="4693195"/>
              </a:tblGrid>
              <a:tr h="93341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b="1" i="0" dirty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Учитель начальной школы «видит» каждого своего ученика не отстраненно</a:t>
                      </a:r>
                      <a:endParaRPr lang="ru-RU" sz="1400" b="1" i="0" dirty="0">
                        <a:solidFill>
                          <a:srgbClr val="0038A8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1600" b="1" i="0" dirty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Для среднего звена характерна </a:t>
                      </a: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более обобщенная оценка ученика учителем-предметником  (</a:t>
                      </a:r>
                      <a:r>
                        <a:rPr lang="ru-RU" sz="1400" b="1" i="0" kern="1200" dirty="0" err="1" smtClean="0">
                          <a:solidFill>
                            <a:srgbClr val="0038A8"/>
                          </a:solidFill>
                          <a:latin typeface="+mn-lt"/>
                          <a:ea typeface="Calibri"/>
                          <a:cs typeface="Times New Roman"/>
                        </a:rPr>
                        <a:t>деиндивидуализация</a:t>
                      </a:r>
                      <a:r>
                        <a:rPr lang="ru-RU" sz="1400" b="1" i="0" kern="1200" dirty="0" smtClean="0">
                          <a:solidFill>
                            <a:srgbClr val="0038A8"/>
                          </a:solidFill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ru-RU" sz="1400" b="1" i="0" dirty="0">
                        <a:solidFill>
                          <a:srgbClr val="0038A8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2980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2. Оценка </a:t>
                      </a:r>
                      <a:r>
                        <a:rPr lang="ru-RU" sz="1600" b="1" i="0" dirty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учителя оптимистична, действует сообразно образовательному потенциалу ученика</a:t>
                      </a:r>
                      <a:endParaRPr lang="ru-RU" sz="1400" b="1" i="0" dirty="0">
                        <a:solidFill>
                          <a:srgbClr val="0038A8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2.  Ученик видится </a:t>
                      </a:r>
                      <a:r>
                        <a:rPr lang="ru-RU" sz="1600" b="1" i="0" dirty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учителю несовершенным в сравнении со старшими школьниками, к нему предъявляются завышенные требования</a:t>
                      </a:r>
                      <a:endParaRPr lang="ru-RU" sz="1400" b="1" i="0" dirty="0">
                        <a:solidFill>
                          <a:srgbClr val="0038A8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0884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Преобладание </a:t>
                      </a:r>
                      <a:r>
                        <a:rPr lang="ru-RU" sz="1600" b="1" i="0" dirty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устных форм работы только по одному источнику (</a:t>
                      </a: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учебнику)</a:t>
                      </a:r>
                      <a:endParaRPr lang="ru-RU" sz="1400" b="1" i="0" dirty="0" smtClean="0">
                        <a:solidFill>
                          <a:srgbClr val="0038A8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Основные </a:t>
                      </a:r>
                      <a:r>
                        <a:rPr lang="ru-RU" sz="1600" b="1" i="0" dirty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тексты – художественные и научно-популярные, апеллирующие к памяти и воображению маленьких читателей </a:t>
                      </a:r>
                      <a:endParaRPr lang="ru-RU" sz="1400" b="1" i="0" dirty="0">
                        <a:solidFill>
                          <a:srgbClr val="0038A8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3.  Тексты </a:t>
                      </a:r>
                      <a:r>
                        <a:rPr lang="ru-RU" sz="1600" b="1" i="0" dirty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(письменные и устные) содержат не только конкретную описательную информацию, но и развернутые рассуждения, описания способов анализа и обобщения </a:t>
                      </a: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фактов</a:t>
                      </a:r>
                      <a:endParaRPr lang="ru-RU" sz="1400" b="1" i="0" dirty="0" smtClean="0">
                        <a:solidFill>
                          <a:srgbClr val="0038A8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ru-RU" sz="1400" b="1" i="0" baseline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Научно-популярные </a:t>
                      </a:r>
                      <a:r>
                        <a:rPr lang="ru-RU" sz="1600" b="1" i="0" dirty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тексты - нового уровня, содержат </a:t>
                      </a: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больший </a:t>
                      </a:r>
                      <a:r>
                        <a:rPr lang="ru-RU" sz="1600" b="1" i="0" dirty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по объему теоретический </a:t>
                      </a: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материал, имеют </a:t>
                      </a:r>
                      <a:r>
                        <a:rPr lang="ru-RU" sz="1600" b="1" i="0" dirty="0" err="1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гипертекстуальность</a:t>
                      </a:r>
                      <a:r>
                        <a:rPr lang="ru-RU" sz="1600" b="1" i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, проблемную</a:t>
                      </a:r>
                      <a:r>
                        <a:rPr lang="ru-RU" sz="1600" b="1" i="0" baseline="0" dirty="0" smtClean="0">
                          <a:solidFill>
                            <a:srgbClr val="0038A8"/>
                          </a:solidFill>
                          <a:latin typeface="+mj-lt"/>
                          <a:ea typeface="Calibri"/>
                          <a:cs typeface="Times New Roman"/>
                        </a:rPr>
                        <a:t> направленность.</a:t>
                      </a:r>
                      <a:endParaRPr lang="ru-RU" sz="1400" b="1" i="0" dirty="0">
                        <a:solidFill>
                          <a:srgbClr val="0038A8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402993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анкет 5 «А»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63675" y="2119313"/>
          <a:ext cx="6196013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1137"/>
          </a:xfrm>
        </p:spPr>
        <p:txBody>
          <a:bodyPr>
            <a:normAutofit fontScale="90000"/>
          </a:bodyPr>
          <a:lstStyle/>
          <a:p>
            <a:endParaRPr lang="ru-RU" sz="2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63675" y="836712"/>
          <a:ext cx="6196013" cy="4886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45117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/>
              <a:t>            Школьные предметы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63675" y="548680"/>
          <a:ext cx="6196013" cy="5616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Новое в школьной жизни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63675" y="1557338"/>
          <a:ext cx="6196013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Взаимоотношения с родителями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96225898"/>
              </p:ext>
            </p:extLst>
          </p:nvPr>
        </p:nvGraphicFramePr>
        <p:xfrm>
          <a:off x="683568" y="1556792"/>
          <a:ext cx="7704856" cy="470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8392598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33361" cy="120248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родителям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119256"/>
            <a:ext cx="6984776" cy="3974039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>
              <a:buFontTx/>
              <a:buNone/>
            </a:pPr>
            <a:r>
              <a:rPr lang="ru-RU" b="1" i="1" dirty="0" smtClean="0"/>
              <a:t>1. Расспрашивайте Вашего ребенка о его школьных делах.</a:t>
            </a:r>
          </a:p>
          <a:p>
            <a:pPr>
              <a:buFontTx/>
              <a:buNone/>
            </a:pPr>
            <a:r>
              <a:rPr lang="ru-RU" b="1" i="1" dirty="0" smtClean="0"/>
              <a:t>2. Регулярно беседуйте с учителями вашего ребенка</a:t>
            </a:r>
            <a:r>
              <a:rPr lang="ru-RU" i="1" dirty="0" smtClean="0"/>
              <a:t> </a:t>
            </a:r>
          </a:p>
          <a:p>
            <a:pPr>
              <a:buFontTx/>
              <a:buNone/>
            </a:pPr>
            <a:r>
              <a:rPr lang="ru-RU" b="1" i="1" dirty="0" smtClean="0"/>
              <a:t>3. Не связывайте оценки за успеваемость ребенка со своей системой наказаний и поощрений.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487</TotalTime>
  <Words>277</Words>
  <Application>Microsoft Office PowerPoint</Application>
  <PresentationFormat>Экран (4:3)</PresentationFormat>
  <Paragraphs>36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Слайд 1</vt:lpstr>
      <vt:lpstr>Основные изменения:</vt:lpstr>
      <vt:lpstr>Некоторые причины падения успеваемости и интереса к учебе  при переходе из начальной школы  основную </vt:lpstr>
      <vt:lpstr>Анализ анкет 5 «А»</vt:lpstr>
      <vt:lpstr>Слайд 5</vt:lpstr>
      <vt:lpstr>            Школьные предметы</vt:lpstr>
      <vt:lpstr>Новое в школьной жизни</vt:lpstr>
      <vt:lpstr>Взаимоотношения с родителями</vt:lpstr>
      <vt:lpstr>Рекомендации родителям</vt:lpstr>
      <vt:lpstr>Рекомендации родителям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FuckYouBill</cp:lastModifiedBy>
  <cp:revision>37</cp:revision>
  <dcterms:created xsi:type="dcterms:W3CDTF">2012-10-29T11:55:42Z</dcterms:created>
  <dcterms:modified xsi:type="dcterms:W3CDTF">2013-02-19T20:30:11Z</dcterms:modified>
</cp:coreProperties>
</file>