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8" r:id="rId4"/>
    <p:sldId id="257" r:id="rId5"/>
    <p:sldId id="266" r:id="rId6"/>
    <p:sldId id="259" r:id="rId7"/>
    <p:sldId id="261" r:id="rId8"/>
    <p:sldId id="263" r:id="rId9"/>
    <p:sldId id="260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ru-RU" sz="2400" b="1" i="0" u="none" strike="noStrike" cap="none" spc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Данные об уровнях </a:t>
            </a:r>
            <a:r>
              <a:rPr lang="ru-RU" sz="2400" b="1" i="0" u="none" strike="noStrike" cap="none" spc="0" baseline="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сформированности</a:t>
            </a:r>
            <a:r>
              <a:rPr lang="ru-RU" sz="2400" b="1" i="0" u="none" strike="noStrike" cap="none" spc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>
              <a:defRPr/>
            </a:pPr>
            <a:r>
              <a:rPr lang="ru-RU" sz="2400" b="1" i="0" u="none" strike="noStrike" cap="none" spc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учебно-исследовательской культуры школьников</a:t>
            </a:r>
          </a:p>
          <a:p>
            <a:pPr>
              <a:defRPr/>
            </a:pPr>
            <a:r>
              <a:rPr lang="ru-RU" sz="2400" b="1" i="0" u="none" strike="noStrike" cap="none" spc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(в </a:t>
            </a:r>
            <a:r>
              <a:rPr lang="en-US" sz="2400" b="1" i="0" u="none" strike="noStrike" cap="none" spc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% -</a:t>
            </a:r>
            <a:r>
              <a:rPr lang="ru-RU" sz="2400" b="1" i="0" u="none" strike="noStrike" cap="none" spc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ах)</a:t>
            </a:r>
            <a:endParaRPr lang="ru-RU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c:rich>
      </c:tx>
      <c:layout/>
      <c:overlay val="1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6088449593419926"/>
          <c:w val="0.7542608267716534"/>
          <c:h val="0.76210472869574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dLblPos val="outEnd"/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адаптавный уровень</c:v>
                </c:pt>
                <c:pt idx="1">
                  <c:v>репродуктивный уровень</c:v>
                </c:pt>
                <c:pt idx="2">
                  <c:v>креативный уровень</c:v>
                </c:pt>
                <c:pt idx="3">
                  <c:v>творческий уровень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64</c:v>
                </c:pt>
                <c:pt idx="2">
                  <c:v>28</c:v>
                </c:pt>
                <c:pt idx="3">
                  <c:v>1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</c:pie3DChart>
    </c:plotArea>
    <c:legend>
      <c:legendPos val="r"/>
      <c:layout>
        <c:manualLayout>
          <c:xMode val="edge"/>
          <c:yMode val="edge"/>
          <c:x val="0.73284569116360498"/>
          <c:y val="0.44437207214042107"/>
          <c:w val="0.25882097550306232"/>
          <c:h val="0.24780430513630419"/>
        </c:manualLayout>
      </c:layout>
      <c:overlay val="1"/>
    </c:legend>
    <c:plotVisOnly val="1"/>
    <c:dispBlanksAs val="zero"/>
    <c:showDLblsOverMax val="1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85EE15-224C-4121-94C4-7E22E62DFBF0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541705-4CC5-44C9-885D-80AEC3945444}">
      <dgm:prSet phldrT="[Текст]"/>
      <dgm:spPr/>
      <dgm:t>
        <a:bodyPr/>
        <a:lstStyle/>
        <a:p>
          <a:r>
            <a:rPr lang="ru-RU" dirty="0" smtClean="0"/>
            <a:t>ДЭ</a:t>
          </a:r>
          <a:endParaRPr lang="ru-RU" dirty="0"/>
        </a:p>
      </dgm:t>
    </dgm:pt>
    <dgm:pt modelId="{1341A410-77E2-4758-879D-B5E94847D11B}" type="parTrans" cxnId="{CA0E5AE0-197D-45FA-8416-EA5138480A7E}">
      <dgm:prSet/>
      <dgm:spPr/>
      <dgm:t>
        <a:bodyPr/>
        <a:lstStyle/>
        <a:p>
          <a:endParaRPr lang="ru-RU"/>
        </a:p>
      </dgm:t>
    </dgm:pt>
    <dgm:pt modelId="{0578C3D5-B74C-495A-83AD-A347A75A1CD8}" type="sibTrans" cxnId="{CA0E5AE0-197D-45FA-8416-EA5138480A7E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5575C4C6-8BBB-4254-9E59-B1EE73B08D4F}">
      <dgm:prSet phldrT="[Текст]"/>
      <dgm:spPr/>
      <dgm:t>
        <a:bodyPr/>
        <a:lstStyle/>
        <a:p>
          <a:r>
            <a:rPr lang="ru-RU" dirty="0" smtClean="0"/>
            <a:t>Проблема</a:t>
          </a:r>
          <a:endParaRPr lang="ru-RU" dirty="0"/>
        </a:p>
      </dgm:t>
    </dgm:pt>
    <dgm:pt modelId="{20248DCB-9026-4E3D-AA04-8F6F8254BC99}" type="parTrans" cxnId="{C2CB9F04-1C01-40D1-B5AF-E16B866C60C7}">
      <dgm:prSet/>
      <dgm:spPr/>
      <dgm:t>
        <a:bodyPr/>
        <a:lstStyle/>
        <a:p>
          <a:endParaRPr lang="ru-RU"/>
        </a:p>
      </dgm:t>
    </dgm:pt>
    <dgm:pt modelId="{5A22DFA9-CACE-4CC1-B3A4-FD9DC3A7ED7A}" type="sibTrans" cxnId="{C2CB9F04-1C01-40D1-B5AF-E16B866C60C7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423BC083-6C0B-47E7-A380-5611EE69BAEE}">
      <dgm:prSet phldrT="[Текст]"/>
      <dgm:spPr/>
      <dgm:t>
        <a:bodyPr/>
        <a:lstStyle/>
        <a:p>
          <a:r>
            <a:rPr lang="ru-RU" dirty="0" smtClean="0"/>
            <a:t>Гипотеза</a:t>
          </a:r>
          <a:endParaRPr lang="ru-RU" dirty="0"/>
        </a:p>
      </dgm:t>
    </dgm:pt>
    <dgm:pt modelId="{37E0F38E-A8D9-4A9F-9AF1-794BE62F28EA}" type="parTrans" cxnId="{9852DCDE-5D9C-4FE7-8488-2B7D0D99FD3D}">
      <dgm:prSet/>
      <dgm:spPr/>
      <dgm:t>
        <a:bodyPr/>
        <a:lstStyle/>
        <a:p>
          <a:endParaRPr lang="ru-RU"/>
        </a:p>
      </dgm:t>
    </dgm:pt>
    <dgm:pt modelId="{3D4B207E-26FB-42D9-BC0F-69F1EDD132DE}" type="sibTrans" cxnId="{9852DCDE-5D9C-4FE7-8488-2B7D0D99FD3D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BD370A71-EF3C-4D87-B787-384717F13EBF}">
      <dgm:prSet phldrT="[Текст]"/>
      <dgm:spPr/>
      <dgm:t>
        <a:bodyPr/>
        <a:lstStyle/>
        <a:p>
          <a:r>
            <a:rPr lang="ru-RU" dirty="0" smtClean="0"/>
            <a:t>Проверка</a:t>
          </a:r>
          <a:endParaRPr lang="ru-RU" dirty="0"/>
        </a:p>
      </dgm:t>
    </dgm:pt>
    <dgm:pt modelId="{085E0BE8-0802-4EB9-B9D9-BB8AB57D9E4E}" type="parTrans" cxnId="{734E2AFF-B23C-4271-8001-EA41123BB50F}">
      <dgm:prSet/>
      <dgm:spPr/>
      <dgm:t>
        <a:bodyPr/>
        <a:lstStyle/>
        <a:p>
          <a:endParaRPr lang="ru-RU"/>
        </a:p>
      </dgm:t>
    </dgm:pt>
    <dgm:pt modelId="{9803D9EC-E9FD-4CC9-83DC-38C24CCBF561}" type="sibTrans" cxnId="{734E2AFF-B23C-4271-8001-EA41123BB50F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2370E6AE-61AC-4350-B18F-FB032D1999C3}">
      <dgm:prSet phldrT="[Текст]"/>
      <dgm:spPr/>
      <dgm:t>
        <a:bodyPr/>
        <a:lstStyle/>
        <a:p>
          <a:r>
            <a:rPr lang="ru-RU" dirty="0" smtClean="0"/>
            <a:t>Теоретические обоснования</a:t>
          </a:r>
        </a:p>
        <a:p>
          <a:r>
            <a:rPr lang="ru-RU" dirty="0" smtClean="0"/>
            <a:t>ДЭ</a:t>
          </a:r>
          <a:endParaRPr lang="ru-RU" dirty="0"/>
        </a:p>
      </dgm:t>
    </dgm:pt>
    <dgm:pt modelId="{976C13A1-8376-4AD5-A291-95EA6555112A}" type="parTrans" cxnId="{8FDF24B9-C22E-4F7E-B6AD-7EFFE90F61C2}">
      <dgm:prSet/>
      <dgm:spPr/>
      <dgm:t>
        <a:bodyPr/>
        <a:lstStyle/>
        <a:p>
          <a:endParaRPr lang="ru-RU"/>
        </a:p>
      </dgm:t>
    </dgm:pt>
    <dgm:pt modelId="{F776598D-DE36-4425-86E2-523DD5B9FDDB}" type="sibTrans" cxnId="{8FDF24B9-C22E-4F7E-B6AD-7EFFE90F61C2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2DCE730C-0083-4ABF-8A00-57209DA53FB5}">
      <dgm:prSet/>
      <dgm:spPr/>
      <dgm:t>
        <a:bodyPr/>
        <a:lstStyle/>
        <a:p>
          <a:r>
            <a:rPr lang="ru-RU" dirty="0" smtClean="0"/>
            <a:t>Новая проблема</a:t>
          </a:r>
        </a:p>
        <a:p>
          <a:r>
            <a:rPr lang="ru-RU" dirty="0" smtClean="0"/>
            <a:t>Выводы</a:t>
          </a:r>
          <a:endParaRPr lang="ru-RU" dirty="0"/>
        </a:p>
      </dgm:t>
    </dgm:pt>
    <dgm:pt modelId="{B54429E4-99A6-40B5-88C5-95D19C70DC4A}" type="parTrans" cxnId="{9BA0D512-747F-445E-A701-BA2E8A2B9698}">
      <dgm:prSet/>
      <dgm:spPr/>
      <dgm:t>
        <a:bodyPr/>
        <a:lstStyle/>
        <a:p>
          <a:endParaRPr lang="ru-RU"/>
        </a:p>
      </dgm:t>
    </dgm:pt>
    <dgm:pt modelId="{6023188E-F057-4CF2-A17D-50BD19B0AE9A}" type="sibTrans" cxnId="{9BA0D512-747F-445E-A701-BA2E8A2B9698}">
      <dgm:prSet/>
      <dgm:spPr/>
      <dgm:t>
        <a:bodyPr/>
        <a:lstStyle/>
        <a:p>
          <a:endParaRPr lang="ru-RU"/>
        </a:p>
      </dgm:t>
    </dgm:pt>
    <dgm:pt modelId="{3467CA61-23A1-4478-9379-1A63FFDBDF96}" type="pres">
      <dgm:prSet presAssocID="{CE85EE15-224C-4121-94C4-7E22E62DFB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3918E7-6EE2-4E4C-B355-7436F9D8968F}" type="pres">
      <dgm:prSet presAssocID="{7C541705-4CC5-44C9-885D-80AEC394544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91CCA7-C8CA-48B3-A269-003DE82FF03B}" type="pres">
      <dgm:prSet presAssocID="{0578C3D5-B74C-495A-83AD-A347A75A1CD8}" presName="sibTrans" presStyleLbl="sibTrans2D1" presStyleIdx="0" presStyleCnt="5"/>
      <dgm:spPr/>
      <dgm:t>
        <a:bodyPr/>
        <a:lstStyle/>
        <a:p>
          <a:endParaRPr lang="ru-RU"/>
        </a:p>
      </dgm:t>
    </dgm:pt>
    <dgm:pt modelId="{AE35F791-8A38-4BCE-A598-492FE182509E}" type="pres">
      <dgm:prSet presAssocID="{0578C3D5-B74C-495A-83AD-A347A75A1CD8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BB5E42C3-FFDE-4AD6-8820-0D4DBBAEFC63}" type="pres">
      <dgm:prSet presAssocID="{5575C4C6-8BBB-4254-9E59-B1EE73B08D4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0D207D-7C62-4FD7-BB49-90699D4E1581}" type="pres">
      <dgm:prSet presAssocID="{5A22DFA9-CACE-4CC1-B3A4-FD9DC3A7ED7A}" presName="sibTrans" presStyleLbl="sibTrans2D1" presStyleIdx="1" presStyleCnt="5"/>
      <dgm:spPr/>
      <dgm:t>
        <a:bodyPr/>
        <a:lstStyle/>
        <a:p>
          <a:endParaRPr lang="ru-RU"/>
        </a:p>
      </dgm:t>
    </dgm:pt>
    <dgm:pt modelId="{AA548394-1644-44C6-AFCD-8BEC9EEF76DD}" type="pres">
      <dgm:prSet presAssocID="{5A22DFA9-CACE-4CC1-B3A4-FD9DC3A7ED7A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905DEC7D-539F-41AE-B6D7-6CC151FDB6BA}" type="pres">
      <dgm:prSet presAssocID="{423BC083-6C0B-47E7-A380-5611EE69BAE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119C25-EF3A-40AF-865E-90DFA0CC9D5D}" type="pres">
      <dgm:prSet presAssocID="{3D4B207E-26FB-42D9-BC0F-69F1EDD132DE}" presName="sibTrans" presStyleLbl="sibTrans2D1" presStyleIdx="2" presStyleCnt="5"/>
      <dgm:spPr/>
      <dgm:t>
        <a:bodyPr/>
        <a:lstStyle/>
        <a:p>
          <a:endParaRPr lang="ru-RU"/>
        </a:p>
      </dgm:t>
    </dgm:pt>
    <dgm:pt modelId="{DEDB1558-361A-473A-AA4E-C6E319CB0C62}" type="pres">
      <dgm:prSet presAssocID="{3D4B207E-26FB-42D9-BC0F-69F1EDD132DE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FA15A7B8-71D9-493A-925A-6E8AE741730F}" type="pres">
      <dgm:prSet presAssocID="{BD370A71-EF3C-4D87-B787-384717F13EB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5ADABB-7D41-48C2-82B4-FD3E99B1E995}" type="pres">
      <dgm:prSet presAssocID="{9803D9EC-E9FD-4CC9-83DC-38C24CCBF561}" presName="sibTrans" presStyleLbl="sibTrans2D1" presStyleIdx="3" presStyleCnt="5"/>
      <dgm:spPr/>
      <dgm:t>
        <a:bodyPr/>
        <a:lstStyle/>
        <a:p>
          <a:endParaRPr lang="ru-RU"/>
        </a:p>
      </dgm:t>
    </dgm:pt>
    <dgm:pt modelId="{A42791B0-C697-411D-B475-46B6055EB793}" type="pres">
      <dgm:prSet presAssocID="{9803D9EC-E9FD-4CC9-83DC-38C24CCBF561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50EFFA92-F26E-46C8-8887-92D216E09815}" type="pres">
      <dgm:prSet presAssocID="{2370E6AE-61AC-4350-B18F-FB032D1999C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85F598-67AE-44D2-98BB-11FBEFB62E8B}" type="pres">
      <dgm:prSet presAssocID="{F776598D-DE36-4425-86E2-523DD5B9FDDB}" presName="sibTrans" presStyleLbl="sibTrans2D1" presStyleIdx="4" presStyleCnt="5"/>
      <dgm:spPr/>
      <dgm:t>
        <a:bodyPr/>
        <a:lstStyle/>
        <a:p>
          <a:endParaRPr lang="ru-RU"/>
        </a:p>
      </dgm:t>
    </dgm:pt>
    <dgm:pt modelId="{AE2F5EC4-0697-4B88-9A02-9FCF09FF15A3}" type="pres">
      <dgm:prSet presAssocID="{F776598D-DE36-4425-86E2-523DD5B9FDDB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8A0A395E-BCDC-4D64-87CD-BB6AC64DDE25}" type="pres">
      <dgm:prSet presAssocID="{2DCE730C-0083-4ABF-8A00-57209DA53FB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A27B0E-B081-4C2F-B8EE-E9BDC5101E92}" type="presOf" srcId="{F776598D-DE36-4425-86E2-523DD5B9FDDB}" destId="{C285F598-67AE-44D2-98BB-11FBEFB62E8B}" srcOrd="0" destOrd="0" presId="urn:microsoft.com/office/officeart/2005/8/layout/process5"/>
    <dgm:cxn modelId="{470D0FA8-9F49-435C-8804-1A0E0A12F4F1}" type="presOf" srcId="{2DCE730C-0083-4ABF-8A00-57209DA53FB5}" destId="{8A0A395E-BCDC-4D64-87CD-BB6AC64DDE25}" srcOrd="0" destOrd="0" presId="urn:microsoft.com/office/officeart/2005/8/layout/process5"/>
    <dgm:cxn modelId="{03E069D0-A78D-435C-8AD6-4BDA23B39EC6}" type="presOf" srcId="{F776598D-DE36-4425-86E2-523DD5B9FDDB}" destId="{AE2F5EC4-0697-4B88-9A02-9FCF09FF15A3}" srcOrd="1" destOrd="0" presId="urn:microsoft.com/office/officeart/2005/8/layout/process5"/>
    <dgm:cxn modelId="{9852DCDE-5D9C-4FE7-8488-2B7D0D99FD3D}" srcId="{CE85EE15-224C-4121-94C4-7E22E62DFBF0}" destId="{423BC083-6C0B-47E7-A380-5611EE69BAEE}" srcOrd="2" destOrd="0" parTransId="{37E0F38E-A8D9-4A9F-9AF1-794BE62F28EA}" sibTransId="{3D4B207E-26FB-42D9-BC0F-69F1EDD132DE}"/>
    <dgm:cxn modelId="{C86F010B-6AEA-442A-B7E9-082B14BE10E2}" type="presOf" srcId="{9803D9EC-E9FD-4CC9-83DC-38C24CCBF561}" destId="{A42791B0-C697-411D-B475-46B6055EB793}" srcOrd="1" destOrd="0" presId="urn:microsoft.com/office/officeart/2005/8/layout/process5"/>
    <dgm:cxn modelId="{31A426D5-A4B5-4677-BDD5-10FBA40D26EC}" type="presOf" srcId="{0578C3D5-B74C-495A-83AD-A347A75A1CD8}" destId="{3291CCA7-C8CA-48B3-A269-003DE82FF03B}" srcOrd="0" destOrd="0" presId="urn:microsoft.com/office/officeart/2005/8/layout/process5"/>
    <dgm:cxn modelId="{38E200F7-E7F2-4891-AFD4-DBCBDD9B2A00}" type="presOf" srcId="{7C541705-4CC5-44C9-885D-80AEC3945444}" destId="{643918E7-6EE2-4E4C-B355-7436F9D8968F}" srcOrd="0" destOrd="0" presId="urn:microsoft.com/office/officeart/2005/8/layout/process5"/>
    <dgm:cxn modelId="{C778428D-54E6-41A2-AF48-A21B8103294B}" type="presOf" srcId="{BD370A71-EF3C-4D87-B787-384717F13EBF}" destId="{FA15A7B8-71D9-493A-925A-6E8AE741730F}" srcOrd="0" destOrd="0" presId="urn:microsoft.com/office/officeart/2005/8/layout/process5"/>
    <dgm:cxn modelId="{0C8ADEB3-264F-4D7D-B1C3-B8CD7E7C17EC}" type="presOf" srcId="{5A22DFA9-CACE-4CC1-B3A4-FD9DC3A7ED7A}" destId="{F70D207D-7C62-4FD7-BB49-90699D4E1581}" srcOrd="0" destOrd="0" presId="urn:microsoft.com/office/officeart/2005/8/layout/process5"/>
    <dgm:cxn modelId="{C2CB9F04-1C01-40D1-B5AF-E16B866C60C7}" srcId="{CE85EE15-224C-4121-94C4-7E22E62DFBF0}" destId="{5575C4C6-8BBB-4254-9E59-B1EE73B08D4F}" srcOrd="1" destOrd="0" parTransId="{20248DCB-9026-4E3D-AA04-8F6F8254BC99}" sibTransId="{5A22DFA9-CACE-4CC1-B3A4-FD9DC3A7ED7A}"/>
    <dgm:cxn modelId="{760952BF-3ACB-493F-A4FE-768686F9FCE0}" type="presOf" srcId="{5A22DFA9-CACE-4CC1-B3A4-FD9DC3A7ED7A}" destId="{AA548394-1644-44C6-AFCD-8BEC9EEF76DD}" srcOrd="1" destOrd="0" presId="urn:microsoft.com/office/officeart/2005/8/layout/process5"/>
    <dgm:cxn modelId="{9BA0D512-747F-445E-A701-BA2E8A2B9698}" srcId="{CE85EE15-224C-4121-94C4-7E22E62DFBF0}" destId="{2DCE730C-0083-4ABF-8A00-57209DA53FB5}" srcOrd="5" destOrd="0" parTransId="{B54429E4-99A6-40B5-88C5-95D19C70DC4A}" sibTransId="{6023188E-F057-4CF2-A17D-50BD19B0AE9A}"/>
    <dgm:cxn modelId="{F45BD2BF-635E-42C4-808D-EAC6E59B0506}" type="presOf" srcId="{423BC083-6C0B-47E7-A380-5611EE69BAEE}" destId="{905DEC7D-539F-41AE-B6D7-6CC151FDB6BA}" srcOrd="0" destOrd="0" presId="urn:microsoft.com/office/officeart/2005/8/layout/process5"/>
    <dgm:cxn modelId="{624FA084-6B70-436F-8AE5-3D513937B5F4}" type="presOf" srcId="{CE85EE15-224C-4121-94C4-7E22E62DFBF0}" destId="{3467CA61-23A1-4478-9379-1A63FFDBDF96}" srcOrd="0" destOrd="0" presId="urn:microsoft.com/office/officeart/2005/8/layout/process5"/>
    <dgm:cxn modelId="{6889EC0E-5422-4EDD-B218-E06A92BB74A4}" type="presOf" srcId="{3D4B207E-26FB-42D9-BC0F-69F1EDD132DE}" destId="{DEDB1558-361A-473A-AA4E-C6E319CB0C62}" srcOrd="1" destOrd="0" presId="urn:microsoft.com/office/officeart/2005/8/layout/process5"/>
    <dgm:cxn modelId="{CA0E5AE0-197D-45FA-8416-EA5138480A7E}" srcId="{CE85EE15-224C-4121-94C4-7E22E62DFBF0}" destId="{7C541705-4CC5-44C9-885D-80AEC3945444}" srcOrd="0" destOrd="0" parTransId="{1341A410-77E2-4758-879D-B5E94847D11B}" sibTransId="{0578C3D5-B74C-495A-83AD-A347A75A1CD8}"/>
    <dgm:cxn modelId="{8FDF24B9-C22E-4F7E-B6AD-7EFFE90F61C2}" srcId="{CE85EE15-224C-4121-94C4-7E22E62DFBF0}" destId="{2370E6AE-61AC-4350-B18F-FB032D1999C3}" srcOrd="4" destOrd="0" parTransId="{976C13A1-8376-4AD5-A291-95EA6555112A}" sibTransId="{F776598D-DE36-4425-86E2-523DD5B9FDDB}"/>
    <dgm:cxn modelId="{C3110952-4713-4505-880A-36E969654B0C}" type="presOf" srcId="{3D4B207E-26FB-42D9-BC0F-69F1EDD132DE}" destId="{10119C25-EF3A-40AF-865E-90DFA0CC9D5D}" srcOrd="0" destOrd="0" presId="urn:microsoft.com/office/officeart/2005/8/layout/process5"/>
    <dgm:cxn modelId="{1FE0BEC5-7F2A-4A4D-8999-3FF6BC844AB0}" type="presOf" srcId="{5575C4C6-8BBB-4254-9E59-B1EE73B08D4F}" destId="{BB5E42C3-FFDE-4AD6-8820-0D4DBBAEFC63}" srcOrd="0" destOrd="0" presId="urn:microsoft.com/office/officeart/2005/8/layout/process5"/>
    <dgm:cxn modelId="{3538DB1D-9155-4337-A3DE-7D8157D875FD}" type="presOf" srcId="{0578C3D5-B74C-495A-83AD-A347A75A1CD8}" destId="{AE35F791-8A38-4BCE-A598-492FE182509E}" srcOrd="1" destOrd="0" presId="urn:microsoft.com/office/officeart/2005/8/layout/process5"/>
    <dgm:cxn modelId="{734E2AFF-B23C-4271-8001-EA41123BB50F}" srcId="{CE85EE15-224C-4121-94C4-7E22E62DFBF0}" destId="{BD370A71-EF3C-4D87-B787-384717F13EBF}" srcOrd="3" destOrd="0" parTransId="{085E0BE8-0802-4EB9-B9D9-BB8AB57D9E4E}" sibTransId="{9803D9EC-E9FD-4CC9-83DC-38C24CCBF561}"/>
    <dgm:cxn modelId="{9D2D786F-2440-41A6-9396-7B1ECFC058C6}" type="presOf" srcId="{9803D9EC-E9FD-4CC9-83DC-38C24CCBF561}" destId="{F15ADABB-7D41-48C2-82B4-FD3E99B1E995}" srcOrd="0" destOrd="0" presId="urn:microsoft.com/office/officeart/2005/8/layout/process5"/>
    <dgm:cxn modelId="{10BE4DA6-D25F-432B-9011-679EF8E6791A}" type="presOf" srcId="{2370E6AE-61AC-4350-B18F-FB032D1999C3}" destId="{50EFFA92-F26E-46C8-8887-92D216E09815}" srcOrd="0" destOrd="0" presId="urn:microsoft.com/office/officeart/2005/8/layout/process5"/>
    <dgm:cxn modelId="{D47A5390-BA98-440E-9FEB-C022E9A6038D}" type="presParOf" srcId="{3467CA61-23A1-4478-9379-1A63FFDBDF96}" destId="{643918E7-6EE2-4E4C-B355-7436F9D8968F}" srcOrd="0" destOrd="0" presId="urn:microsoft.com/office/officeart/2005/8/layout/process5"/>
    <dgm:cxn modelId="{E691F1A1-1F89-454E-9142-4B2EE61A9A67}" type="presParOf" srcId="{3467CA61-23A1-4478-9379-1A63FFDBDF96}" destId="{3291CCA7-C8CA-48B3-A269-003DE82FF03B}" srcOrd="1" destOrd="0" presId="urn:microsoft.com/office/officeart/2005/8/layout/process5"/>
    <dgm:cxn modelId="{A571FC37-4E78-400D-9EDC-B157C14509B7}" type="presParOf" srcId="{3291CCA7-C8CA-48B3-A269-003DE82FF03B}" destId="{AE35F791-8A38-4BCE-A598-492FE182509E}" srcOrd="0" destOrd="0" presId="urn:microsoft.com/office/officeart/2005/8/layout/process5"/>
    <dgm:cxn modelId="{0D4CD597-79F4-4307-AC65-59CB04A1CD48}" type="presParOf" srcId="{3467CA61-23A1-4478-9379-1A63FFDBDF96}" destId="{BB5E42C3-FFDE-4AD6-8820-0D4DBBAEFC63}" srcOrd="2" destOrd="0" presId="urn:microsoft.com/office/officeart/2005/8/layout/process5"/>
    <dgm:cxn modelId="{71CB0118-9484-475F-A32D-D45E24A4A932}" type="presParOf" srcId="{3467CA61-23A1-4478-9379-1A63FFDBDF96}" destId="{F70D207D-7C62-4FD7-BB49-90699D4E1581}" srcOrd="3" destOrd="0" presId="urn:microsoft.com/office/officeart/2005/8/layout/process5"/>
    <dgm:cxn modelId="{4361F4DD-D1C6-4D91-9DF9-88C761B5CE83}" type="presParOf" srcId="{F70D207D-7C62-4FD7-BB49-90699D4E1581}" destId="{AA548394-1644-44C6-AFCD-8BEC9EEF76DD}" srcOrd="0" destOrd="0" presId="urn:microsoft.com/office/officeart/2005/8/layout/process5"/>
    <dgm:cxn modelId="{CB2A714D-F7FE-44FC-B3D5-CAB6A0C9F4BB}" type="presParOf" srcId="{3467CA61-23A1-4478-9379-1A63FFDBDF96}" destId="{905DEC7D-539F-41AE-B6D7-6CC151FDB6BA}" srcOrd="4" destOrd="0" presId="urn:microsoft.com/office/officeart/2005/8/layout/process5"/>
    <dgm:cxn modelId="{CD19E0A4-E141-42B8-BFC2-296BDABAAF4B}" type="presParOf" srcId="{3467CA61-23A1-4478-9379-1A63FFDBDF96}" destId="{10119C25-EF3A-40AF-865E-90DFA0CC9D5D}" srcOrd="5" destOrd="0" presId="urn:microsoft.com/office/officeart/2005/8/layout/process5"/>
    <dgm:cxn modelId="{E07530CE-E409-40F8-ADB2-FB5EFF3C5F09}" type="presParOf" srcId="{10119C25-EF3A-40AF-865E-90DFA0CC9D5D}" destId="{DEDB1558-361A-473A-AA4E-C6E319CB0C62}" srcOrd="0" destOrd="0" presId="urn:microsoft.com/office/officeart/2005/8/layout/process5"/>
    <dgm:cxn modelId="{93E69B8B-5931-4E27-BC46-9FF45670B766}" type="presParOf" srcId="{3467CA61-23A1-4478-9379-1A63FFDBDF96}" destId="{FA15A7B8-71D9-493A-925A-6E8AE741730F}" srcOrd="6" destOrd="0" presId="urn:microsoft.com/office/officeart/2005/8/layout/process5"/>
    <dgm:cxn modelId="{6A872E15-B788-498F-BCF1-6092EBB8977D}" type="presParOf" srcId="{3467CA61-23A1-4478-9379-1A63FFDBDF96}" destId="{F15ADABB-7D41-48C2-82B4-FD3E99B1E995}" srcOrd="7" destOrd="0" presId="urn:microsoft.com/office/officeart/2005/8/layout/process5"/>
    <dgm:cxn modelId="{3D647B5B-B9F9-4590-B9F7-3AE311E43F11}" type="presParOf" srcId="{F15ADABB-7D41-48C2-82B4-FD3E99B1E995}" destId="{A42791B0-C697-411D-B475-46B6055EB793}" srcOrd="0" destOrd="0" presId="urn:microsoft.com/office/officeart/2005/8/layout/process5"/>
    <dgm:cxn modelId="{8F104571-E034-44BE-A69D-0BE5D9BCED5F}" type="presParOf" srcId="{3467CA61-23A1-4478-9379-1A63FFDBDF96}" destId="{50EFFA92-F26E-46C8-8887-92D216E09815}" srcOrd="8" destOrd="0" presId="urn:microsoft.com/office/officeart/2005/8/layout/process5"/>
    <dgm:cxn modelId="{DF113549-608A-4982-B1AB-C17F6AD52F52}" type="presParOf" srcId="{3467CA61-23A1-4478-9379-1A63FFDBDF96}" destId="{C285F598-67AE-44D2-98BB-11FBEFB62E8B}" srcOrd="9" destOrd="0" presId="urn:microsoft.com/office/officeart/2005/8/layout/process5"/>
    <dgm:cxn modelId="{9C8561CE-7644-4A07-BF69-0E3FAA5DF35C}" type="presParOf" srcId="{C285F598-67AE-44D2-98BB-11FBEFB62E8B}" destId="{AE2F5EC4-0697-4B88-9A02-9FCF09FF15A3}" srcOrd="0" destOrd="0" presId="urn:microsoft.com/office/officeart/2005/8/layout/process5"/>
    <dgm:cxn modelId="{0F986FC8-8FC8-4E81-8B0D-2C2270A5E6D1}" type="presParOf" srcId="{3467CA61-23A1-4478-9379-1A63FFDBDF96}" destId="{8A0A395E-BCDC-4D64-87CD-BB6AC64DDE25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85EE15-224C-4121-94C4-7E22E62DFBF0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541705-4CC5-44C9-885D-80AEC3945444}">
      <dgm:prSet phldrT="[Текст]"/>
      <dgm:spPr/>
      <dgm:t>
        <a:bodyPr/>
        <a:lstStyle/>
        <a:p>
          <a:r>
            <a:rPr lang="ru-RU" dirty="0" smtClean="0"/>
            <a:t>Проблема</a:t>
          </a:r>
          <a:endParaRPr lang="ru-RU" dirty="0"/>
        </a:p>
      </dgm:t>
    </dgm:pt>
    <dgm:pt modelId="{1341A410-77E2-4758-879D-B5E94847D11B}" type="parTrans" cxnId="{CA0E5AE0-197D-45FA-8416-EA5138480A7E}">
      <dgm:prSet/>
      <dgm:spPr/>
      <dgm:t>
        <a:bodyPr/>
        <a:lstStyle/>
        <a:p>
          <a:endParaRPr lang="ru-RU"/>
        </a:p>
      </dgm:t>
    </dgm:pt>
    <dgm:pt modelId="{0578C3D5-B74C-495A-83AD-A347A75A1CD8}" type="sibTrans" cxnId="{CA0E5AE0-197D-45FA-8416-EA5138480A7E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5575C4C6-8BBB-4254-9E59-B1EE73B08D4F}">
      <dgm:prSet phldrT="[Текст]"/>
      <dgm:spPr/>
      <dgm:t>
        <a:bodyPr/>
        <a:lstStyle/>
        <a:p>
          <a:r>
            <a:rPr lang="ru-RU" dirty="0" smtClean="0"/>
            <a:t>ДЭ</a:t>
          </a:r>
          <a:endParaRPr lang="ru-RU" dirty="0"/>
        </a:p>
      </dgm:t>
    </dgm:pt>
    <dgm:pt modelId="{20248DCB-9026-4E3D-AA04-8F6F8254BC99}" type="parTrans" cxnId="{C2CB9F04-1C01-40D1-B5AF-E16B866C60C7}">
      <dgm:prSet/>
      <dgm:spPr/>
      <dgm:t>
        <a:bodyPr/>
        <a:lstStyle/>
        <a:p>
          <a:endParaRPr lang="ru-RU"/>
        </a:p>
      </dgm:t>
    </dgm:pt>
    <dgm:pt modelId="{5A22DFA9-CACE-4CC1-B3A4-FD9DC3A7ED7A}" type="sibTrans" cxnId="{C2CB9F04-1C01-40D1-B5AF-E16B866C60C7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423BC083-6C0B-47E7-A380-5611EE69BAEE}">
      <dgm:prSet phldrT="[Текст]"/>
      <dgm:spPr/>
      <dgm:t>
        <a:bodyPr/>
        <a:lstStyle/>
        <a:p>
          <a:r>
            <a:rPr lang="ru-RU" dirty="0" smtClean="0"/>
            <a:t>Гипотеза</a:t>
          </a:r>
          <a:endParaRPr lang="ru-RU" dirty="0"/>
        </a:p>
      </dgm:t>
    </dgm:pt>
    <dgm:pt modelId="{37E0F38E-A8D9-4A9F-9AF1-794BE62F28EA}" type="parTrans" cxnId="{9852DCDE-5D9C-4FE7-8488-2B7D0D99FD3D}">
      <dgm:prSet/>
      <dgm:spPr/>
      <dgm:t>
        <a:bodyPr/>
        <a:lstStyle/>
        <a:p>
          <a:endParaRPr lang="ru-RU"/>
        </a:p>
      </dgm:t>
    </dgm:pt>
    <dgm:pt modelId="{3D4B207E-26FB-42D9-BC0F-69F1EDD132DE}" type="sibTrans" cxnId="{9852DCDE-5D9C-4FE7-8488-2B7D0D99FD3D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BD370A71-EF3C-4D87-B787-384717F13EBF}">
      <dgm:prSet phldrT="[Текст]"/>
      <dgm:spPr/>
      <dgm:t>
        <a:bodyPr/>
        <a:lstStyle/>
        <a:p>
          <a:r>
            <a:rPr lang="ru-RU" dirty="0" smtClean="0"/>
            <a:t>Проверка</a:t>
          </a:r>
          <a:endParaRPr lang="ru-RU" dirty="0"/>
        </a:p>
      </dgm:t>
    </dgm:pt>
    <dgm:pt modelId="{085E0BE8-0802-4EB9-B9D9-BB8AB57D9E4E}" type="parTrans" cxnId="{734E2AFF-B23C-4271-8001-EA41123BB50F}">
      <dgm:prSet/>
      <dgm:spPr/>
      <dgm:t>
        <a:bodyPr/>
        <a:lstStyle/>
        <a:p>
          <a:endParaRPr lang="ru-RU"/>
        </a:p>
      </dgm:t>
    </dgm:pt>
    <dgm:pt modelId="{9803D9EC-E9FD-4CC9-83DC-38C24CCBF561}" type="sibTrans" cxnId="{734E2AFF-B23C-4271-8001-EA41123BB50F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2370E6AE-61AC-4350-B18F-FB032D1999C3}">
      <dgm:prSet phldrT="[Текст]"/>
      <dgm:spPr/>
      <dgm:t>
        <a:bodyPr/>
        <a:lstStyle/>
        <a:p>
          <a:r>
            <a:rPr lang="ru-RU" dirty="0" smtClean="0"/>
            <a:t>Теоретические обоснования</a:t>
          </a:r>
        </a:p>
        <a:p>
          <a:r>
            <a:rPr lang="ru-RU" dirty="0" smtClean="0"/>
            <a:t>ДЭ</a:t>
          </a:r>
          <a:endParaRPr lang="ru-RU" dirty="0"/>
        </a:p>
      </dgm:t>
    </dgm:pt>
    <dgm:pt modelId="{976C13A1-8376-4AD5-A291-95EA6555112A}" type="parTrans" cxnId="{8FDF24B9-C22E-4F7E-B6AD-7EFFE90F61C2}">
      <dgm:prSet/>
      <dgm:spPr/>
      <dgm:t>
        <a:bodyPr/>
        <a:lstStyle/>
        <a:p>
          <a:endParaRPr lang="ru-RU"/>
        </a:p>
      </dgm:t>
    </dgm:pt>
    <dgm:pt modelId="{F776598D-DE36-4425-86E2-523DD5B9FDDB}" type="sibTrans" cxnId="{8FDF24B9-C22E-4F7E-B6AD-7EFFE90F61C2}">
      <dgm:prSet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2DCE730C-0083-4ABF-8A00-57209DA53FB5}">
      <dgm:prSet/>
      <dgm:spPr/>
      <dgm:t>
        <a:bodyPr/>
        <a:lstStyle/>
        <a:p>
          <a:r>
            <a:rPr lang="ru-RU" dirty="0" smtClean="0"/>
            <a:t>Новая проблема</a:t>
          </a:r>
        </a:p>
        <a:p>
          <a:r>
            <a:rPr lang="ru-RU" dirty="0" smtClean="0"/>
            <a:t>Выводы</a:t>
          </a:r>
          <a:endParaRPr lang="ru-RU" dirty="0"/>
        </a:p>
      </dgm:t>
    </dgm:pt>
    <dgm:pt modelId="{B54429E4-99A6-40B5-88C5-95D19C70DC4A}" type="parTrans" cxnId="{9BA0D512-747F-445E-A701-BA2E8A2B9698}">
      <dgm:prSet/>
      <dgm:spPr/>
      <dgm:t>
        <a:bodyPr/>
        <a:lstStyle/>
        <a:p>
          <a:endParaRPr lang="ru-RU"/>
        </a:p>
      </dgm:t>
    </dgm:pt>
    <dgm:pt modelId="{6023188E-F057-4CF2-A17D-50BD19B0AE9A}" type="sibTrans" cxnId="{9BA0D512-747F-445E-A701-BA2E8A2B9698}">
      <dgm:prSet/>
      <dgm:spPr/>
      <dgm:t>
        <a:bodyPr/>
        <a:lstStyle/>
        <a:p>
          <a:endParaRPr lang="ru-RU"/>
        </a:p>
      </dgm:t>
    </dgm:pt>
    <dgm:pt modelId="{3467CA61-23A1-4478-9379-1A63FFDBDF96}" type="pres">
      <dgm:prSet presAssocID="{CE85EE15-224C-4121-94C4-7E22E62DFB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3918E7-6EE2-4E4C-B355-7436F9D8968F}" type="pres">
      <dgm:prSet presAssocID="{7C541705-4CC5-44C9-885D-80AEC394544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91CCA7-C8CA-48B3-A269-003DE82FF03B}" type="pres">
      <dgm:prSet presAssocID="{0578C3D5-B74C-495A-83AD-A347A75A1CD8}" presName="sibTrans" presStyleLbl="sibTrans2D1" presStyleIdx="0" presStyleCnt="5"/>
      <dgm:spPr/>
      <dgm:t>
        <a:bodyPr/>
        <a:lstStyle/>
        <a:p>
          <a:endParaRPr lang="ru-RU"/>
        </a:p>
      </dgm:t>
    </dgm:pt>
    <dgm:pt modelId="{AE35F791-8A38-4BCE-A598-492FE182509E}" type="pres">
      <dgm:prSet presAssocID="{0578C3D5-B74C-495A-83AD-A347A75A1CD8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BB5E42C3-FFDE-4AD6-8820-0D4DBBAEFC63}" type="pres">
      <dgm:prSet presAssocID="{5575C4C6-8BBB-4254-9E59-B1EE73B08D4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0D207D-7C62-4FD7-BB49-90699D4E1581}" type="pres">
      <dgm:prSet presAssocID="{5A22DFA9-CACE-4CC1-B3A4-FD9DC3A7ED7A}" presName="sibTrans" presStyleLbl="sibTrans2D1" presStyleIdx="1" presStyleCnt="5"/>
      <dgm:spPr/>
      <dgm:t>
        <a:bodyPr/>
        <a:lstStyle/>
        <a:p>
          <a:endParaRPr lang="ru-RU"/>
        </a:p>
      </dgm:t>
    </dgm:pt>
    <dgm:pt modelId="{AA548394-1644-44C6-AFCD-8BEC9EEF76DD}" type="pres">
      <dgm:prSet presAssocID="{5A22DFA9-CACE-4CC1-B3A4-FD9DC3A7ED7A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905DEC7D-539F-41AE-B6D7-6CC151FDB6BA}" type="pres">
      <dgm:prSet presAssocID="{423BC083-6C0B-47E7-A380-5611EE69BAE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119C25-EF3A-40AF-865E-90DFA0CC9D5D}" type="pres">
      <dgm:prSet presAssocID="{3D4B207E-26FB-42D9-BC0F-69F1EDD132DE}" presName="sibTrans" presStyleLbl="sibTrans2D1" presStyleIdx="2" presStyleCnt="5"/>
      <dgm:spPr/>
      <dgm:t>
        <a:bodyPr/>
        <a:lstStyle/>
        <a:p>
          <a:endParaRPr lang="ru-RU"/>
        </a:p>
      </dgm:t>
    </dgm:pt>
    <dgm:pt modelId="{DEDB1558-361A-473A-AA4E-C6E319CB0C62}" type="pres">
      <dgm:prSet presAssocID="{3D4B207E-26FB-42D9-BC0F-69F1EDD132DE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FA15A7B8-71D9-493A-925A-6E8AE741730F}" type="pres">
      <dgm:prSet presAssocID="{BD370A71-EF3C-4D87-B787-384717F13EB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5ADABB-7D41-48C2-82B4-FD3E99B1E995}" type="pres">
      <dgm:prSet presAssocID="{9803D9EC-E9FD-4CC9-83DC-38C24CCBF561}" presName="sibTrans" presStyleLbl="sibTrans2D1" presStyleIdx="3" presStyleCnt="5"/>
      <dgm:spPr/>
      <dgm:t>
        <a:bodyPr/>
        <a:lstStyle/>
        <a:p>
          <a:endParaRPr lang="ru-RU"/>
        </a:p>
      </dgm:t>
    </dgm:pt>
    <dgm:pt modelId="{A42791B0-C697-411D-B475-46B6055EB793}" type="pres">
      <dgm:prSet presAssocID="{9803D9EC-E9FD-4CC9-83DC-38C24CCBF561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50EFFA92-F26E-46C8-8887-92D216E09815}" type="pres">
      <dgm:prSet presAssocID="{2370E6AE-61AC-4350-B18F-FB032D1999C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85F598-67AE-44D2-98BB-11FBEFB62E8B}" type="pres">
      <dgm:prSet presAssocID="{F776598D-DE36-4425-86E2-523DD5B9FDDB}" presName="sibTrans" presStyleLbl="sibTrans2D1" presStyleIdx="4" presStyleCnt="5"/>
      <dgm:spPr/>
      <dgm:t>
        <a:bodyPr/>
        <a:lstStyle/>
        <a:p>
          <a:endParaRPr lang="ru-RU"/>
        </a:p>
      </dgm:t>
    </dgm:pt>
    <dgm:pt modelId="{AE2F5EC4-0697-4B88-9A02-9FCF09FF15A3}" type="pres">
      <dgm:prSet presAssocID="{F776598D-DE36-4425-86E2-523DD5B9FDDB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8A0A395E-BCDC-4D64-87CD-BB6AC64DDE25}" type="pres">
      <dgm:prSet presAssocID="{2DCE730C-0083-4ABF-8A00-57209DA53FB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0B49A7-D60C-4B76-AC6F-581DD8580B8E}" type="presOf" srcId="{3D4B207E-26FB-42D9-BC0F-69F1EDD132DE}" destId="{10119C25-EF3A-40AF-865E-90DFA0CC9D5D}" srcOrd="0" destOrd="0" presId="urn:microsoft.com/office/officeart/2005/8/layout/process5"/>
    <dgm:cxn modelId="{0C34EE47-8D66-4A51-878F-1CE8C90F7215}" type="presOf" srcId="{9803D9EC-E9FD-4CC9-83DC-38C24CCBF561}" destId="{A42791B0-C697-411D-B475-46B6055EB793}" srcOrd="1" destOrd="0" presId="urn:microsoft.com/office/officeart/2005/8/layout/process5"/>
    <dgm:cxn modelId="{9852DCDE-5D9C-4FE7-8488-2B7D0D99FD3D}" srcId="{CE85EE15-224C-4121-94C4-7E22E62DFBF0}" destId="{423BC083-6C0B-47E7-A380-5611EE69BAEE}" srcOrd="2" destOrd="0" parTransId="{37E0F38E-A8D9-4A9F-9AF1-794BE62F28EA}" sibTransId="{3D4B207E-26FB-42D9-BC0F-69F1EDD132DE}"/>
    <dgm:cxn modelId="{04F151BF-0830-4DA0-9E9F-382855FFDE1C}" type="presOf" srcId="{7C541705-4CC5-44C9-885D-80AEC3945444}" destId="{643918E7-6EE2-4E4C-B355-7436F9D8968F}" srcOrd="0" destOrd="0" presId="urn:microsoft.com/office/officeart/2005/8/layout/process5"/>
    <dgm:cxn modelId="{71A0BD39-754A-497F-8B8B-32406E7E9B28}" type="presOf" srcId="{F776598D-DE36-4425-86E2-523DD5B9FDDB}" destId="{AE2F5EC4-0697-4B88-9A02-9FCF09FF15A3}" srcOrd="1" destOrd="0" presId="urn:microsoft.com/office/officeart/2005/8/layout/process5"/>
    <dgm:cxn modelId="{E36923C1-EE99-4C60-995D-167A0D92481B}" type="presOf" srcId="{5A22DFA9-CACE-4CC1-B3A4-FD9DC3A7ED7A}" destId="{F70D207D-7C62-4FD7-BB49-90699D4E1581}" srcOrd="0" destOrd="0" presId="urn:microsoft.com/office/officeart/2005/8/layout/process5"/>
    <dgm:cxn modelId="{BC8DC4BE-042D-4347-8A0F-939585EF2F19}" type="presOf" srcId="{2DCE730C-0083-4ABF-8A00-57209DA53FB5}" destId="{8A0A395E-BCDC-4D64-87CD-BB6AC64DDE25}" srcOrd="0" destOrd="0" presId="urn:microsoft.com/office/officeart/2005/8/layout/process5"/>
    <dgm:cxn modelId="{4D4F69E4-158F-4F34-B265-1A926BC4B36B}" type="presOf" srcId="{9803D9EC-E9FD-4CC9-83DC-38C24CCBF561}" destId="{F15ADABB-7D41-48C2-82B4-FD3E99B1E995}" srcOrd="0" destOrd="0" presId="urn:microsoft.com/office/officeart/2005/8/layout/process5"/>
    <dgm:cxn modelId="{C2CB9F04-1C01-40D1-B5AF-E16B866C60C7}" srcId="{CE85EE15-224C-4121-94C4-7E22E62DFBF0}" destId="{5575C4C6-8BBB-4254-9E59-B1EE73B08D4F}" srcOrd="1" destOrd="0" parTransId="{20248DCB-9026-4E3D-AA04-8F6F8254BC99}" sibTransId="{5A22DFA9-CACE-4CC1-B3A4-FD9DC3A7ED7A}"/>
    <dgm:cxn modelId="{9BA0D512-747F-445E-A701-BA2E8A2B9698}" srcId="{CE85EE15-224C-4121-94C4-7E22E62DFBF0}" destId="{2DCE730C-0083-4ABF-8A00-57209DA53FB5}" srcOrd="5" destOrd="0" parTransId="{B54429E4-99A6-40B5-88C5-95D19C70DC4A}" sibTransId="{6023188E-F057-4CF2-A17D-50BD19B0AE9A}"/>
    <dgm:cxn modelId="{572E56ED-C029-47CE-B665-95591D2111DD}" type="presOf" srcId="{5575C4C6-8BBB-4254-9E59-B1EE73B08D4F}" destId="{BB5E42C3-FFDE-4AD6-8820-0D4DBBAEFC63}" srcOrd="0" destOrd="0" presId="urn:microsoft.com/office/officeart/2005/8/layout/process5"/>
    <dgm:cxn modelId="{398F9322-BBE4-48AB-8E59-F8E906A2F61A}" type="presOf" srcId="{5A22DFA9-CACE-4CC1-B3A4-FD9DC3A7ED7A}" destId="{AA548394-1644-44C6-AFCD-8BEC9EEF76DD}" srcOrd="1" destOrd="0" presId="urn:microsoft.com/office/officeart/2005/8/layout/process5"/>
    <dgm:cxn modelId="{97556166-2A15-4AB7-93D3-6DA0A257EA17}" type="presOf" srcId="{0578C3D5-B74C-495A-83AD-A347A75A1CD8}" destId="{3291CCA7-C8CA-48B3-A269-003DE82FF03B}" srcOrd="0" destOrd="0" presId="urn:microsoft.com/office/officeart/2005/8/layout/process5"/>
    <dgm:cxn modelId="{CA0E5AE0-197D-45FA-8416-EA5138480A7E}" srcId="{CE85EE15-224C-4121-94C4-7E22E62DFBF0}" destId="{7C541705-4CC5-44C9-885D-80AEC3945444}" srcOrd="0" destOrd="0" parTransId="{1341A410-77E2-4758-879D-B5E94847D11B}" sibTransId="{0578C3D5-B74C-495A-83AD-A347A75A1CD8}"/>
    <dgm:cxn modelId="{8FDF24B9-C22E-4F7E-B6AD-7EFFE90F61C2}" srcId="{CE85EE15-224C-4121-94C4-7E22E62DFBF0}" destId="{2370E6AE-61AC-4350-B18F-FB032D1999C3}" srcOrd="4" destOrd="0" parTransId="{976C13A1-8376-4AD5-A291-95EA6555112A}" sibTransId="{F776598D-DE36-4425-86E2-523DD5B9FDDB}"/>
    <dgm:cxn modelId="{D5FC8256-DCF4-4180-944A-30B492D8769F}" type="presOf" srcId="{423BC083-6C0B-47E7-A380-5611EE69BAEE}" destId="{905DEC7D-539F-41AE-B6D7-6CC151FDB6BA}" srcOrd="0" destOrd="0" presId="urn:microsoft.com/office/officeart/2005/8/layout/process5"/>
    <dgm:cxn modelId="{E1FFFDA0-E7C4-4983-9E15-104E422DBADE}" type="presOf" srcId="{0578C3D5-B74C-495A-83AD-A347A75A1CD8}" destId="{AE35F791-8A38-4BCE-A598-492FE182509E}" srcOrd="1" destOrd="0" presId="urn:microsoft.com/office/officeart/2005/8/layout/process5"/>
    <dgm:cxn modelId="{7CA30601-A644-4C11-BCF6-2221AF2ACEF4}" type="presOf" srcId="{3D4B207E-26FB-42D9-BC0F-69F1EDD132DE}" destId="{DEDB1558-361A-473A-AA4E-C6E319CB0C62}" srcOrd="1" destOrd="0" presId="urn:microsoft.com/office/officeart/2005/8/layout/process5"/>
    <dgm:cxn modelId="{734E2AFF-B23C-4271-8001-EA41123BB50F}" srcId="{CE85EE15-224C-4121-94C4-7E22E62DFBF0}" destId="{BD370A71-EF3C-4D87-B787-384717F13EBF}" srcOrd="3" destOrd="0" parTransId="{085E0BE8-0802-4EB9-B9D9-BB8AB57D9E4E}" sibTransId="{9803D9EC-E9FD-4CC9-83DC-38C24CCBF561}"/>
    <dgm:cxn modelId="{0082D097-55D3-4BF1-8F96-6557F442DC15}" type="presOf" srcId="{2370E6AE-61AC-4350-B18F-FB032D1999C3}" destId="{50EFFA92-F26E-46C8-8887-92D216E09815}" srcOrd="0" destOrd="0" presId="urn:microsoft.com/office/officeart/2005/8/layout/process5"/>
    <dgm:cxn modelId="{47650E93-507B-47F0-8D1F-A87B4F0581FF}" type="presOf" srcId="{F776598D-DE36-4425-86E2-523DD5B9FDDB}" destId="{C285F598-67AE-44D2-98BB-11FBEFB62E8B}" srcOrd="0" destOrd="0" presId="urn:microsoft.com/office/officeart/2005/8/layout/process5"/>
    <dgm:cxn modelId="{68417723-A8A9-4671-BE37-484F3CDC27A6}" type="presOf" srcId="{CE85EE15-224C-4121-94C4-7E22E62DFBF0}" destId="{3467CA61-23A1-4478-9379-1A63FFDBDF96}" srcOrd="0" destOrd="0" presId="urn:microsoft.com/office/officeart/2005/8/layout/process5"/>
    <dgm:cxn modelId="{1BAEF101-34EB-4B5B-AE30-D7C0BFC777B1}" type="presOf" srcId="{BD370A71-EF3C-4D87-B787-384717F13EBF}" destId="{FA15A7B8-71D9-493A-925A-6E8AE741730F}" srcOrd="0" destOrd="0" presId="urn:microsoft.com/office/officeart/2005/8/layout/process5"/>
    <dgm:cxn modelId="{39E51036-8387-4E89-9332-417276D8112C}" type="presParOf" srcId="{3467CA61-23A1-4478-9379-1A63FFDBDF96}" destId="{643918E7-6EE2-4E4C-B355-7436F9D8968F}" srcOrd="0" destOrd="0" presId="urn:microsoft.com/office/officeart/2005/8/layout/process5"/>
    <dgm:cxn modelId="{772C63C1-CF90-4AF1-A81B-53BE3915FF29}" type="presParOf" srcId="{3467CA61-23A1-4478-9379-1A63FFDBDF96}" destId="{3291CCA7-C8CA-48B3-A269-003DE82FF03B}" srcOrd="1" destOrd="0" presId="urn:microsoft.com/office/officeart/2005/8/layout/process5"/>
    <dgm:cxn modelId="{EF38E66D-3D2C-4707-A3C2-8EC00FF2F775}" type="presParOf" srcId="{3291CCA7-C8CA-48B3-A269-003DE82FF03B}" destId="{AE35F791-8A38-4BCE-A598-492FE182509E}" srcOrd="0" destOrd="0" presId="urn:microsoft.com/office/officeart/2005/8/layout/process5"/>
    <dgm:cxn modelId="{CC0A830B-78BF-42B3-8E4C-4E590274B2FD}" type="presParOf" srcId="{3467CA61-23A1-4478-9379-1A63FFDBDF96}" destId="{BB5E42C3-FFDE-4AD6-8820-0D4DBBAEFC63}" srcOrd="2" destOrd="0" presId="urn:microsoft.com/office/officeart/2005/8/layout/process5"/>
    <dgm:cxn modelId="{1434A96F-DAE5-4B07-B71E-A185CFF5F15F}" type="presParOf" srcId="{3467CA61-23A1-4478-9379-1A63FFDBDF96}" destId="{F70D207D-7C62-4FD7-BB49-90699D4E1581}" srcOrd="3" destOrd="0" presId="urn:microsoft.com/office/officeart/2005/8/layout/process5"/>
    <dgm:cxn modelId="{9AF2AEC8-168C-4A18-B4B7-901C00BE309B}" type="presParOf" srcId="{F70D207D-7C62-4FD7-BB49-90699D4E1581}" destId="{AA548394-1644-44C6-AFCD-8BEC9EEF76DD}" srcOrd="0" destOrd="0" presId="urn:microsoft.com/office/officeart/2005/8/layout/process5"/>
    <dgm:cxn modelId="{CE7F37B0-77C4-43C1-AA46-993AF7FCDE30}" type="presParOf" srcId="{3467CA61-23A1-4478-9379-1A63FFDBDF96}" destId="{905DEC7D-539F-41AE-B6D7-6CC151FDB6BA}" srcOrd="4" destOrd="0" presId="urn:microsoft.com/office/officeart/2005/8/layout/process5"/>
    <dgm:cxn modelId="{33B13B62-7AC6-42AC-B33A-88E9080A226C}" type="presParOf" srcId="{3467CA61-23A1-4478-9379-1A63FFDBDF96}" destId="{10119C25-EF3A-40AF-865E-90DFA0CC9D5D}" srcOrd="5" destOrd="0" presId="urn:microsoft.com/office/officeart/2005/8/layout/process5"/>
    <dgm:cxn modelId="{B028B557-816C-48E1-BE87-4B58F50F9234}" type="presParOf" srcId="{10119C25-EF3A-40AF-865E-90DFA0CC9D5D}" destId="{DEDB1558-361A-473A-AA4E-C6E319CB0C62}" srcOrd="0" destOrd="0" presId="urn:microsoft.com/office/officeart/2005/8/layout/process5"/>
    <dgm:cxn modelId="{7E6B9A8C-341B-48C9-8D82-09540938AF5A}" type="presParOf" srcId="{3467CA61-23A1-4478-9379-1A63FFDBDF96}" destId="{FA15A7B8-71D9-493A-925A-6E8AE741730F}" srcOrd="6" destOrd="0" presId="urn:microsoft.com/office/officeart/2005/8/layout/process5"/>
    <dgm:cxn modelId="{60BA0D55-17FF-46A4-A947-D933F7392DBF}" type="presParOf" srcId="{3467CA61-23A1-4478-9379-1A63FFDBDF96}" destId="{F15ADABB-7D41-48C2-82B4-FD3E99B1E995}" srcOrd="7" destOrd="0" presId="urn:microsoft.com/office/officeart/2005/8/layout/process5"/>
    <dgm:cxn modelId="{75D4A481-651A-4E0A-8E2A-FB1AB1F4D8F3}" type="presParOf" srcId="{F15ADABB-7D41-48C2-82B4-FD3E99B1E995}" destId="{A42791B0-C697-411D-B475-46B6055EB793}" srcOrd="0" destOrd="0" presId="urn:microsoft.com/office/officeart/2005/8/layout/process5"/>
    <dgm:cxn modelId="{D4CA5A09-1028-4572-B8AB-32F45D98489A}" type="presParOf" srcId="{3467CA61-23A1-4478-9379-1A63FFDBDF96}" destId="{50EFFA92-F26E-46C8-8887-92D216E09815}" srcOrd="8" destOrd="0" presId="urn:microsoft.com/office/officeart/2005/8/layout/process5"/>
    <dgm:cxn modelId="{EBE2EAE5-592B-4DE8-AA70-2CDACBAFE8B1}" type="presParOf" srcId="{3467CA61-23A1-4478-9379-1A63FFDBDF96}" destId="{C285F598-67AE-44D2-98BB-11FBEFB62E8B}" srcOrd="9" destOrd="0" presId="urn:microsoft.com/office/officeart/2005/8/layout/process5"/>
    <dgm:cxn modelId="{C93FDC1A-4127-490E-88DA-3C3D7098D97D}" type="presParOf" srcId="{C285F598-67AE-44D2-98BB-11FBEFB62E8B}" destId="{AE2F5EC4-0697-4B88-9A02-9FCF09FF15A3}" srcOrd="0" destOrd="0" presId="urn:microsoft.com/office/officeart/2005/8/layout/process5"/>
    <dgm:cxn modelId="{6CCCBD4C-E7FB-4445-9351-B7DEFE9BCDC9}" type="presParOf" srcId="{3467CA61-23A1-4478-9379-1A63FFDBDF96}" destId="{8A0A395E-BCDC-4D64-87CD-BB6AC64DDE25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918E7-6EE2-4E4C-B355-7436F9D8968F}">
      <dsp:nvSpPr>
        <dsp:cNvPr id="0" name=""/>
        <dsp:cNvSpPr/>
      </dsp:nvSpPr>
      <dsp:spPr>
        <a:xfrm>
          <a:off x="8036" y="971549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ДЭ</a:t>
          </a:r>
          <a:endParaRPr lang="ru-RU" sz="2400" kern="1200" dirty="0"/>
        </a:p>
      </dsp:txBody>
      <dsp:txXfrm>
        <a:off x="50249" y="1013762"/>
        <a:ext cx="2317659" cy="1356825"/>
      </dsp:txXfrm>
    </dsp:sp>
    <dsp:sp modelId="{3291CCA7-C8CA-48B3-A269-003DE82FF03B}">
      <dsp:nvSpPr>
        <dsp:cNvPr id="0" name=""/>
        <dsp:cNvSpPr/>
      </dsp:nvSpPr>
      <dsp:spPr>
        <a:xfrm>
          <a:off x="2621506" y="1394316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621506" y="1513459"/>
        <a:ext cx="356469" cy="357431"/>
      </dsp:txXfrm>
    </dsp:sp>
    <dsp:sp modelId="{BB5E42C3-FFDE-4AD6-8820-0D4DBBAEFC63}">
      <dsp:nvSpPr>
        <dsp:cNvPr id="0" name=""/>
        <dsp:cNvSpPr/>
      </dsp:nvSpPr>
      <dsp:spPr>
        <a:xfrm>
          <a:off x="3370957" y="971549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Проблема</a:t>
          </a:r>
          <a:endParaRPr lang="ru-RU" sz="2400" kern="1200" dirty="0"/>
        </a:p>
      </dsp:txBody>
      <dsp:txXfrm>
        <a:off x="3413170" y="1013762"/>
        <a:ext cx="2317659" cy="1356825"/>
      </dsp:txXfrm>
    </dsp:sp>
    <dsp:sp modelId="{F70D207D-7C62-4FD7-BB49-90699D4E1581}">
      <dsp:nvSpPr>
        <dsp:cNvPr id="0" name=""/>
        <dsp:cNvSpPr/>
      </dsp:nvSpPr>
      <dsp:spPr>
        <a:xfrm>
          <a:off x="5984426" y="1394316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5984426" y="1513459"/>
        <a:ext cx="356469" cy="357431"/>
      </dsp:txXfrm>
    </dsp:sp>
    <dsp:sp modelId="{905DEC7D-539F-41AE-B6D7-6CC151FDB6BA}">
      <dsp:nvSpPr>
        <dsp:cNvPr id="0" name=""/>
        <dsp:cNvSpPr/>
      </dsp:nvSpPr>
      <dsp:spPr>
        <a:xfrm>
          <a:off x="6733877" y="971549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Гипотеза</a:t>
          </a:r>
          <a:endParaRPr lang="ru-RU" sz="2400" kern="1200" dirty="0"/>
        </a:p>
      </dsp:txBody>
      <dsp:txXfrm>
        <a:off x="6776090" y="1013762"/>
        <a:ext cx="2317659" cy="1356825"/>
      </dsp:txXfrm>
    </dsp:sp>
    <dsp:sp modelId="{10119C25-EF3A-40AF-865E-90DFA0CC9D5D}">
      <dsp:nvSpPr>
        <dsp:cNvPr id="0" name=""/>
        <dsp:cNvSpPr/>
      </dsp:nvSpPr>
      <dsp:spPr>
        <a:xfrm rot="5400000">
          <a:off x="7680299" y="2580947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-5400000">
        <a:off x="7756205" y="2624185"/>
        <a:ext cx="357431" cy="356469"/>
      </dsp:txXfrm>
    </dsp:sp>
    <dsp:sp modelId="{FA15A7B8-71D9-493A-925A-6E8AE741730F}">
      <dsp:nvSpPr>
        <dsp:cNvPr id="0" name=""/>
        <dsp:cNvSpPr/>
      </dsp:nvSpPr>
      <dsp:spPr>
        <a:xfrm>
          <a:off x="6733877" y="337363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Проверка</a:t>
          </a:r>
          <a:endParaRPr lang="ru-RU" sz="2400" kern="1200" dirty="0"/>
        </a:p>
      </dsp:txBody>
      <dsp:txXfrm>
        <a:off x="6776090" y="3415848"/>
        <a:ext cx="2317659" cy="1356825"/>
      </dsp:txXfrm>
    </dsp:sp>
    <dsp:sp modelId="{F15ADABB-7D41-48C2-82B4-FD3E99B1E995}">
      <dsp:nvSpPr>
        <dsp:cNvPr id="0" name=""/>
        <dsp:cNvSpPr/>
      </dsp:nvSpPr>
      <dsp:spPr>
        <a:xfrm rot="10800000">
          <a:off x="6013251" y="3796402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6166024" y="3915545"/>
        <a:ext cx="356469" cy="357431"/>
      </dsp:txXfrm>
    </dsp:sp>
    <dsp:sp modelId="{50EFFA92-F26E-46C8-8887-92D216E09815}">
      <dsp:nvSpPr>
        <dsp:cNvPr id="0" name=""/>
        <dsp:cNvSpPr/>
      </dsp:nvSpPr>
      <dsp:spPr>
        <a:xfrm>
          <a:off x="3370957" y="337363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Теоретические обоснования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ДЭ</a:t>
          </a:r>
          <a:endParaRPr lang="ru-RU" sz="2400" kern="1200" dirty="0"/>
        </a:p>
      </dsp:txBody>
      <dsp:txXfrm>
        <a:off x="3413170" y="3415848"/>
        <a:ext cx="2317659" cy="1356825"/>
      </dsp:txXfrm>
    </dsp:sp>
    <dsp:sp modelId="{C285F598-67AE-44D2-98BB-11FBEFB62E8B}">
      <dsp:nvSpPr>
        <dsp:cNvPr id="0" name=""/>
        <dsp:cNvSpPr/>
      </dsp:nvSpPr>
      <dsp:spPr>
        <a:xfrm rot="10800000">
          <a:off x="2650331" y="3796402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2803104" y="3915545"/>
        <a:ext cx="356469" cy="357431"/>
      </dsp:txXfrm>
    </dsp:sp>
    <dsp:sp modelId="{8A0A395E-BCDC-4D64-87CD-BB6AC64DDE25}">
      <dsp:nvSpPr>
        <dsp:cNvPr id="0" name=""/>
        <dsp:cNvSpPr/>
      </dsp:nvSpPr>
      <dsp:spPr>
        <a:xfrm>
          <a:off x="8036" y="337363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Новая проблема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Выводы</a:t>
          </a:r>
          <a:endParaRPr lang="ru-RU" sz="2400" kern="1200" dirty="0"/>
        </a:p>
      </dsp:txBody>
      <dsp:txXfrm>
        <a:off x="50249" y="3415848"/>
        <a:ext cx="2317659" cy="13568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918E7-6EE2-4E4C-B355-7436F9D8968F}">
      <dsp:nvSpPr>
        <dsp:cNvPr id="0" name=""/>
        <dsp:cNvSpPr/>
      </dsp:nvSpPr>
      <dsp:spPr>
        <a:xfrm>
          <a:off x="8036" y="971549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Проблема</a:t>
          </a:r>
          <a:endParaRPr lang="ru-RU" sz="2400" kern="1200" dirty="0"/>
        </a:p>
      </dsp:txBody>
      <dsp:txXfrm>
        <a:off x="50249" y="1013762"/>
        <a:ext cx="2317659" cy="1356825"/>
      </dsp:txXfrm>
    </dsp:sp>
    <dsp:sp modelId="{3291CCA7-C8CA-48B3-A269-003DE82FF03B}">
      <dsp:nvSpPr>
        <dsp:cNvPr id="0" name=""/>
        <dsp:cNvSpPr/>
      </dsp:nvSpPr>
      <dsp:spPr>
        <a:xfrm>
          <a:off x="2621506" y="1394316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621506" y="1513459"/>
        <a:ext cx="356469" cy="357431"/>
      </dsp:txXfrm>
    </dsp:sp>
    <dsp:sp modelId="{BB5E42C3-FFDE-4AD6-8820-0D4DBBAEFC63}">
      <dsp:nvSpPr>
        <dsp:cNvPr id="0" name=""/>
        <dsp:cNvSpPr/>
      </dsp:nvSpPr>
      <dsp:spPr>
        <a:xfrm>
          <a:off x="3370957" y="971549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ДЭ</a:t>
          </a:r>
          <a:endParaRPr lang="ru-RU" sz="2400" kern="1200" dirty="0"/>
        </a:p>
      </dsp:txBody>
      <dsp:txXfrm>
        <a:off x="3413170" y="1013762"/>
        <a:ext cx="2317659" cy="1356825"/>
      </dsp:txXfrm>
    </dsp:sp>
    <dsp:sp modelId="{F70D207D-7C62-4FD7-BB49-90699D4E1581}">
      <dsp:nvSpPr>
        <dsp:cNvPr id="0" name=""/>
        <dsp:cNvSpPr/>
      </dsp:nvSpPr>
      <dsp:spPr>
        <a:xfrm>
          <a:off x="5984426" y="1394316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5984426" y="1513459"/>
        <a:ext cx="356469" cy="357431"/>
      </dsp:txXfrm>
    </dsp:sp>
    <dsp:sp modelId="{905DEC7D-539F-41AE-B6D7-6CC151FDB6BA}">
      <dsp:nvSpPr>
        <dsp:cNvPr id="0" name=""/>
        <dsp:cNvSpPr/>
      </dsp:nvSpPr>
      <dsp:spPr>
        <a:xfrm>
          <a:off x="6733877" y="971549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Гипотеза</a:t>
          </a:r>
          <a:endParaRPr lang="ru-RU" sz="2400" kern="1200" dirty="0"/>
        </a:p>
      </dsp:txBody>
      <dsp:txXfrm>
        <a:off x="6776090" y="1013762"/>
        <a:ext cx="2317659" cy="1356825"/>
      </dsp:txXfrm>
    </dsp:sp>
    <dsp:sp modelId="{10119C25-EF3A-40AF-865E-90DFA0CC9D5D}">
      <dsp:nvSpPr>
        <dsp:cNvPr id="0" name=""/>
        <dsp:cNvSpPr/>
      </dsp:nvSpPr>
      <dsp:spPr>
        <a:xfrm rot="5400000">
          <a:off x="7680299" y="2580947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-5400000">
        <a:off x="7756205" y="2624185"/>
        <a:ext cx="357431" cy="356469"/>
      </dsp:txXfrm>
    </dsp:sp>
    <dsp:sp modelId="{FA15A7B8-71D9-493A-925A-6E8AE741730F}">
      <dsp:nvSpPr>
        <dsp:cNvPr id="0" name=""/>
        <dsp:cNvSpPr/>
      </dsp:nvSpPr>
      <dsp:spPr>
        <a:xfrm>
          <a:off x="6733877" y="337363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Проверка</a:t>
          </a:r>
          <a:endParaRPr lang="ru-RU" sz="2400" kern="1200" dirty="0"/>
        </a:p>
      </dsp:txBody>
      <dsp:txXfrm>
        <a:off x="6776090" y="3415848"/>
        <a:ext cx="2317659" cy="1356825"/>
      </dsp:txXfrm>
    </dsp:sp>
    <dsp:sp modelId="{F15ADABB-7D41-48C2-82B4-FD3E99B1E995}">
      <dsp:nvSpPr>
        <dsp:cNvPr id="0" name=""/>
        <dsp:cNvSpPr/>
      </dsp:nvSpPr>
      <dsp:spPr>
        <a:xfrm rot="10800000">
          <a:off x="6013251" y="3796402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6166024" y="3915545"/>
        <a:ext cx="356469" cy="357431"/>
      </dsp:txXfrm>
    </dsp:sp>
    <dsp:sp modelId="{50EFFA92-F26E-46C8-8887-92D216E09815}">
      <dsp:nvSpPr>
        <dsp:cNvPr id="0" name=""/>
        <dsp:cNvSpPr/>
      </dsp:nvSpPr>
      <dsp:spPr>
        <a:xfrm>
          <a:off x="3370957" y="337363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Теоретические обоснования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ДЭ</a:t>
          </a:r>
          <a:endParaRPr lang="ru-RU" sz="2400" kern="1200" dirty="0"/>
        </a:p>
      </dsp:txBody>
      <dsp:txXfrm>
        <a:off x="3413170" y="3415848"/>
        <a:ext cx="2317659" cy="1356825"/>
      </dsp:txXfrm>
    </dsp:sp>
    <dsp:sp modelId="{C285F598-67AE-44D2-98BB-11FBEFB62E8B}">
      <dsp:nvSpPr>
        <dsp:cNvPr id="0" name=""/>
        <dsp:cNvSpPr/>
      </dsp:nvSpPr>
      <dsp:spPr>
        <a:xfrm rot="10800000">
          <a:off x="2650331" y="3796402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2803104" y="3915545"/>
        <a:ext cx="356469" cy="357431"/>
      </dsp:txXfrm>
    </dsp:sp>
    <dsp:sp modelId="{8A0A395E-BCDC-4D64-87CD-BB6AC64DDE25}">
      <dsp:nvSpPr>
        <dsp:cNvPr id="0" name=""/>
        <dsp:cNvSpPr/>
      </dsp:nvSpPr>
      <dsp:spPr>
        <a:xfrm>
          <a:off x="8036" y="337363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Новая проблема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Выводы</a:t>
          </a:r>
          <a:endParaRPr lang="ru-RU" sz="2400" kern="1200" dirty="0"/>
        </a:p>
      </dsp:txBody>
      <dsp:txXfrm>
        <a:off x="50249" y="3415848"/>
        <a:ext cx="2317659" cy="1356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85729"/>
            <a:ext cx="8458200" cy="5790058"/>
          </a:xfrm>
        </p:spPr>
        <p:txBody>
          <a:bodyPr>
            <a:normAutofit/>
          </a:bodyPr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Технология использования </a:t>
            </a:r>
            <a:b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сети Интернет</a:t>
            </a:r>
            <a:b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формировании </a:t>
            </a:r>
            <a:b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учебно-исследовательской культуры учащихся на </a:t>
            </a:r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уроках</a:t>
            </a:r>
            <a:b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математики и физики</a:t>
            </a:r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714357"/>
          <a:ext cx="9144000" cy="6017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22"/>
                <a:gridCol w="4000528"/>
                <a:gridCol w="2786050"/>
              </a:tblGrid>
              <a:tr h="62372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Дистанционное</a:t>
                      </a:r>
                      <a:r>
                        <a:rPr lang="ru-RU" baseline="0" dirty="0" smtClean="0"/>
                        <a:t> обучение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Физика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Астрономия </a:t>
                      </a:r>
                      <a:endParaRPr lang="ru-RU" dirty="0"/>
                    </a:p>
                  </a:txBody>
                  <a:tcPr anchor="ctr"/>
                </a:tc>
              </a:tr>
              <a:tr h="5377066">
                <a:tc>
                  <a:txBody>
                    <a:bodyPr/>
                    <a:lstStyle/>
                    <a:p>
                      <a:r>
                        <a:rPr lang="ru-RU" sz="1050" b="1" dirty="0" smtClean="0"/>
                        <a:t>Информационный интегрированный продукт «КМ-ШКОЛА» </a:t>
                      </a:r>
                    </a:p>
                    <a:p>
                      <a:r>
                        <a:rPr lang="en-US" sz="1050" dirty="0" smtClean="0"/>
                        <a:t>http</a:t>
                      </a:r>
                      <a:r>
                        <a:rPr lang="ru-RU" sz="1050" dirty="0" smtClean="0"/>
                        <a:t>://</a:t>
                      </a:r>
                      <a:r>
                        <a:rPr lang="en-US" sz="1050" dirty="0" smtClean="0"/>
                        <a:t>www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smtClean="0"/>
                        <a:t>km</a:t>
                      </a:r>
                      <a:r>
                        <a:rPr lang="ru-RU" sz="1050" dirty="0" smtClean="0"/>
                        <a:t>-</a:t>
                      </a:r>
                      <a:r>
                        <a:rPr lang="en-US" sz="1050" dirty="0" smtClean="0"/>
                        <a:t>school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ru</a:t>
                      </a:r>
                      <a:endParaRPr lang="ru-RU" sz="1050" dirty="0" smtClean="0"/>
                    </a:p>
                    <a:p>
                      <a:r>
                        <a:rPr lang="ru-RU" sz="1050" b="1" dirty="0" smtClean="0"/>
                        <a:t>Система дистанционного обучения «Прометей» </a:t>
                      </a:r>
                      <a:r>
                        <a:rPr lang="en-US" sz="1050" dirty="0" smtClean="0"/>
                        <a:t>http</a:t>
                      </a:r>
                      <a:r>
                        <a:rPr lang="ru-RU" sz="1050" dirty="0" smtClean="0"/>
                        <a:t>://</a:t>
                      </a:r>
                      <a:r>
                        <a:rPr lang="en-US" sz="1050" dirty="0" smtClean="0"/>
                        <a:t>www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prometeus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ru</a:t>
                      </a:r>
                      <a:endParaRPr lang="ru-RU" sz="1050" dirty="0" smtClean="0"/>
                    </a:p>
                    <a:p>
                      <a:r>
                        <a:rPr lang="ru-RU" sz="1050" b="1" dirty="0" smtClean="0"/>
                        <a:t>Системы дистанционного обучения и средства разработки электронных ресурсов компании «</a:t>
                      </a:r>
                      <a:r>
                        <a:rPr lang="ru-RU" sz="1050" b="1" dirty="0" err="1" smtClean="0"/>
                        <a:t>ГиперМетод</a:t>
                      </a:r>
                      <a:r>
                        <a:rPr lang="ru-RU" sz="1050" b="1" dirty="0" smtClean="0"/>
                        <a:t>» </a:t>
                      </a:r>
                      <a:r>
                        <a:rPr lang="en-US" sz="1050" dirty="0" smtClean="0"/>
                        <a:t>http</a:t>
                      </a:r>
                      <a:r>
                        <a:rPr lang="ru-RU" sz="1050" dirty="0" smtClean="0"/>
                        <a:t>://</a:t>
                      </a:r>
                      <a:r>
                        <a:rPr lang="en-US" sz="1050" dirty="0" smtClean="0"/>
                        <a:t>www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learnware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ru</a:t>
                      </a:r>
                      <a:endParaRPr lang="ru-RU" sz="1050" dirty="0" smtClean="0"/>
                    </a:p>
                    <a:p>
                      <a:r>
                        <a:rPr lang="ru-RU" sz="1050" b="1" dirty="0" smtClean="0"/>
                        <a:t>Системы дистанционного обучения </a:t>
                      </a:r>
                      <a:r>
                        <a:rPr lang="en-US" sz="1050" b="1" dirty="0" err="1" smtClean="0"/>
                        <a:t>Competentum</a:t>
                      </a:r>
                      <a:r>
                        <a:rPr lang="ru-RU" sz="1050" b="1" dirty="0" smtClean="0"/>
                        <a:t> </a:t>
                      </a:r>
                      <a:r>
                        <a:rPr lang="en-US" sz="1050" dirty="0" smtClean="0"/>
                        <a:t>http</a:t>
                      </a:r>
                      <a:r>
                        <a:rPr lang="ru-RU" sz="1050" dirty="0" smtClean="0"/>
                        <a:t>://</a:t>
                      </a:r>
                      <a:r>
                        <a:rPr lang="en-US" sz="1050" dirty="0" smtClean="0"/>
                        <a:t>www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competentum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ru</a:t>
                      </a:r>
                      <a:endParaRPr lang="ru-RU" sz="1050" dirty="0" smtClean="0"/>
                    </a:p>
                    <a:p>
                      <a:r>
                        <a:rPr lang="ru-RU" sz="1050" b="1" dirty="0" smtClean="0"/>
                        <a:t>Система дистанционного обучения </a:t>
                      </a:r>
                      <a:r>
                        <a:rPr lang="en-US" sz="1050" b="1" dirty="0" err="1" smtClean="0"/>
                        <a:t>WebTutor</a:t>
                      </a:r>
                      <a:r>
                        <a:rPr lang="ru-RU" sz="1050" b="1" dirty="0" smtClean="0"/>
                        <a:t> </a:t>
                      </a:r>
                      <a:r>
                        <a:rPr lang="ru-RU" sz="1050" dirty="0" smtClean="0"/>
                        <a:t>http://www.websoft.ru</a:t>
                      </a:r>
                    </a:p>
                    <a:p>
                      <a:r>
                        <a:rPr lang="ru-RU" sz="1050" b="1" dirty="0" smtClean="0"/>
                        <a:t>Виртуальная школа Кирилла и </a:t>
                      </a:r>
                      <a:r>
                        <a:rPr lang="ru-RU" sz="1050" b="1" dirty="0" err="1" smtClean="0"/>
                        <a:t>Мефодия</a:t>
                      </a:r>
                      <a:r>
                        <a:rPr lang="ru-RU" sz="1050" b="1" dirty="0" smtClean="0"/>
                        <a:t> </a:t>
                      </a:r>
                      <a:r>
                        <a:rPr lang="en-US" sz="1050" dirty="0" smtClean="0"/>
                        <a:t>http</a:t>
                      </a:r>
                      <a:r>
                        <a:rPr lang="ru-RU" sz="1050" dirty="0" smtClean="0"/>
                        <a:t>://</a:t>
                      </a:r>
                      <a:r>
                        <a:rPr lang="en-US" sz="1050" dirty="0" err="1" smtClean="0"/>
                        <a:t>vschool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smtClean="0"/>
                        <a:t>km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ru</a:t>
                      </a:r>
                      <a:endParaRPr lang="ru-RU" sz="1050" dirty="0" smtClean="0"/>
                    </a:p>
                    <a:p>
                      <a:r>
                        <a:rPr lang="ru-RU" sz="1050" b="1" dirty="0" smtClean="0"/>
                        <a:t>Интернет-школа «Просвещение.</a:t>
                      </a:r>
                      <a:r>
                        <a:rPr lang="en-US" sz="1050" b="1" dirty="0" err="1" smtClean="0"/>
                        <a:t>ru</a:t>
                      </a:r>
                      <a:r>
                        <a:rPr lang="ru-RU" sz="1050" b="1" dirty="0" smtClean="0"/>
                        <a:t>»</a:t>
                      </a:r>
                    </a:p>
                    <a:p>
                      <a:r>
                        <a:rPr lang="en-US" sz="1050" dirty="0" smtClean="0"/>
                        <a:t>http</a:t>
                      </a:r>
                      <a:r>
                        <a:rPr lang="ru-RU" sz="1050" dirty="0" smtClean="0"/>
                        <a:t>://</a:t>
                      </a:r>
                      <a:r>
                        <a:rPr lang="en-US" sz="1050" dirty="0" smtClean="0"/>
                        <a:t>www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smtClean="0"/>
                        <a:t>internet</a:t>
                      </a:r>
                      <a:r>
                        <a:rPr lang="ru-RU" sz="1050" dirty="0" smtClean="0"/>
                        <a:t>-</a:t>
                      </a:r>
                      <a:r>
                        <a:rPr lang="en-US" sz="1050" dirty="0" smtClean="0"/>
                        <a:t>school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ru</a:t>
                      </a:r>
                      <a:endParaRPr lang="ru-RU" sz="1050" dirty="0" smtClean="0"/>
                    </a:p>
                    <a:p>
                      <a:r>
                        <a:rPr lang="ru-RU" sz="1050" b="1" dirty="0" smtClean="0"/>
                        <a:t>Образовательный сайт </a:t>
                      </a:r>
                      <a:r>
                        <a:rPr lang="en-US" sz="1050" b="1" dirty="0" err="1" smtClean="0"/>
                        <a:t>TeachPro</a:t>
                      </a:r>
                      <a:r>
                        <a:rPr lang="ru-RU" sz="1050" b="1" dirty="0" smtClean="0"/>
                        <a:t>.</a:t>
                      </a:r>
                      <a:r>
                        <a:rPr lang="en-US" sz="1050" b="1" dirty="0" err="1" smtClean="0"/>
                        <a:t>ru</a:t>
                      </a:r>
                      <a:endParaRPr lang="ru-RU" sz="1050" b="1" dirty="0" smtClean="0"/>
                    </a:p>
                    <a:p>
                      <a:r>
                        <a:rPr lang="ru-RU" sz="1050" dirty="0" smtClean="0"/>
                        <a:t>http://www.teachpro.ru</a:t>
                      </a:r>
                    </a:p>
                    <a:p>
                      <a:r>
                        <a:rPr lang="ru-RU" sz="1050" b="1" dirty="0" smtClean="0"/>
                        <a:t>Обучающие сетевые олимпиады</a:t>
                      </a:r>
                    </a:p>
                    <a:p>
                      <a:r>
                        <a:rPr lang="en-US" sz="1050" dirty="0" smtClean="0"/>
                        <a:t>http</a:t>
                      </a:r>
                      <a:r>
                        <a:rPr lang="ru-RU" sz="1050" dirty="0" smtClean="0"/>
                        <a:t>://</a:t>
                      </a:r>
                      <a:r>
                        <a:rPr lang="en-US" sz="1050" dirty="0" err="1" smtClean="0"/>
                        <a:t>oso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rcsz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ru</a:t>
                      </a:r>
                      <a:endParaRPr lang="ru-RU" sz="1050" dirty="0" smtClean="0"/>
                    </a:p>
                    <a:p>
                      <a:r>
                        <a:rPr lang="ru-RU" sz="1050" b="1" dirty="0" smtClean="0"/>
                        <a:t>Открытый колледж </a:t>
                      </a:r>
                      <a:r>
                        <a:rPr lang="en-US" sz="1050" dirty="0" smtClean="0"/>
                        <a:t>http</a:t>
                      </a:r>
                      <a:r>
                        <a:rPr lang="ru-RU" sz="1050" dirty="0" smtClean="0"/>
                        <a:t>://</a:t>
                      </a:r>
                      <a:r>
                        <a:rPr lang="en-US" sz="1050" dirty="0" smtClean="0"/>
                        <a:t>www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smtClean="0"/>
                        <a:t>college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ru</a:t>
                      </a:r>
                      <a:endParaRPr lang="ru-RU" sz="1050" dirty="0" smtClean="0"/>
                    </a:p>
                    <a:p>
                      <a:r>
                        <a:rPr lang="ru-RU" sz="1050" b="1" dirty="0" smtClean="0"/>
                        <a:t>Центр дистанционного образования «</a:t>
                      </a:r>
                      <a:r>
                        <a:rPr lang="ru-RU" sz="1050" b="1" dirty="0" err="1" smtClean="0"/>
                        <a:t>Эйдос</a:t>
                      </a:r>
                      <a:r>
                        <a:rPr lang="ru-RU" sz="1050" b="1" dirty="0" smtClean="0"/>
                        <a:t>» </a:t>
                      </a:r>
                      <a:r>
                        <a:rPr lang="en-US" sz="1050" dirty="0" smtClean="0"/>
                        <a:t>http</a:t>
                      </a:r>
                      <a:r>
                        <a:rPr lang="ru-RU" sz="1050" dirty="0" smtClean="0"/>
                        <a:t>://</a:t>
                      </a:r>
                      <a:r>
                        <a:rPr lang="en-US" sz="1050" dirty="0" smtClean="0"/>
                        <a:t>www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eidos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ru</a:t>
                      </a:r>
                      <a:r>
                        <a:rPr lang="en-US" sz="1050" dirty="0" smtClean="0"/>
                        <a:t>	</a:t>
                      </a:r>
                      <a:endParaRPr lang="ru-RU" sz="1050" dirty="0" smtClean="0"/>
                    </a:p>
                    <a:p>
                      <a:r>
                        <a:rPr lang="en-US" sz="1050" b="1" dirty="0" err="1" smtClean="0"/>
                        <a:t>i</a:t>
                      </a:r>
                      <a:r>
                        <a:rPr lang="ru-RU" sz="1050" b="1" dirty="0" smtClean="0"/>
                        <a:t>-Школа (</a:t>
                      </a:r>
                      <a:r>
                        <a:rPr lang="ru-RU" sz="1050" b="1" dirty="0" err="1" smtClean="0"/>
                        <a:t>школа</a:t>
                      </a:r>
                      <a:r>
                        <a:rPr lang="ru-RU" sz="1050" b="1" dirty="0" smtClean="0"/>
                        <a:t> дистанционной поддержки образования детей-инвалидов) </a:t>
                      </a:r>
                      <a:r>
                        <a:rPr lang="en-US" sz="1050" dirty="0" smtClean="0"/>
                        <a:t>http</a:t>
                      </a:r>
                      <a:r>
                        <a:rPr lang="ru-RU" sz="1050" dirty="0" smtClean="0"/>
                        <a:t>://</a:t>
                      </a:r>
                      <a:r>
                        <a:rPr lang="en-US" sz="1050" dirty="0" smtClean="0"/>
                        <a:t>www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smtClean="0"/>
                        <a:t>home</a:t>
                      </a:r>
                      <a:r>
                        <a:rPr lang="ru-RU" sz="1050" dirty="0" smtClean="0"/>
                        <a:t>-</a:t>
                      </a:r>
                      <a:r>
                        <a:rPr lang="en-US" sz="1050" dirty="0" err="1" smtClean="0"/>
                        <a:t>edu</a:t>
                      </a:r>
                      <a:r>
                        <a:rPr lang="ru-RU" sz="1050" dirty="0" smtClean="0"/>
                        <a:t>.</a:t>
                      </a:r>
                      <a:r>
                        <a:rPr lang="en-US" sz="1050" dirty="0" err="1" smtClean="0"/>
                        <a:t>ru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b="1" dirty="0" smtClean="0"/>
                        <a:t>Физика в Открытом колледже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www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physics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Газета «Физика» Издательского дома «Первое сентября»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fiz</a:t>
                      </a:r>
                      <a:r>
                        <a:rPr lang="ru-RU" sz="800" dirty="0" smtClean="0"/>
                        <a:t>.1</a:t>
                      </a:r>
                      <a:r>
                        <a:rPr lang="en-US" sz="800" dirty="0" err="1" smtClean="0"/>
                        <a:t>september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Коллекция «Естественнонаучные эксперименты»: физика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experiment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edu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Виртуальный методический кабинет учителя физики и астрономии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www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gomulina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orc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Задачи по физике с решениями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fizzzika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narod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Занимательная физика в вопросах и ответах: сайт заслуженного учителя РФ В. </a:t>
                      </a:r>
                      <a:r>
                        <a:rPr lang="ru-RU" sz="800" b="1" dirty="0" err="1" smtClean="0"/>
                        <a:t>Елькина</a:t>
                      </a:r>
                      <a:r>
                        <a:rPr lang="ru-RU" sz="800" b="1" dirty="0" smtClean="0"/>
                        <a:t>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elkin</a:t>
                      </a:r>
                      <a:r>
                        <a:rPr lang="ru-RU" sz="800" dirty="0" smtClean="0"/>
                        <a:t>52.</a:t>
                      </a:r>
                      <a:r>
                        <a:rPr lang="en-US" sz="800" dirty="0" err="1" smtClean="0"/>
                        <a:t>narod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Заочная физико-техническая школа при МФТИ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www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school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mipt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Кабинет физики Санкт-Петербургской академии </a:t>
                      </a:r>
                      <a:r>
                        <a:rPr lang="ru-RU" sz="800" b="1" dirty="0" err="1" smtClean="0"/>
                        <a:t>постдипломного</a:t>
                      </a:r>
                      <a:r>
                        <a:rPr lang="ru-RU" sz="800" b="1" dirty="0" smtClean="0"/>
                        <a:t> педагогического образования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www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edu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delfa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net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Кафедра и лаборатория физики Московского института открытого образования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fizkaf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narod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Квант: научно-популярный физико-математический журнал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kvant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mccme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Информационные технологии в преподавании физики: сайт И.Я. Филипповой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ifilip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narod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Классная физика: сайт учителя физики Е.А. </a:t>
                      </a:r>
                      <a:r>
                        <a:rPr lang="ru-RU" sz="800" b="1" dirty="0" err="1" smtClean="0"/>
                        <a:t>Балдиной</a:t>
                      </a:r>
                      <a:r>
                        <a:rPr lang="ru-RU" sz="800" b="1" dirty="0" smtClean="0"/>
                        <a:t>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class</a:t>
                      </a:r>
                      <a:r>
                        <a:rPr lang="ru-RU" sz="800" dirty="0" smtClean="0"/>
                        <a:t>-</a:t>
                      </a:r>
                      <a:r>
                        <a:rPr lang="en-US" sz="800" dirty="0" err="1" smtClean="0"/>
                        <a:t>fizika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narod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Краткий справочник по физике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www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physics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vir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Мир физики: физический эксперимент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demo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home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nov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Образовательный сервер «Оптика»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optics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ifmo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Обучающие трехуровневые тесты по физике: сайт В.И. </a:t>
                      </a:r>
                      <a:r>
                        <a:rPr lang="ru-RU" sz="800" b="1" dirty="0" err="1" smtClean="0"/>
                        <a:t>Регельмана</a:t>
                      </a:r>
                      <a:r>
                        <a:rPr lang="ru-RU" sz="800" b="1" dirty="0" smtClean="0"/>
                        <a:t>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www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physics</a:t>
                      </a:r>
                      <a:r>
                        <a:rPr lang="ru-RU" sz="800" dirty="0" smtClean="0"/>
                        <a:t>-</a:t>
                      </a:r>
                      <a:r>
                        <a:rPr lang="en-US" sz="800" dirty="0" err="1" smtClean="0"/>
                        <a:t>regelman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com</a:t>
                      </a:r>
                      <a:endParaRPr lang="ru-RU" sz="800" dirty="0" smtClean="0"/>
                    </a:p>
                    <a:p>
                      <a:r>
                        <a:rPr lang="ru-RU" sz="800" b="1" dirty="0" err="1" smtClean="0"/>
                        <a:t>Онлайн-преобразователь</a:t>
                      </a:r>
                      <a:r>
                        <a:rPr lang="ru-RU" sz="800" b="1" dirty="0" smtClean="0"/>
                        <a:t> единиц измерения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www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decoder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Региональный центр открытого физического образования физического факультета СПбГУ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www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phys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spb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Сервер кафедры общей физики физфака МГУ: физический практикум и демонстрации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genphys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phys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msu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Теория относительности: интернет-учебник по физике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www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relativity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Термодинамика: электронный учебник по физике для 7-го и 8-го классов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fn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bmstu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r>
                        <a:rPr lang="ru-RU" sz="800" dirty="0" smtClean="0"/>
                        <a:t>/</a:t>
                      </a:r>
                      <a:r>
                        <a:rPr lang="en-US" sz="800" dirty="0" smtClean="0"/>
                        <a:t>phys</a:t>
                      </a:r>
                      <a:r>
                        <a:rPr lang="ru-RU" sz="800" dirty="0" smtClean="0"/>
                        <a:t>/</a:t>
                      </a:r>
                      <a:r>
                        <a:rPr lang="en-US" sz="800" dirty="0" smtClean="0"/>
                        <a:t>bib</a:t>
                      </a:r>
                      <a:r>
                        <a:rPr lang="ru-RU" sz="800" dirty="0" smtClean="0"/>
                        <a:t>/</a:t>
                      </a:r>
                      <a:r>
                        <a:rPr lang="en-US" sz="800" dirty="0" smtClean="0"/>
                        <a:t>I</a:t>
                      </a:r>
                      <a:r>
                        <a:rPr lang="ru-RU" sz="800" dirty="0" smtClean="0"/>
                        <a:t>-</a:t>
                      </a:r>
                      <a:r>
                        <a:rPr lang="en-US" sz="800" dirty="0" smtClean="0"/>
                        <a:t>NET</a:t>
                      </a:r>
                      <a:r>
                        <a:rPr lang="ru-RU" sz="800" dirty="0" smtClean="0"/>
                        <a:t>/</a:t>
                      </a:r>
                    </a:p>
                    <a:p>
                      <a:r>
                        <a:rPr lang="ru-RU" sz="800" b="1" dirty="0" smtClean="0"/>
                        <a:t>Уроки по молекулярной физике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marklv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narod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r>
                        <a:rPr lang="ru-RU" sz="800" dirty="0" smtClean="0"/>
                        <a:t>/</a:t>
                      </a:r>
                      <a:r>
                        <a:rPr lang="en-US" sz="800" dirty="0" err="1" smtClean="0"/>
                        <a:t>mkt</a:t>
                      </a:r>
                      <a:r>
                        <a:rPr lang="ru-RU" sz="800" dirty="0" smtClean="0"/>
                        <a:t>/</a:t>
                      </a:r>
                    </a:p>
                    <a:p>
                      <a:r>
                        <a:rPr lang="ru-RU" sz="800" b="1" dirty="0" smtClean="0"/>
                        <a:t>Физика в </a:t>
                      </a:r>
                      <a:r>
                        <a:rPr lang="ru-RU" sz="800" b="1" dirty="0" err="1" smtClean="0"/>
                        <a:t>анимациях</a:t>
                      </a:r>
                      <a:r>
                        <a:rPr lang="ru-RU" sz="800" b="1" dirty="0" smtClean="0"/>
                        <a:t>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physics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nad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Физика в Интернете: журнал-дайджест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fim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samara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ws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Физика вокруг нас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physics</a:t>
                      </a:r>
                      <a:r>
                        <a:rPr lang="ru-RU" sz="800" dirty="0" smtClean="0"/>
                        <a:t>03.</a:t>
                      </a:r>
                      <a:r>
                        <a:rPr lang="en-US" sz="800" dirty="0" err="1" smtClean="0"/>
                        <a:t>narod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Физика для учителей: сайт В.Н. Егоровой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fisika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home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nov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err="1" smtClean="0"/>
                        <a:t>Физика.ру</a:t>
                      </a:r>
                      <a:r>
                        <a:rPr lang="ru-RU" sz="800" b="1" dirty="0" smtClean="0"/>
                        <a:t>: сайт для учащихся и преподавателей физики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www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fizika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Физика студентам и школьникам: сайт А.Н. </a:t>
                      </a:r>
                      <a:r>
                        <a:rPr lang="ru-RU" sz="800" b="1" dirty="0" err="1" smtClean="0"/>
                        <a:t>Варгина</a:t>
                      </a:r>
                      <a:r>
                        <a:rPr lang="ru-RU" sz="800" b="1" dirty="0" smtClean="0"/>
                        <a:t>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www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physica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err="1" smtClean="0"/>
                        <a:t>Физикомп</a:t>
                      </a:r>
                      <a:r>
                        <a:rPr lang="ru-RU" sz="800" b="1" dirty="0" smtClean="0"/>
                        <a:t>: в помощь начинающему физику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physicomp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lipetsk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Электродинамика: учение с увлечением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physics</a:t>
                      </a:r>
                      <a:r>
                        <a:rPr lang="ru-RU" sz="800" dirty="0" smtClean="0"/>
                        <a:t>.5</a:t>
                      </a:r>
                      <a:r>
                        <a:rPr lang="en-US" sz="800" dirty="0" err="1" smtClean="0"/>
                        <a:t>ballov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Элементы: популярный сайт о фундаментальной науке </a:t>
                      </a:r>
                      <a:r>
                        <a:rPr lang="ru-RU" sz="800" dirty="0" smtClean="0"/>
                        <a:t>http://www.elementy.ru</a:t>
                      </a:r>
                    </a:p>
                    <a:p>
                      <a:r>
                        <a:rPr lang="ru-RU" sz="800" b="1" dirty="0" smtClean="0"/>
                        <a:t>Эрудит: биографии ученых и изобретателей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smtClean="0"/>
                        <a:t>erudite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smtClean="0"/>
                        <a:t>nm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sz="800" dirty="0" smtClean="0"/>
                    </a:p>
                    <a:p>
                      <a:r>
                        <a:rPr lang="ru-RU" sz="800" b="1" dirty="0" smtClean="0"/>
                        <a:t>Ядерная физика в Интернете </a:t>
                      </a:r>
                      <a:r>
                        <a:rPr lang="en-US" sz="800" dirty="0" smtClean="0"/>
                        <a:t>http</a:t>
                      </a:r>
                      <a:r>
                        <a:rPr lang="ru-RU" sz="800" dirty="0" smtClean="0"/>
                        <a:t>://</a:t>
                      </a:r>
                      <a:r>
                        <a:rPr lang="en-US" sz="800" dirty="0" err="1" smtClean="0"/>
                        <a:t>nuclphys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sinp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msu</a:t>
                      </a:r>
                      <a:r>
                        <a:rPr lang="ru-RU" sz="800" dirty="0" smtClean="0"/>
                        <a:t>.</a:t>
                      </a:r>
                      <a:r>
                        <a:rPr lang="en-US" sz="800" dirty="0" err="1" smtClean="0"/>
                        <a:t>ru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b="1" dirty="0" smtClean="0"/>
                        <a:t>Российская астрономическая сеть</a:t>
                      </a:r>
                    </a:p>
                    <a:p>
                      <a:r>
                        <a:rPr lang="ru-RU" sz="900" dirty="0" smtClean="0"/>
                        <a:t>http://www.astronet.ru</a:t>
                      </a:r>
                    </a:p>
                    <a:p>
                      <a:r>
                        <a:rPr lang="ru-RU" sz="900" b="1" dirty="0" smtClean="0"/>
                        <a:t>Астрономия в Открытом колледже</a:t>
                      </a:r>
                    </a:p>
                    <a:p>
                      <a:r>
                        <a:rPr lang="ru-RU" sz="900" dirty="0" smtClean="0"/>
                        <a:t>http://college.ru/astronomy/</a:t>
                      </a:r>
                    </a:p>
                    <a:p>
                      <a:r>
                        <a:rPr lang="ru-RU" sz="900" b="1" dirty="0" err="1" smtClean="0"/>
                        <a:t>Astrolab.ru</a:t>
                      </a:r>
                      <a:r>
                        <a:rPr lang="ru-RU" sz="900" b="1" dirty="0" smtClean="0"/>
                        <a:t>: сайт для любителей астрономии</a:t>
                      </a:r>
                    </a:p>
                    <a:p>
                      <a:r>
                        <a:rPr lang="ru-RU" sz="900" dirty="0" smtClean="0"/>
                        <a:t>http://www.astrolab.ru</a:t>
                      </a:r>
                    </a:p>
                    <a:p>
                      <a:r>
                        <a:rPr lang="ru-RU" sz="900" b="1" dirty="0" smtClean="0"/>
                        <a:t>HERITAGE — Астрономическое наследие: Астрономическое образование с сохранением традиций </a:t>
                      </a:r>
                      <a:r>
                        <a:rPr lang="ru-RU" sz="900" dirty="0" smtClean="0"/>
                        <a:t>http://heritage.sai.msu.ru</a:t>
                      </a:r>
                    </a:p>
                    <a:p>
                      <a:r>
                        <a:rPr lang="ru-RU" sz="900" b="1" dirty="0" smtClean="0"/>
                        <a:t>Азбука звездного неба </a:t>
                      </a:r>
                      <a:r>
                        <a:rPr lang="ru-RU" sz="900" dirty="0" smtClean="0"/>
                        <a:t>http://www.astro-azbuka.info</a:t>
                      </a:r>
                    </a:p>
                    <a:p>
                      <a:r>
                        <a:rPr lang="ru-RU" sz="900" b="1" dirty="0" smtClean="0"/>
                        <a:t>Астрономия для школьников</a:t>
                      </a:r>
                    </a:p>
                    <a:p>
                      <a:r>
                        <a:rPr lang="ru-RU" sz="900" dirty="0" smtClean="0"/>
                        <a:t>http://astro.physfac.bspu.secna.ru</a:t>
                      </a:r>
                    </a:p>
                    <a:p>
                      <a:r>
                        <a:rPr lang="ru-RU" sz="900" b="1" dirty="0" smtClean="0"/>
                        <a:t>Астрономия и космонавтика: сайт К. Арбузова</a:t>
                      </a:r>
                    </a:p>
                    <a:p>
                      <a:r>
                        <a:rPr lang="ru-RU" sz="900" dirty="0" smtClean="0"/>
                        <a:t>http://www.m31.spb.ru</a:t>
                      </a:r>
                    </a:p>
                    <a:p>
                      <a:r>
                        <a:rPr lang="ru-RU" sz="900" b="1" dirty="0" smtClean="0"/>
                        <a:t>Астрономия: проект Новосибирской открытой образовательной сети </a:t>
                      </a:r>
                      <a:r>
                        <a:rPr lang="ru-RU" sz="900" dirty="0" smtClean="0"/>
                        <a:t>http://www.astro.websib.ru</a:t>
                      </a:r>
                    </a:p>
                    <a:p>
                      <a:r>
                        <a:rPr lang="ru-RU" sz="900" b="1" dirty="0" smtClean="0"/>
                        <a:t>Астрономия: сайт Н.Е. </a:t>
                      </a:r>
                      <a:r>
                        <a:rPr lang="ru-RU" sz="900" b="1" dirty="0" err="1" smtClean="0"/>
                        <a:t>Коржова</a:t>
                      </a:r>
                      <a:r>
                        <a:rPr lang="ru-RU" sz="900" b="1" dirty="0" smtClean="0"/>
                        <a:t> и Д.В. Сеченых</a:t>
                      </a:r>
                    </a:p>
                    <a:p>
                      <a:r>
                        <a:rPr lang="ru-RU" sz="900" dirty="0" smtClean="0"/>
                        <a:t>http://www.space.vsi.ru</a:t>
                      </a:r>
                    </a:p>
                    <a:p>
                      <a:r>
                        <a:rPr lang="ru-RU" sz="900" b="1" dirty="0" smtClean="0"/>
                        <a:t>Метеориты: научно-популярный сайт</a:t>
                      </a:r>
                    </a:p>
                    <a:p>
                      <a:r>
                        <a:rPr lang="ru-RU" sz="900" dirty="0" smtClean="0"/>
                        <a:t>http://www.meteorite.narod.ru</a:t>
                      </a:r>
                    </a:p>
                    <a:p>
                      <a:r>
                        <a:rPr lang="ru-RU" sz="900" b="1" dirty="0" smtClean="0"/>
                        <a:t>Сайт «</a:t>
                      </a:r>
                      <a:r>
                        <a:rPr lang="ru-RU" sz="900" b="1" dirty="0" err="1" smtClean="0"/>
                        <a:t>Астрогалактика</a:t>
                      </a:r>
                      <a:r>
                        <a:rPr lang="ru-RU" sz="900" b="1" dirty="0" smtClean="0"/>
                        <a:t>» </a:t>
                      </a:r>
                      <a:r>
                        <a:rPr lang="ru-RU" sz="900" dirty="0" smtClean="0"/>
                        <a:t>http://www.astrogalaxy.ru</a:t>
                      </a:r>
                    </a:p>
                    <a:p>
                      <a:r>
                        <a:rPr lang="ru-RU" sz="900" b="1" dirty="0" smtClean="0"/>
                        <a:t>Сайт «Галактика» </a:t>
                      </a:r>
                      <a:r>
                        <a:rPr lang="ru-RU" sz="900" dirty="0" smtClean="0"/>
                        <a:t>http://moscowaleks.narod.ru</a:t>
                      </a:r>
                    </a:p>
                    <a:p>
                      <a:r>
                        <a:rPr lang="ru-RU" sz="900" b="1" dirty="0" smtClean="0"/>
                        <a:t>Сайт «Космический мир» </a:t>
                      </a:r>
                      <a:r>
                        <a:rPr lang="ru-RU" sz="900" dirty="0" smtClean="0"/>
                        <a:t>http://www.cosmoworld.ru</a:t>
                      </a:r>
                    </a:p>
                    <a:p>
                      <a:r>
                        <a:rPr lang="ru-RU" sz="900" b="1" dirty="0" smtClean="0"/>
                        <a:t>Сайт «Планетные системы» </a:t>
                      </a:r>
                      <a:r>
                        <a:rPr lang="ru-RU" sz="900" dirty="0" smtClean="0"/>
                        <a:t>http://www.allplanets.ru</a:t>
                      </a:r>
                    </a:p>
                    <a:p>
                      <a:r>
                        <a:rPr lang="ru-RU" sz="900" b="1" dirty="0" smtClean="0"/>
                        <a:t>Сайт «Солнечная система» </a:t>
                      </a:r>
                      <a:r>
                        <a:rPr lang="ru-RU" sz="900" dirty="0" smtClean="0"/>
                        <a:t>http://www.galspace.spb.ru</a:t>
                      </a:r>
                    </a:p>
                    <a:p>
                      <a:r>
                        <a:rPr lang="ru-RU" sz="900" b="1" dirty="0" smtClean="0"/>
                        <a:t>Школьная астрономия Петербурга</a:t>
                      </a:r>
                    </a:p>
                    <a:p>
                      <a:r>
                        <a:rPr lang="ru-RU" sz="900" dirty="0" smtClean="0"/>
                        <a:t>http://school.astro.spbu.ru</a:t>
                      </a:r>
                    </a:p>
                    <a:p>
                      <a:r>
                        <a:rPr lang="ru-RU" sz="900" b="1" dirty="0" smtClean="0"/>
                        <a:t>Электронная библиотека астронома-любителя</a:t>
                      </a:r>
                    </a:p>
                    <a:p>
                      <a:r>
                        <a:rPr lang="ru-RU" sz="900" dirty="0" smtClean="0"/>
                        <a:t>http://www.astrolib.ru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86800" cy="542908"/>
          </a:xfrm>
        </p:spPr>
        <p:txBody>
          <a:bodyPr>
            <a:normAutofit/>
          </a:bodyPr>
          <a:lstStyle/>
          <a:p>
            <a:pPr algn="ctr"/>
            <a: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Образовательные ресурсы</a:t>
            </a:r>
            <a:r>
              <a:rPr lang="en-US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сети ИНТЕРНЕТ</a:t>
            </a:r>
            <a:endParaRPr lang="ru-RU" sz="28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Технология использования сети Интернет </a:t>
            </a:r>
            <a:endParaRPr lang="ru-RU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9144000" cy="5643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26"/>
                <a:gridCol w="6215074"/>
              </a:tblGrid>
              <a:tr h="1071554">
                <a:tc>
                  <a:txBody>
                    <a:bodyPr/>
                    <a:lstStyle/>
                    <a:p>
                      <a:pPr marL="231775" marR="20701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Компоненты </a:t>
                      </a:r>
                    </a:p>
                    <a:p>
                      <a:pPr marL="231775" marR="20701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262626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31775" marR="20701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технологии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Виды деятельности учителя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1143000"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Целевой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indent="6350">
                        <a:lnSpc>
                          <a:spcPts val="1175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Самооценка   состояния   показателей   учебно-исследователь­ской культуры, профессиональной склонности по методикам </a:t>
                      </a:r>
                      <a:r>
                        <a:rPr lang="ru-RU" sz="1000" spc="-5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Е.С. Климова и </a:t>
                      </a:r>
                      <a:r>
                        <a:rPr lang="ru-RU" sz="1000" spc="-5" dirty="0" err="1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Гилфорда</a:t>
                      </a:r>
                      <a:r>
                        <a:rPr lang="ru-RU" sz="1000" spc="-5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 помощью размещенных диагностик </a:t>
                      </a:r>
                      <a:r>
                        <a:rPr lang="ru-RU" sz="10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сети Интернет. Рефлексивная деятельность школьников для' выявления личностных смыслов изучаемого материала, интел­лектуальной готовности к решению исследовательской задачи. </a:t>
                      </a:r>
                      <a:r>
                        <a:rPr lang="ru-RU" sz="1000" spc="-1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Предоставление списка сайтов для отбора содержания програм­много и дополнительного материалов по предмету (по предмет­ным сайтам) для выполнения исследовательской задачи, плани­</a:t>
                      </a:r>
                      <a:r>
                        <a:rPr lang="ru-RU" sz="10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рования исследования и обучения методам познания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114300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spc="-1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Содержательный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18415" indent="6350">
                        <a:lnSpc>
                          <a:spcPts val="1175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Подготовка учащихся к работе в сети Интернет [обучение на­иболее результативным способам работы с поисковыми систе­</a:t>
                      </a:r>
                      <a:r>
                        <a:rPr lang="ru-RU" sz="1000" spc="-1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мами; знакомство с возможностями образовательных, научных, 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научно-популярных и др. сайтов; предоставление учащимся </a:t>
                      </a:r>
                      <a:r>
                        <a:rPr lang="ru-RU" sz="1000" spc="-1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возможности выбора исследовательской задачи (проблемы) или </a:t>
                      </a:r>
                      <a:r>
                        <a:rPr lang="ru-RU" sz="1000" spc="-5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ее составления с помощью перечня сайтов; обучение школьни­ков методам научного познания и технологиям учебного иссле­</a:t>
                      </a:r>
                      <a:r>
                        <a:rPr lang="ru-RU" sz="1000" spc="-1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дования в соответствии с дистанционными исследовательскими 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задачами; прогнозирование возможной помощи учащимся в </a:t>
                      </a:r>
                      <a:r>
                        <a:rPr lang="ru-RU" sz="1000" spc="-5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планировании исследования и его выполнении с учетом выхода 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Интернет]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1143000">
                <a:tc>
                  <a:txBody>
                    <a:bodyPr/>
                    <a:lstStyle/>
                    <a:p>
                      <a:pPr marL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spc="-2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Технологический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21590" indent="8890">
                        <a:lnSpc>
                          <a:spcPts val="1175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Предложение учащимся системы дифференцированной помо­</a:t>
                      </a:r>
                      <a:r>
                        <a:rPr lang="ru-RU" sz="1000" spc="-2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щи путем ссылок на определенные сайты, определение и исполь­</a:t>
                      </a:r>
                      <a:r>
                        <a:rPr lang="ru-RU" sz="1000" spc="-5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зование организационных форм проведения исследовательских 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 (дистанционные олимпиады, конкурсы, «Эйдос-классы» </a:t>
                      </a:r>
                      <a:r>
                        <a:rPr lang="ru-RU" sz="1000" spc="-5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др.). Выяснение показателей учебно-исследовательской куль­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туры учащихся, получающих наибольшее развитие. Обучение </a:t>
                      </a:r>
                      <a:r>
                        <a:rPr lang="ru-RU" sz="1000" spc="-5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методам познания в ходе исследования с учетом возможностей 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сети Интернет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1143000"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Рефлексивный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27305" indent="6350">
                        <a:lnSpc>
                          <a:spcPts val="1175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рефлексии учащихся, в том числе с помощью специальных заданий, которые предлагают сетевые образова­тельные программы, помощь учащимся в оценке результатов исследования при сетевой коммуникации, совместная выра­ботка критериев оценки результатов исследования (познания). </a:t>
                      </a:r>
                      <a:r>
                        <a:rPr lang="ru-RU" sz="1000" spc="-1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Анализ результатов познавательной деятельности школьников с </a:t>
                      </a:r>
                      <a:r>
                        <a:rPr lang="ru-RU" sz="1000" spc="-5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помощью использования контрольно-диагностических средств, имеющихся в сети Интернет. Планирование корректировки пе­</a:t>
                      </a:r>
                      <a:r>
                        <a:rPr lang="ru-RU" sz="10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дагогических действий и постановка новых задач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Основные направления применения </a:t>
            </a:r>
            <a:r>
              <a:rPr lang="ru-RU" sz="24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интернет-технологий</a:t>
            </a:r>
            <a:endParaRPr lang="ru-RU" sz="24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составление познавательных задач и вопросов; 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поиск материалов в сети Интернет для исследовательской работы;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получение информации о конференциях, конкурсах и грантах;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включение учащихся в работу эвристических программ;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отправка заявок, докладов на конференции;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публикация исследовательских работ на сайте своего учебного заведения;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взаимодействие с центрами, организующими исследовательскую деятельность школьников;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переписка с единомышленниками в других городах и странах, вы­полнение поисковых домашних заданий;</a:t>
            </a:r>
          </a:p>
          <a:p>
            <a:pPr lvl="0">
              <a:buNone/>
            </a:pPr>
            <a:endParaRPr lang="ru-RU" dirty="0" smtClean="0"/>
          </a:p>
          <a:p>
            <a:r>
              <a:rPr lang="ru-RU" dirty="0" smtClean="0"/>
              <a:t>знакомство с технологиями решения исследовательских задач и проблем, а также научными методами познания;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систематическая работа с текстовой информацией по выбранным школьниками проблемам в процессе углубленного изучения учебных дис­циплин и по предложенным учителем заданиям.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Технология использования сети Интернет </a:t>
            </a:r>
            <a:endParaRPr lang="ru-RU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9144000" cy="5643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26"/>
                <a:gridCol w="6215074"/>
              </a:tblGrid>
              <a:tr h="1071554">
                <a:tc>
                  <a:txBody>
                    <a:bodyPr/>
                    <a:lstStyle/>
                    <a:p>
                      <a:pPr marL="231775" marR="20701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Компоненты </a:t>
                      </a:r>
                    </a:p>
                    <a:p>
                      <a:pPr marL="231775" marR="20701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262626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31775" marR="20701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технологии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Виды деятельности учителя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1143000">
                <a:tc>
                  <a:txBody>
                    <a:bodyPr/>
                    <a:lstStyle/>
                    <a:p>
                      <a:pPr marL="184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Целевой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indent="6350">
                        <a:lnSpc>
                          <a:spcPts val="1175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Самооценка   состояния   показателей   учебно-исследователь­ской культуры, профессиональной склонности по методикам </a:t>
                      </a:r>
                      <a:r>
                        <a:rPr lang="ru-RU" sz="1000" spc="-5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Е.С. Климова и </a:t>
                      </a:r>
                      <a:r>
                        <a:rPr lang="ru-RU" sz="1000" spc="-5" dirty="0" err="1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Гилфорда</a:t>
                      </a:r>
                      <a:r>
                        <a:rPr lang="ru-RU" sz="1000" spc="-5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 помощью размещенных диагностик </a:t>
                      </a:r>
                      <a:r>
                        <a:rPr lang="ru-RU" sz="10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сети Интернет. Рефлексивная деятельность школьников для' выявления личностных смыслов изучаемого материала, интел­лектуальной готовности к решению исследовательской задачи. </a:t>
                      </a:r>
                      <a:r>
                        <a:rPr lang="ru-RU" sz="1000" spc="-1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Предоставление списка сайтов для отбора содержания програм­много и дополнительного материалов по предмету (по предмет­ным сайтам) для выполнения исследовательской задачи, плани­</a:t>
                      </a:r>
                      <a:r>
                        <a:rPr lang="ru-RU" sz="10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рования исследования и обучения методам познания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114300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spc="-1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Содержательный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18415" indent="6350">
                        <a:lnSpc>
                          <a:spcPts val="1175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Подготовка учащихся к работе в сети Интернет [обучение на­иболее результативным способам работы с поисковыми систе­</a:t>
                      </a:r>
                      <a:r>
                        <a:rPr lang="ru-RU" sz="1000" spc="-1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мами; знакомство с возможностями образовательных, научных, 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научно-популярных и др. сайтов; предоставление учащимся </a:t>
                      </a:r>
                      <a:r>
                        <a:rPr lang="ru-RU" sz="1000" spc="-1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возможности выбора исследовательской задачи (проблемы) или </a:t>
                      </a:r>
                      <a:r>
                        <a:rPr lang="ru-RU" sz="1000" spc="-5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ее составления с помощью перечня сайтов; обучение школьни­ков методам научного познания и технологиям учебного иссле­</a:t>
                      </a:r>
                      <a:r>
                        <a:rPr lang="ru-RU" sz="1000" spc="-1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дования в соответствии с дистанционными исследовательскими 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задачами; прогнозирование возможной помощи учащимся в </a:t>
                      </a:r>
                      <a:r>
                        <a:rPr lang="ru-RU" sz="1000" spc="-5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планировании исследования и его выполнении с учетом выхода 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Интернет]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1143000">
                <a:tc>
                  <a:txBody>
                    <a:bodyPr/>
                    <a:lstStyle/>
                    <a:p>
                      <a:pPr marL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spc="-2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Технологический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21590" indent="8890">
                        <a:lnSpc>
                          <a:spcPts val="1175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Предложение учащимся системы дифференцированной помо­</a:t>
                      </a:r>
                      <a:r>
                        <a:rPr lang="ru-RU" sz="1000" spc="-2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щи путем ссылок на определенные сайты, определение и исполь­</a:t>
                      </a:r>
                      <a:r>
                        <a:rPr lang="ru-RU" sz="1000" spc="-5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зование организационных форм проведения исследовательских 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 (дистанционные олимпиады, конкурсы, «Эйдос-классы» </a:t>
                      </a:r>
                      <a:r>
                        <a:rPr lang="ru-RU" sz="1000" spc="-5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др.). Выяснение показателей учебно-исследовательской куль­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туры учащихся, получающих наибольшее развитие. Обучение </a:t>
                      </a:r>
                      <a:r>
                        <a:rPr lang="ru-RU" sz="1000" spc="-5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методам познания в ходе исследования с учетом возможностей </a:t>
                      </a:r>
                      <a:r>
                        <a:rPr lang="ru-RU" sz="100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сети Интернет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1143000"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Рефлексивный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27305" indent="6350">
                        <a:lnSpc>
                          <a:spcPts val="1175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рефлексии учащихся, в том числе с помощью специальных заданий, которые предлагают сетевые образова­тельные программы, помощь учащимся в оценке результатов исследования при сетевой коммуникации, совместная выра­ботка критериев оценки результатов исследования (познания). </a:t>
                      </a:r>
                      <a:r>
                        <a:rPr lang="ru-RU" sz="1000" spc="-1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Анализ результатов познавательной деятельности школьников с </a:t>
                      </a:r>
                      <a:r>
                        <a:rPr lang="ru-RU" sz="1000" spc="-5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помощью использования контрольно-диагностических средств, имеющихся в сети Интернет. Планирование корректировки пе­</a:t>
                      </a:r>
                      <a:r>
                        <a:rPr lang="ru-RU" sz="1000" dirty="0">
                          <a:solidFill>
                            <a:srgbClr val="26262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дагогических действий и постановка новых задач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Составление исследовательской задачи </a:t>
            </a:r>
            <a:endParaRPr lang="ru-RU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содержание задачи должно учитывать разнообразные интересы учащихся, охватывать объем учебной темы или иметь интегрированный характер (</a:t>
            </a:r>
            <a:r>
              <a:rPr lang="ru-RU" dirty="0" err="1" smtClean="0"/>
              <a:t>внутрипредметный</a:t>
            </a:r>
            <a:r>
              <a:rPr lang="ru-RU" dirty="0" smtClean="0"/>
              <a:t>, </a:t>
            </a:r>
            <a:r>
              <a:rPr lang="ru-RU" dirty="0" err="1" smtClean="0"/>
              <a:t>межпредметный</a:t>
            </a:r>
            <a:r>
              <a:rPr lang="ru-RU" dirty="0" smtClean="0"/>
              <a:t>);</a:t>
            </a:r>
          </a:p>
          <a:p>
            <a:pPr lvl="0"/>
            <a:r>
              <a:rPr lang="ru-RU" dirty="0" smtClean="0"/>
              <a:t>задача должна иметь уровневый характер и ее выполнение подразу­мевать технологическую готовность школьника;</a:t>
            </a:r>
          </a:p>
          <a:p>
            <a:pPr lvl="0"/>
            <a:r>
              <a:rPr lang="ru-RU" dirty="0" smtClean="0"/>
              <a:t>качественная задача должна содержать противоречие, иметь доста­точное условие для его решения;</a:t>
            </a:r>
          </a:p>
          <a:p>
            <a:pPr lvl="0"/>
            <a:r>
              <a:rPr lang="ru-RU" dirty="0" smtClean="0"/>
              <a:t>в тексте задачи, исходя из необходимости, может быть указана ли­тература, которая обязательно должна быть в наличии в рабочем кабинете или в библиотеке школы, а также даны электронные ссылки на возмож­ность использования помощи при возникновении затруднений;</a:t>
            </a:r>
          </a:p>
          <a:p>
            <a:pPr lvl="0"/>
            <a:r>
              <a:rPr lang="ru-RU" dirty="0" smtClean="0"/>
              <a:t>задача должна предусматривать различные формы работы, в том числе сотрудничество с другими участниками поиска; </a:t>
            </a:r>
          </a:p>
          <a:p>
            <a:pPr lvl="0"/>
            <a:r>
              <a:rPr lang="ru-RU" dirty="0" smtClean="0"/>
              <a:t>время выполнения задачи может быть различно из-за сложности, объема, содержания, условий выполнения (на уроке, дома, на уроке и в УНО, на уроке и дома);</a:t>
            </a:r>
          </a:p>
          <a:p>
            <a:pPr lvl="0"/>
            <a:r>
              <a:rPr lang="ru-RU" dirty="0" smtClean="0"/>
              <a:t>в комментариях к задаче должны быть предусмотрены этапы реф­лексии (осознания поиска);</a:t>
            </a:r>
          </a:p>
          <a:p>
            <a:pPr lvl="0"/>
            <a:r>
              <a:rPr lang="ru-RU" dirty="0" smtClean="0"/>
              <a:t>выполнение задания может происходить с использованием не толь­ко теоретических, но и экспериментальных методов исследования;</a:t>
            </a:r>
          </a:p>
          <a:p>
            <a:pPr lvl="0"/>
            <a:r>
              <a:rPr lang="ru-RU" dirty="0" smtClean="0"/>
              <a:t>задача может иметь неполное условие в случае, если имеется доступ в процессе его решения к носителям информации в электронном и печатном виде;	</a:t>
            </a:r>
          </a:p>
          <a:p>
            <a:r>
              <a:rPr lang="ru-RU" dirty="0" smtClean="0"/>
              <a:t>задача может иметь многовариантное решение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1571612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Схемы управления исследовательской деятельностью учащихся посредством учебного эксперимента</a:t>
            </a:r>
            <a:br>
              <a:rPr lang="ru-RU" sz="2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Схема 1</a:t>
            </a:r>
            <a:endParaRPr lang="ru-RU" sz="24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63"/>
          <a:ext cx="9144000" cy="5786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право 4"/>
          <p:cNvSpPr/>
          <p:nvPr/>
        </p:nvSpPr>
        <p:spPr>
          <a:xfrm rot="20184687">
            <a:off x="2012037" y="3613587"/>
            <a:ext cx="1428760" cy="71438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1571612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Схемы управления исследовательской деятельностью учащихся посредством учебного эксперимента</a:t>
            </a:r>
            <a:br>
              <a:rPr lang="ru-RU" sz="2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Схема 2</a:t>
            </a:r>
            <a:endParaRPr lang="ru-RU" sz="24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63"/>
          <a:ext cx="9144000" cy="5786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право 4"/>
          <p:cNvSpPr/>
          <p:nvPr/>
        </p:nvSpPr>
        <p:spPr>
          <a:xfrm rot="20184687">
            <a:off x="2012037" y="3613587"/>
            <a:ext cx="1428760" cy="71438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Организационные этапы реализации проекта</a:t>
            </a:r>
            <a:endParaRPr lang="ru-RU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i="1" dirty="0" smtClean="0"/>
          </a:p>
          <a:p>
            <a:r>
              <a:rPr lang="ru-RU" i="1" dirty="0" smtClean="0"/>
              <a:t>1- </a:t>
            </a:r>
            <a:r>
              <a:rPr lang="ru-RU" i="1" dirty="0" err="1" smtClean="0"/>
              <a:t>й</a:t>
            </a:r>
            <a:r>
              <a:rPr lang="ru-RU" i="1" dirty="0" smtClean="0"/>
              <a:t> этап. </a:t>
            </a:r>
            <a:r>
              <a:rPr lang="ru-RU" dirty="0" smtClean="0"/>
              <a:t>Предложение учителем наиболее интересных для школьни­ков исследовательских проблем и создание ситуации осмысления их значи­мости. Этот этап может отражать содержание домашней работы, которая может проходить с использованием информации сети Интернет, а также реализацию заранее продуманного замысла исследования или договорен­ность о коммуникации по теме исследования с какой-либо школой.</a:t>
            </a:r>
          </a:p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2-й этап. </a:t>
            </a:r>
            <a:r>
              <a:rPr lang="ru-RU" dirty="0" smtClean="0"/>
              <a:t>Определение темы проекта (основной исследовательской проблемы), его цели и системы исследовательских задач. Выявление возможных познавательных затруднений у школьников и способов их разре­шения.</a:t>
            </a:r>
          </a:p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3-й этап. </a:t>
            </a:r>
            <a:r>
              <a:rPr lang="ru-RU" dirty="0" smtClean="0"/>
              <a:t>Распределение школьников по группам для решения иссле­довательских задач с предложением индивидуальных заданий.      </a:t>
            </a:r>
          </a:p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4-й этап. </a:t>
            </a:r>
            <a:r>
              <a:rPr lang="ru-RU" dirty="0" smtClean="0"/>
              <a:t>Выполнение исследовательских задач с привлечением ин­формации, расположенной в сети Интернет. Оказание учителем помощи в соответствии с затруднениями школьников.</a:t>
            </a:r>
          </a:p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5-й этап. </a:t>
            </a:r>
            <a:r>
              <a:rPr lang="ru-RU" dirty="0" smtClean="0"/>
              <a:t>Интенсивный обмен школьников полученной информацией, мнениями, в том числе и по сети Интернет. Группы обобщают результаты, оформляют их в виде презентации, буклета, газеты, </a:t>
            </a:r>
            <a:r>
              <a:rPr lang="en-US" dirty="0" smtClean="0"/>
              <a:t>web</a:t>
            </a:r>
            <a:r>
              <a:rPr lang="ru-RU" dirty="0" smtClean="0"/>
              <a:t>-сайта.</a:t>
            </a:r>
          </a:p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6-й этап. </a:t>
            </a:r>
            <a:r>
              <a:rPr lang="ru-RU" dirty="0" smtClean="0"/>
              <a:t>Подведение итогов как в ходе микро-телеконференции, так и в условиях подготовки к ее реализации, учитывая, что она может состоять­ся на следующем уроке, на занятии предметной секции ученического научного общества. На этом этапе группы рассказывают о проделанной работе, осмысливают ее ход, отмечают возможные перспективы исследования.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1876</Words>
  <Application>Microsoft Office PowerPoint</Application>
  <PresentationFormat>Экран (4:3)</PresentationFormat>
  <Paragraphs>172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  Технология использования  сети Интернет в формировании  учебно-исследовательской культуры учащихся на уроках математики и физики </vt:lpstr>
      <vt:lpstr>Презентация PowerPoint</vt:lpstr>
      <vt:lpstr>Технология использования сети Интернет </vt:lpstr>
      <vt:lpstr>Основные направления применения интернет-технологий</vt:lpstr>
      <vt:lpstr>Технология использования сети Интернет </vt:lpstr>
      <vt:lpstr>Составление исследовательской задачи </vt:lpstr>
      <vt:lpstr>Схемы управления исследовательской деятельностью учащихся посредством учебного эксперимента Схема 1</vt:lpstr>
      <vt:lpstr>Схемы управления исследовательской деятельностью учащихся посредством учебного эксперимента Схема 2</vt:lpstr>
      <vt:lpstr>Организационные этапы реализации проекта</vt:lpstr>
      <vt:lpstr>Образовательные ресурсы сети ИНТЕРНЕТ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Технология использования  сети Интернет в формировании  учебно-исследовательской культуры учащихся на уроке </dc:title>
  <dc:creator>Мамеева-Шварцман И.М.</dc:creator>
  <cp:lastModifiedBy>Мамеева-Шварцман Ирина Михайловна</cp:lastModifiedBy>
  <cp:revision>21</cp:revision>
  <dcterms:modified xsi:type="dcterms:W3CDTF">2014-11-12T17:19:44Z</dcterms:modified>
</cp:coreProperties>
</file>